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2"/>
  </p:notesMasterIdLst>
  <p:sldIdLst>
    <p:sldId id="256" r:id="rId2"/>
    <p:sldId id="319" r:id="rId3"/>
    <p:sldId id="295" r:id="rId4"/>
    <p:sldId id="265" r:id="rId5"/>
    <p:sldId id="258" r:id="rId6"/>
    <p:sldId id="266" r:id="rId7"/>
    <p:sldId id="267" r:id="rId8"/>
    <p:sldId id="274" r:id="rId9"/>
    <p:sldId id="289" r:id="rId10"/>
    <p:sldId id="286" r:id="rId11"/>
    <p:sldId id="300" r:id="rId12"/>
    <p:sldId id="310" r:id="rId13"/>
    <p:sldId id="309" r:id="rId14"/>
    <p:sldId id="305" r:id="rId15"/>
    <p:sldId id="298" r:id="rId16"/>
    <p:sldId id="297" r:id="rId17"/>
    <p:sldId id="293" r:id="rId18"/>
    <p:sldId id="294" r:id="rId19"/>
    <p:sldId id="299" r:id="rId20"/>
    <p:sldId id="312" r:id="rId21"/>
    <p:sldId id="302" r:id="rId22"/>
    <p:sldId id="311" r:id="rId23"/>
    <p:sldId id="303" r:id="rId24"/>
    <p:sldId id="306" r:id="rId25"/>
    <p:sldId id="276" r:id="rId26"/>
    <p:sldId id="285" r:id="rId27"/>
    <p:sldId id="269" r:id="rId28"/>
    <p:sldId id="307" r:id="rId29"/>
    <p:sldId id="313" r:id="rId30"/>
    <p:sldId id="278" r:id="rId31"/>
    <p:sldId id="308" r:id="rId32"/>
    <p:sldId id="314" r:id="rId33"/>
    <p:sldId id="315" r:id="rId34"/>
    <p:sldId id="316" r:id="rId35"/>
    <p:sldId id="317" r:id="rId36"/>
    <p:sldId id="277" r:id="rId37"/>
    <p:sldId id="279" r:id="rId38"/>
    <p:sldId id="318" r:id="rId39"/>
    <p:sldId id="280" r:id="rId40"/>
    <p:sldId id="281" r:id="rId41"/>
    <p:sldId id="282" r:id="rId42"/>
    <p:sldId id="284" r:id="rId43"/>
    <p:sldId id="288" r:id="rId44"/>
    <p:sldId id="257" r:id="rId45"/>
    <p:sldId id="259" r:id="rId46"/>
    <p:sldId id="261" r:id="rId47"/>
    <p:sldId id="264" r:id="rId48"/>
    <p:sldId id="272" r:id="rId49"/>
    <p:sldId id="273" r:id="rId50"/>
    <p:sldId id="301" r:id="rId5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中間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00" autoAdjust="0"/>
  </p:normalViewPr>
  <p:slideViewPr>
    <p:cSldViewPr snapToGrid="0" snapToObjects="1">
      <p:cViewPr varScale="1">
        <p:scale>
          <a:sx n="56" d="100"/>
          <a:sy n="56" d="100"/>
        </p:scale>
        <p:origin x="158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2BC52D-F973-1F40-BACB-C911DD66C6A6}" type="datetimeFigureOut">
              <a:rPr kumimoji="1" lang="ja-JP" altLang="en-US" smtClean="0"/>
              <a:t>2020/9/27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A3B6C-5734-614D-9A93-ACA31E780E68}" type="slidenum">
              <a:rPr kumimoji="1" lang="ja-JP" altLang="en-US" smtClean="0"/>
              <a:t>‹#›</a:t>
            </a:fld>
            <a:endParaRPr kumimoji="1" lang="ja-JP" altLang="en-US"/>
          </a:p>
        </p:txBody>
      </p:sp>
    </p:spTree>
    <p:extLst>
      <p:ext uri="{BB962C8B-B14F-4D97-AF65-F5344CB8AC3E}">
        <p14:creationId xmlns:p14="http://schemas.microsoft.com/office/powerpoint/2010/main" val="337817866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a:t>
            </a:r>
            <a:r>
              <a:rPr kumimoji="1" lang="en-US" altLang="ja-JP" dirty="0"/>
              <a:t>cute </a:t>
            </a:r>
            <a:r>
              <a:rPr lang="en-US" altLang="ja-JP" dirty="0"/>
              <a:t>R</a:t>
            </a:r>
            <a:r>
              <a:rPr kumimoji="1" lang="en-US" altLang="ja-JP" dirty="0"/>
              <a:t>enal </a:t>
            </a:r>
            <a:r>
              <a:rPr lang="en-US" altLang="ja-JP" dirty="0"/>
              <a:t>F</a:t>
            </a:r>
            <a:r>
              <a:rPr kumimoji="1" lang="en-US" altLang="ja-JP" dirty="0"/>
              <a:t>ailure</a:t>
            </a:r>
            <a:r>
              <a:rPr kumimoji="1" lang="ja-JP" altLang="en-US" dirty="0"/>
              <a:t>という言葉が用いられたのは、</a:t>
            </a:r>
            <a:r>
              <a:rPr kumimoji="1" lang="en-US" altLang="ja-JP" dirty="0"/>
              <a:t>1951</a:t>
            </a:r>
            <a:r>
              <a:rPr kumimoji="1" lang="ja-JP" altLang="en-US" dirty="0"/>
              <a:t>年；</a:t>
            </a:r>
            <a:r>
              <a:rPr kumimoji="1" lang="en-US" altLang="ja-JP" dirty="0"/>
              <a:t>Homer W Smith</a:t>
            </a:r>
            <a:r>
              <a:rPr kumimoji="1" lang="ja-JP" altLang="en-US" dirty="0"/>
              <a:t>の著書‘</a:t>
            </a:r>
            <a:r>
              <a:rPr kumimoji="1" lang="en-US" altLang="ja-JP" dirty="0"/>
              <a:t>The Kidney :Structure and Function in Health and Disease’</a:t>
            </a:r>
            <a:r>
              <a:rPr kumimoji="1" lang="ja-JP" altLang="en-US" dirty="0"/>
              <a:t>が最初で</a:t>
            </a:r>
            <a:r>
              <a:rPr lang="ja-JP" altLang="en-US" dirty="0"/>
              <a:t>初期の報告</a:t>
            </a:r>
            <a:r>
              <a:rPr kumimoji="1" lang="ja-JP" altLang="en-US" dirty="0"/>
              <a:t>は第</a:t>
            </a:r>
            <a:r>
              <a:rPr kumimoji="1" lang="en-US" altLang="ja-JP" dirty="0"/>
              <a:t>2</a:t>
            </a:r>
            <a:r>
              <a:rPr kumimoji="1" lang="ja-JP" altLang="en-US" dirty="0"/>
              <a:t>次世界大戦中の圧座滅症候群の際の腎機能障害に関する内容が主でした。</a:t>
            </a:r>
            <a:endParaRPr kumimoji="1" lang="en-US" altLang="ja-JP" dirty="0"/>
          </a:p>
          <a:p>
            <a:r>
              <a:rPr kumimoji="1" lang="ja-JP" altLang="en-US" dirty="0"/>
              <a:t>しかし最近まで実は</a:t>
            </a:r>
            <a:r>
              <a:rPr kumimoji="1" lang="en-US" altLang="ja-JP" dirty="0"/>
              <a:t>ARF</a:t>
            </a:r>
            <a:r>
              <a:rPr kumimoji="1" lang="ja-JP" altLang="en-US" dirty="0"/>
              <a:t>に関して国際的に統一されたコンセンサスはなく、文献により、血清クレアチニンが倍加したものとしたり、</a:t>
            </a:r>
            <a:r>
              <a:rPr kumimoji="1" lang="en-US" altLang="ja-JP" dirty="0"/>
              <a:t>Cre2-2.5mg/dl</a:t>
            </a:r>
            <a:r>
              <a:rPr kumimoji="1" lang="ja-JP" altLang="en-US" dirty="0"/>
              <a:t>へ急速に上昇したものとするとしたものと、その定義はまちまちであった。</a:t>
            </a:r>
            <a:endParaRPr kumimoji="1" lang="en-US" altLang="ja-JP" dirty="0"/>
          </a:p>
          <a:p>
            <a:r>
              <a:rPr kumimoji="1" lang="ja-JP" altLang="en-US" dirty="0"/>
              <a:t>これまで急性腎障害</a:t>
            </a:r>
            <a:r>
              <a:rPr kumimoji="1" lang="en-US" altLang="ja-JP" dirty="0"/>
              <a:t>ARF</a:t>
            </a:r>
            <a:r>
              <a:rPr kumimoji="1" lang="ja-JP" altLang="en-US" dirty="0"/>
              <a:t>と呼ばれていた急激に進行する腎機能低下を呈する病態は、細胞・組織レベルでの早期の腎障害を含んだ</a:t>
            </a:r>
            <a:r>
              <a:rPr kumimoji="1" lang="en-US" altLang="ja-JP" dirty="0"/>
              <a:t>AKI(Acute kidney Injury)</a:t>
            </a:r>
            <a:r>
              <a:rPr kumimoji="1" lang="ja-JP" altLang="en-US" dirty="0"/>
              <a:t>として新たに認識されるようになった。</a:t>
            </a:r>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5</a:t>
            </a:fld>
            <a:endParaRPr kumimoji="1" lang="ja-JP" altLang="en-US"/>
          </a:p>
        </p:txBody>
      </p:sp>
    </p:spTree>
    <p:extLst>
      <p:ext uri="{BB962C8B-B14F-4D97-AF65-F5344CB8AC3E}">
        <p14:creationId xmlns:p14="http://schemas.microsoft.com/office/powerpoint/2010/main" val="232307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腎性では尿細管が器質的に障害を受け、再吸収機能も障害を受ける；すなわち腎性では等張に近い尿が出て、腎前性では高張の尿が出る。</a:t>
            </a:r>
            <a:endParaRPr kumimoji="1" lang="en-US" altLang="ja-JP" dirty="0"/>
          </a:p>
          <a:p>
            <a:r>
              <a:rPr kumimoji="1" lang="ja-JP" altLang="en-US" dirty="0"/>
              <a:t>しかし、腎虚血が重度であれば、腎尿細管上皮細胞に器質的な障害が発生し、急性尿細管壊死様の所見から腎性</a:t>
            </a:r>
            <a:r>
              <a:rPr kumimoji="1" lang="en-US" altLang="ja-JP" dirty="0"/>
              <a:t>AKI</a:t>
            </a:r>
            <a:r>
              <a:rPr kumimoji="1" lang="ja-JP" altLang="en-US" dirty="0"/>
              <a:t>を呈する。</a:t>
            </a:r>
            <a:endParaRPr kumimoji="1" lang="en-US" altLang="ja-JP" dirty="0"/>
          </a:p>
          <a:p>
            <a:r>
              <a:rPr kumimoji="1" lang="ja-JP" altLang="en-US" dirty="0"/>
              <a:t>従って、腎後性とその他の鑑別は意義があるとされるが、腎前性と腎性との鑑別にはあまり意義がないとされている。</a:t>
            </a:r>
            <a:endParaRPr kumimoji="1" lang="en-US" altLang="ja-JP" dirty="0"/>
          </a:p>
          <a:p>
            <a:r>
              <a:rPr kumimoji="1" lang="ja-JP" altLang="en-US" dirty="0"/>
              <a:t>以前</a:t>
            </a:r>
            <a:r>
              <a:rPr kumimoji="1" lang="en-US" altLang="ja-JP" dirty="0" err="1"/>
              <a:t>FeNA</a:t>
            </a:r>
            <a:r>
              <a:rPr kumimoji="1" lang="ja-JP" altLang="en-US" dirty="0"/>
              <a:t>等による腎前性と腎性の比較；利尿薬使用下では話が変わる</a:t>
            </a:r>
            <a:endParaRPr kumimoji="1" lang="en-US" altLang="ja-JP" dirty="0"/>
          </a:p>
          <a:p>
            <a:r>
              <a:rPr kumimoji="1" lang="en-US" altLang="ja-JP" dirty="0"/>
              <a:t>→</a:t>
            </a:r>
            <a:r>
              <a:rPr kumimoji="1" lang="en-US" altLang="ja-JP" dirty="0" err="1"/>
              <a:t>FeUN</a:t>
            </a:r>
            <a:r>
              <a:rPr kumimoji="1" lang="ja-JP" altLang="en-US" dirty="0"/>
              <a:t>＜</a:t>
            </a:r>
            <a:r>
              <a:rPr kumimoji="1" lang="en-US" altLang="ja-JP" dirty="0"/>
              <a:t>35</a:t>
            </a:r>
            <a:r>
              <a:rPr kumimoji="1" lang="ja-JP" altLang="en-US" dirty="0"/>
              <a:t>で水分不足</a:t>
            </a:r>
            <a:r>
              <a:rPr kumimoji="1" lang="en-US" altLang="ja-JP" dirty="0"/>
              <a:t>AKI</a:t>
            </a:r>
            <a:r>
              <a:rPr kumimoji="1" lang="ja-JP" altLang="en-US" dirty="0"/>
              <a:t>と診断する、尿細管上皮と顆粒円柱の数</a:t>
            </a:r>
            <a:r>
              <a:rPr kumimoji="1" lang="en-US" altLang="ja-JP" dirty="0"/>
              <a:t>P42,43→</a:t>
            </a:r>
            <a:r>
              <a:rPr kumimoji="1" lang="ja-JP" altLang="en-US" dirty="0"/>
              <a:t>今は無効？</a:t>
            </a:r>
            <a:endParaRPr kumimoji="1" lang="en-US" altLang="ja-JP" dirty="0"/>
          </a:p>
          <a:p>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a:t>腎灌流量低下はないかを評価する方法として、</a:t>
            </a:r>
            <a:r>
              <a:rPr lang="en-US" altLang="ja-JP" dirty="0"/>
              <a:t>CVP</a:t>
            </a:r>
            <a:r>
              <a:rPr lang="ja-JP" altLang="en-US" dirty="0"/>
              <a:t>や</a:t>
            </a:r>
            <a:r>
              <a:rPr lang="en-US" altLang="ja-JP" dirty="0"/>
              <a:t>IVC</a:t>
            </a:r>
            <a:r>
              <a:rPr lang="ja-JP" altLang="en-US" dirty="0"/>
              <a:t>、</a:t>
            </a:r>
            <a:r>
              <a:rPr lang="en-US" altLang="ja-JP" dirty="0"/>
              <a:t>PPV</a:t>
            </a:r>
            <a:r>
              <a:rPr lang="ja-JP" altLang="en-US" dirty="0"/>
              <a:t>等の評価方法が存在しているが、診断能は高くなく、慢性心不全があり、浮腫が残存している状態においても、有効循環血液量が低下している、敗血症で血管透過性亢進しており相対的に血管内容量が低下している場合は存在。</a:t>
            </a:r>
            <a:r>
              <a:rPr lang="en-US" altLang="ja-JP" dirty="0"/>
              <a:t>Fluid challenge test</a:t>
            </a:r>
            <a:r>
              <a:rPr lang="ja-JP" altLang="en-US" dirty="0"/>
              <a:t>；</a:t>
            </a:r>
            <a:r>
              <a:rPr kumimoji="1" lang="ja-JP" altLang="en-US" sz="1200" kern="1200" dirty="0">
                <a:solidFill>
                  <a:schemeClr val="tx1"/>
                </a:solidFill>
                <a:latin typeface="+mn-lt"/>
                <a:ea typeface="+mn-ea"/>
                <a:cs typeface="+mn-cs"/>
              </a:rPr>
              <a:t>短時間に</a:t>
            </a:r>
            <a:r>
              <a:rPr kumimoji="1" lang="en-US" altLang="ja-JP" sz="1200" kern="1200" dirty="0">
                <a:solidFill>
                  <a:schemeClr val="tx1"/>
                </a:solidFill>
                <a:latin typeface="+mn-lt"/>
                <a:ea typeface="+mn-ea"/>
                <a:cs typeface="+mn-cs"/>
              </a:rPr>
              <a:t>250-1000ml</a:t>
            </a:r>
            <a:r>
              <a:rPr kumimoji="1" lang="ja-JP" altLang="en-US" sz="1200" kern="1200" dirty="0">
                <a:solidFill>
                  <a:schemeClr val="tx1"/>
                </a:solidFill>
                <a:latin typeface="+mn-lt"/>
                <a:ea typeface="+mn-ea"/>
                <a:cs typeface="+mn-cs"/>
              </a:rPr>
              <a:t>の輸液を投与し再評価することでボリュームを評価するものである。このチャレンジは</a:t>
            </a:r>
            <a:r>
              <a:rPr kumimoji="1" lang="en-US" altLang="ja-JP" sz="1200" kern="1200" dirty="0">
                <a:solidFill>
                  <a:schemeClr val="tx1"/>
                </a:solidFill>
                <a:latin typeface="+mn-lt"/>
                <a:ea typeface="+mn-ea"/>
                <a:cs typeface="+mn-cs"/>
              </a:rPr>
              <a:t>CVP</a:t>
            </a:r>
            <a:r>
              <a:rPr kumimoji="1" lang="ja-JP" altLang="en-US" sz="1200" kern="1200" dirty="0">
                <a:solidFill>
                  <a:schemeClr val="tx1"/>
                </a:solidFill>
                <a:latin typeface="+mn-lt"/>
                <a:ea typeface="+mn-ea"/>
                <a:cs typeface="+mn-cs"/>
              </a:rPr>
              <a:t>を増加させたり</a:t>
            </a:r>
            <a:r>
              <a:rPr kumimoji="1" lang="en-US" altLang="ja-JP" sz="1200" kern="1200" dirty="0">
                <a:solidFill>
                  <a:schemeClr val="tx1"/>
                </a:solidFill>
                <a:latin typeface="+mn-lt"/>
                <a:ea typeface="+mn-ea"/>
                <a:cs typeface="+mn-cs"/>
              </a:rPr>
              <a:t>IVC</a:t>
            </a:r>
            <a:r>
              <a:rPr kumimoji="1" lang="ja-JP" altLang="en-US" sz="1200" kern="1200" dirty="0">
                <a:solidFill>
                  <a:schemeClr val="tx1"/>
                </a:solidFill>
                <a:latin typeface="+mn-lt"/>
                <a:ea typeface="+mn-ea"/>
                <a:cs typeface="+mn-cs"/>
              </a:rPr>
              <a:t>の直径を拡大するものであり、もしそれらの反応が見られなければ輸液は</a:t>
            </a:r>
            <a:r>
              <a:rPr kumimoji="1" lang="en-US" altLang="ja-JP" sz="1200" kern="1200" dirty="0">
                <a:solidFill>
                  <a:schemeClr val="tx1"/>
                </a:solidFill>
                <a:latin typeface="+mn-lt"/>
                <a:ea typeface="+mn-ea"/>
                <a:cs typeface="+mn-cs"/>
              </a:rPr>
              <a:t>Stressed volume</a:t>
            </a:r>
            <a:r>
              <a:rPr kumimoji="1" lang="ja-JP" altLang="en-US" sz="1200" kern="1200" dirty="0">
                <a:solidFill>
                  <a:schemeClr val="tx1"/>
                </a:solidFill>
                <a:latin typeface="+mn-lt"/>
                <a:ea typeface="+mn-ea"/>
                <a:cs typeface="+mn-cs"/>
              </a:rPr>
              <a:t>に寄与していない。</a:t>
            </a:r>
            <a:endParaRPr kumimoji="1" lang="en-US" altLang="ja-JP"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これは、輸液剤の急速投与のことを言う。例えば </a:t>
            </a:r>
            <a:r>
              <a:rPr kumimoji="1" lang="en-US" altLang="ja-JP" sz="1200" kern="1200" dirty="0">
                <a:solidFill>
                  <a:schemeClr val="tx1"/>
                </a:solidFill>
                <a:latin typeface="+mn-lt"/>
                <a:ea typeface="+mn-ea"/>
                <a:cs typeface="+mn-cs"/>
              </a:rPr>
              <a:t>10 </a:t>
            </a:r>
            <a:r>
              <a:rPr kumimoji="1" lang="ja-JP" altLang="en-US" sz="1200" kern="1200" dirty="0">
                <a:solidFill>
                  <a:schemeClr val="tx1"/>
                </a:solidFill>
                <a:latin typeface="+mn-lt"/>
                <a:ea typeface="+mn-ea"/>
                <a:cs typeface="+mn-cs"/>
              </a:rPr>
              <a:t>分間で膠質液 </a:t>
            </a:r>
            <a:r>
              <a:rPr kumimoji="1" lang="en-US" altLang="ja-JP" sz="1200" kern="1200" dirty="0">
                <a:solidFill>
                  <a:schemeClr val="tx1"/>
                </a:solidFill>
                <a:latin typeface="+mn-lt"/>
                <a:ea typeface="+mn-ea"/>
                <a:cs typeface="+mn-cs"/>
              </a:rPr>
              <a:t>200ml</a:t>
            </a:r>
            <a:r>
              <a:rPr kumimoji="1" lang="ja-JP" altLang="en-US" sz="1200" kern="1200" dirty="0">
                <a:solidFill>
                  <a:schemeClr val="tx1"/>
                </a:solidFill>
                <a:latin typeface="+mn-lt"/>
                <a:ea typeface="+mn-ea"/>
                <a:cs typeface="+mn-cs"/>
              </a:rPr>
              <a:t>、あるいは 晶質液 </a:t>
            </a:r>
            <a:r>
              <a:rPr kumimoji="1" lang="en-US" altLang="ja-JP" sz="1200" kern="1200" dirty="0">
                <a:solidFill>
                  <a:schemeClr val="tx1"/>
                </a:solidFill>
                <a:latin typeface="+mn-lt"/>
                <a:ea typeface="+mn-ea"/>
                <a:cs typeface="+mn-cs"/>
              </a:rPr>
              <a:t>500ml </a:t>
            </a:r>
            <a:r>
              <a:rPr kumimoji="1" lang="ja-JP" altLang="en-US" sz="1200" kern="1200" dirty="0">
                <a:solidFill>
                  <a:schemeClr val="tx1"/>
                </a:solidFill>
                <a:latin typeface="+mn-lt"/>
                <a:ea typeface="+mn-ea"/>
                <a:cs typeface="+mn-cs"/>
              </a:rPr>
              <a:t>。容量は、心不全患者では減らされなければならない。輸液負荷は、容量不足を検出する目的で、通常は低灌流状態で行われる。</a:t>
            </a:r>
          </a:p>
          <a:p>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輸液負荷後に心拍出量が </a:t>
            </a:r>
            <a:r>
              <a:rPr kumimoji="1" lang="en-US" altLang="ja-JP" sz="1200" kern="1200" dirty="0">
                <a:solidFill>
                  <a:schemeClr val="tx1"/>
                </a:solidFill>
                <a:latin typeface="+mn-lt"/>
                <a:ea typeface="+mn-ea"/>
                <a:cs typeface="+mn-cs"/>
              </a:rPr>
              <a:t>10% </a:t>
            </a:r>
            <a:r>
              <a:rPr kumimoji="1" lang="ja-JP" altLang="en-US" sz="1200" kern="1200" dirty="0">
                <a:solidFill>
                  <a:schemeClr val="tx1"/>
                </a:solidFill>
                <a:latin typeface="+mn-lt"/>
                <a:ea typeface="+mn-ea"/>
                <a:cs typeface="+mn-cs"/>
              </a:rPr>
              <a:t>以上増加する場合は、相対的な容量不足低が存在することを示し、通常はさらなる輸液負荷の必要性を示す。</a:t>
            </a:r>
          </a:p>
          <a:p>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心拍出量モニターがない場合には、中心静脈圧（</a:t>
            </a:r>
            <a:r>
              <a:rPr kumimoji="1" lang="en-US" altLang="ja-JP" sz="1200" kern="1200" dirty="0">
                <a:solidFill>
                  <a:schemeClr val="tx1"/>
                </a:solidFill>
                <a:latin typeface="+mn-lt"/>
                <a:ea typeface="+mn-ea"/>
                <a:cs typeface="+mn-cs"/>
              </a:rPr>
              <a:t>CVP</a:t>
            </a:r>
            <a:r>
              <a:rPr kumimoji="1" lang="ja-JP" altLang="en-US" sz="1200" kern="1200" dirty="0">
                <a:solidFill>
                  <a:schemeClr val="tx1"/>
                </a:solidFill>
                <a:latin typeface="+mn-lt"/>
                <a:ea typeface="+mn-ea"/>
                <a:cs typeface="+mn-cs"/>
              </a:rPr>
              <a:t>）が使われる場合もある。輸液負荷後に </a:t>
            </a:r>
            <a:r>
              <a:rPr kumimoji="1" lang="en-US" altLang="ja-JP" sz="1200" kern="1200" dirty="0">
                <a:solidFill>
                  <a:schemeClr val="tx1"/>
                </a:solidFill>
                <a:latin typeface="+mn-lt"/>
                <a:ea typeface="+mn-ea"/>
                <a:cs typeface="+mn-cs"/>
              </a:rPr>
              <a:t>CVP </a:t>
            </a:r>
            <a:r>
              <a:rPr kumimoji="1" lang="ja-JP" altLang="en-US" sz="1200" kern="1200" dirty="0">
                <a:solidFill>
                  <a:schemeClr val="tx1"/>
                </a:solidFill>
                <a:latin typeface="+mn-lt"/>
                <a:ea typeface="+mn-ea"/>
                <a:cs typeface="+mn-cs"/>
              </a:rPr>
              <a:t>が変わらなければ、これは容量不足の存在を示し、さらなる輸液負荷を行うことができる。</a:t>
            </a:r>
            <a:r>
              <a:rPr kumimoji="1" lang="en-US" altLang="ja-JP" sz="1200" kern="1200" dirty="0">
                <a:solidFill>
                  <a:schemeClr val="tx1"/>
                </a:solidFill>
                <a:latin typeface="+mn-lt"/>
                <a:ea typeface="+mn-ea"/>
                <a:cs typeface="+mn-cs"/>
              </a:rPr>
              <a:t>CVP </a:t>
            </a:r>
            <a:r>
              <a:rPr kumimoji="1" lang="ja-JP" altLang="en-US" sz="1200" kern="1200" dirty="0">
                <a:solidFill>
                  <a:schemeClr val="tx1"/>
                </a:solidFill>
                <a:latin typeface="+mn-lt"/>
                <a:ea typeface="+mn-ea"/>
                <a:cs typeface="+mn-cs"/>
              </a:rPr>
              <a:t>が </a:t>
            </a:r>
            <a:r>
              <a:rPr kumimoji="1" lang="en-US" altLang="ja-JP" sz="1200" kern="1200" dirty="0">
                <a:solidFill>
                  <a:schemeClr val="tx1"/>
                </a:solidFill>
                <a:latin typeface="+mn-lt"/>
                <a:ea typeface="+mn-ea"/>
                <a:cs typeface="+mn-cs"/>
              </a:rPr>
              <a:t>3cmH</a:t>
            </a:r>
            <a:r>
              <a:rPr kumimoji="1" lang="en-US" altLang="ja-JP" sz="1200" kern="1200" baseline="-25000" dirty="0">
                <a:solidFill>
                  <a:schemeClr val="tx1"/>
                </a:solidFill>
                <a:latin typeface="+mn-lt"/>
                <a:ea typeface="+mn-ea"/>
                <a:cs typeface="+mn-cs"/>
              </a:rPr>
              <a:t>2</a:t>
            </a:r>
            <a:r>
              <a:rPr kumimoji="1" lang="en-US" altLang="ja-JP" sz="1200" kern="1200" baseline="0" dirty="0">
                <a:solidFill>
                  <a:schemeClr val="tx1"/>
                </a:solidFill>
                <a:latin typeface="+mn-lt"/>
                <a:ea typeface="+mn-ea"/>
                <a:cs typeface="+mn-cs"/>
              </a:rPr>
              <a:t>0 </a:t>
            </a:r>
            <a:r>
              <a:rPr kumimoji="1" lang="ja-JP" altLang="en-US" sz="1200" kern="1200" baseline="0" dirty="0">
                <a:solidFill>
                  <a:schemeClr val="tx1"/>
                </a:solidFill>
                <a:latin typeface="+mn-lt"/>
                <a:ea typeface="+mn-ea"/>
                <a:cs typeface="+mn-cs"/>
              </a:rPr>
              <a:t>以上上昇する場合には、容量不測は存在せず、さらなる輸液負荷は行うべきではない。	</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da-DK" altLang="ja-JP" sz="1200" kern="1200" dirty="0">
                <a:solidFill>
                  <a:schemeClr val="tx1"/>
                </a:solidFill>
                <a:latin typeface="+mn-lt"/>
                <a:ea typeface="+mn-ea"/>
                <a:cs typeface="+mn-cs"/>
              </a:rPr>
              <a:t>Intensive Care Med 2014;40:613-615</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また</a:t>
            </a:r>
            <a:r>
              <a:rPr kumimoji="1" lang="ja-JP" altLang="en-US" dirty="0"/>
              <a:t>過剰な輸液は人工呼吸器管理期間を延長させ、生命予後を大きく毀損する事も分かっており、静脈圧の亢進は腎灌流量の低下を招く可能性もあるため、適度にバランスをコントロールすることも重要である。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14</a:t>
            </a:fld>
            <a:endParaRPr kumimoji="1" lang="ja-JP" altLang="en-US"/>
          </a:p>
        </p:txBody>
      </p:sp>
    </p:spTree>
    <p:extLst>
      <p:ext uri="{BB962C8B-B14F-4D97-AF65-F5344CB8AC3E}">
        <p14:creationId xmlns:p14="http://schemas.microsoft.com/office/powerpoint/2010/main" val="1766809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a:t>腎灌流量低下はないかを評価する方法として、</a:t>
            </a:r>
            <a:r>
              <a:rPr lang="en-US" altLang="ja-JP" dirty="0"/>
              <a:t>CVP</a:t>
            </a:r>
            <a:r>
              <a:rPr lang="ja-JP" altLang="en-US" dirty="0"/>
              <a:t>や</a:t>
            </a:r>
            <a:r>
              <a:rPr lang="en-US" altLang="ja-JP" dirty="0"/>
              <a:t>IVC</a:t>
            </a:r>
            <a:r>
              <a:rPr lang="ja-JP" altLang="en-US" dirty="0"/>
              <a:t>、</a:t>
            </a:r>
            <a:r>
              <a:rPr lang="en-US" altLang="ja-JP" dirty="0"/>
              <a:t>PPV</a:t>
            </a:r>
            <a:r>
              <a:rPr lang="ja-JP" altLang="en-US" dirty="0"/>
              <a:t>等の評価方法が存在しているが、診断能は高くなく、慢性心不全があり、浮腫が残存している状態においても、有効循環血液量が低下している、敗血症で血管透過性亢進しており相対的に血管内容量が低下している場合は存在。</a:t>
            </a:r>
            <a:r>
              <a:rPr lang="en-US" altLang="ja-JP" dirty="0"/>
              <a:t>Fluid challenge test</a:t>
            </a:r>
            <a:r>
              <a:rPr lang="ja-JP" altLang="en-US" dirty="0"/>
              <a:t>；</a:t>
            </a:r>
            <a:r>
              <a:rPr kumimoji="1" lang="ja-JP" altLang="en-US" sz="1200" kern="1200" dirty="0">
                <a:solidFill>
                  <a:schemeClr val="tx1"/>
                </a:solidFill>
                <a:latin typeface="+mn-lt"/>
                <a:ea typeface="+mn-ea"/>
                <a:cs typeface="+mn-cs"/>
              </a:rPr>
              <a:t>短時間に</a:t>
            </a:r>
            <a:r>
              <a:rPr kumimoji="1" lang="en-US" altLang="ja-JP" sz="1200" kern="1200" dirty="0">
                <a:solidFill>
                  <a:schemeClr val="tx1"/>
                </a:solidFill>
                <a:latin typeface="+mn-lt"/>
                <a:ea typeface="+mn-ea"/>
                <a:cs typeface="+mn-cs"/>
              </a:rPr>
              <a:t>250-1000ml</a:t>
            </a:r>
            <a:r>
              <a:rPr kumimoji="1" lang="ja-JP" altLang="en-US" sz="1200" kern="1200" dirty="0">
                <a:solidFill>
                  <a:schemeClr val="tx1"/>
                </a:solidFill>
                <a:latin typeface="+mn-lt"/>
                <a:ea typeface="+mn-ea"/>
                <a:cs typeface="+mn-cs"/>
              </a:rPr>
              <a:t>の輸液を投与し再評価することでボリュームを評価するものである。このチャレンジは</a:t>
            </a:r>
            <a:r>
              <a:rPr kumimoji="1" lang="en-US" altLang="ja-JP" sz="1200" kern="1200" dirty="0">
                <a:solidFill>
                  <a:schemeClr val="tx1"/>
                </a:solidFill>
                <a:latin typeface="+mn-lt"/>
                <a:ea typeface="+mn-ea"/>
                <a:cs typeface="+mn-cs"/>
              </a:rPr>
              <a:t>CVP</a:t>
            </a:r>
            <a:r>
              <a:rPr kumimoji="1" lang="ja-JP" altLang="en-US" sz="1200" kern="1200" dirty="0">
                <a:solidFill>
                  <a:schemeClr val="tx1"/>
                </a:solidFill>
                <a:latin typeface="+mn-lt"/>
                <a:ea typeface="+mn-ea"/>
                <a:cs typeface="+mn-cs"/>
              </a:rPr>
              <a:t>を増加させたり</a:t>
            </a:r>
            <a:r>
              <a:rPr kumimoji="1" lang="en-US" altLang="ja-JP" sz="1200" kern="1200" dirty="0">
                <a:solidFill>
                  <a:schemeClr val="tx1"/>
                </a:solidFill>
                <a:latin typeface="+mn-lt"/>
                <a:ea typeface="+mn-ea"/>
                <a:cs typeface="+mn-cs"/>
              </a:rPr>
              <a:t>IVC</a:t>
            </a:r>
            <a:r>
              <a:rPr kumimoji="1" lang="ja-JP" altLang="en-US" sz="1200" kern="1200" dirty="0">
                <a:solidFill>
                  <a:schemeClr val="tx1"/>
                </a:solidFill>
                <a:latin typeface="+mn-lt"/>
                <a:ea typeface="+mn-ea"/>
                <a:cs typeface="+mn-cs"/>
              </a:rPr>
              <a:t>の直径を拡大するものであり、もしそれらの反応が見られなければ輸液は</a:t>
            </a:r>
            <a:r>
              <a:rPr kumimoji="1" lang="en-US" altLang="ja-JP" sz="1200" kern="1200" dirty="0">
                <a:solidFill>
                  <a:schemeClr val="tx1"/>
                </a:solidFill>
                <a:latin typeface="+mn-lt"/>
                <a:ea typeface="+mn-ea"/>
                <a:cs typeface="+mn-cs"/>
              </a:rPr>
              <a:t>Stressed volume</a:t>
            </a:r>
            <a:r>
              <a:rPr kumimoji="1" lang="ja-JP" altLang="en-US" sz="1200" kern="1200" dirty="0">
                <a:solidFill>
                  <a:schemeClr val="tx1"/>
                </a:solidFill>
                <a:latin typeface="+mn-lt"/>
                <a:ea typeface="+mn-ea"/>
                <a:cs typeface="+mn-cs"/>
              </a:rPr>
              <a:t>に寄与していない。</a:t>
            </a:r>
            <a:endParaRPr kumimoji="1" lang="en-US" altLang="ja-JP"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これは、輸液剤の急速投与のことを言う。例えば </a:t>
            </a:r>
            <a:r>
              <a:rPr kumimoji="1" lang="en-US" altLang="ja-JP" sz="1200" kern="1200" dirty="0">
                <a:solidFill>
                  <a:schemeClr val="tx1"/>
                </a:solidFill>
                <a:latin typeface="+mn-lt"/>
                <a:ea typeface="+mn-ea"/>
                <a:cs typeface="+mn-cs"/>
              </a:rPr>
              <a:t>10 </a:t>
            </a:r>
            <a:r>
              <a:rPr kumimoji="1" lang="ja-JP" altLang="en-US" sz="1200" kern="1200" dirty="0">
                <a:solidFill>
                  <a:schemeClr val="tx1"/>
                </a:solidFill>
                <a:latin typeface="+mn-lt"/>
                <a:ea typeface="+mn-ea"/>
                <a:cs typeface="+mn-cs"/>
              </a:rPr>
              <a:t>分間で膠質液 </a:t>
            </a:r>
            <a:r>
              <a:rPr kumimoji="1" lang="en-US" altLang="ja-JP" sz="1200" kern="1200" dirty="0">
                <a:solidFill>
                  <a:schemeClr val="tx1"/>
                </a:solidFill>
                <a:latin typeface="+mn-lt"/>
                <a:ea typeface="+mn-ea"/>
                <a:cs typeface="+mn-cs"/>
              </a:rPr>
              <a:t>200ml</a:t>
            </a:r>
            <a:r>
              <a:rPr kumimoji="1" lang="ja-JP" altLang="en-US" sz="1200" kern="1200" dirty="0">
                <a:solidFill>
                  <a:schemeClr val="tx1"/>
                </a:solidFill>
                <a:latin typeface="+mn-lt"/>
                <a:ea typeface="+mn-ea"/>
                <a:cs typeface="+mn-cs"/>
              </a:rPr>
              <a:t>、あるいは 晶質液 </a:t>
            </a:r>
            <a:r>
              <a:rPr kumimoji="1" lang="en-US" altLang="ja-JP" sz="1200" kern="1200" dirty="0">
                <a:solidFill>
                  <a:schemeClr val="tx1"/>
                </a:solidFill>
                <a:latin typeface="+mn-lt"/>
                <a:ea typeface="+mn-ea"/>
                <a:cs typeface="+mn-cs"/>
              </a:rPr>
              <a:t>500ml </a:t>
            </a:r>
            <a:r>
              <a:rPr kumimoji="1" lang="ja-JP" altLang="en-US" sz="1200" kern="1200" dirty="0">
                <a:solidFill>
                  <a:schemeClr val="tx1"/>
                </a:solidFill>
                <a:latin typeface="+mn-lt"/>
                <a:ea typeface="+mn-ea"/>
                <a:cs typeface="+mn-cs"/>
              </a:rPr>
              <a:t>。容量は、心不全患者では減らされなければならない。輸液負荷は、容量不足を検出する目的で、通常は低灌流状態で行われる。</a:t>
            </a:r>
          </a:p>
          <a:p>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輸液負荷後に心拍出量が </a:t>
            </a:r>
            <a:r>
              <a:rPr kumimoji="1" lang="en-US" altLang="ja-JP" sz="1200" kern="1200" dirty="0">
                <a:solidFill>
                  <a:schemeClr val="tx1"/>
                </a:solidFill>
                <a:latin typeface="+mn-lt"/>
                <a:ea typeface="+mn-ea"/>
                <a:cs typeface="+mn-cs"/>
              </a:rPr>
              <a:t>10% </a:t>
            </a:r>
            <a:r>
              <a:rPr kumimoji="1" lang="ja-JP" altLang="en-US" sz="1200" kern="1200" dirty="0">
                <a:solidFill>
                  <a:schemeClr val="tx1"/>
                </a:solidFill>
                <a:latin typeface="+mn-lt"/>
                <a:ea typeface="+mn-ea"/>
                <a:cs typeface="+mn-cs"/>
              </a:rPr>
              <a:t>以上増加する場合は、相対的な容量不足低が存在することを示し、通常はさらなる輸液負荷の必要性を示す。</a:t>
            </a:r>
          </a:p>
          <a:p>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心拍出量モニターがない場合には、中心静脈圧（</a:t>
            </a:r>
            <a:r>
              <a:rPr kumimoji="1" lang="en-US" altLang="ja-JP" sz="1200" kern="1200" dirty="0">
                <a:solidFill>
                  <a:schemeClr val="tx1"/>
                </a:solidFill>
                <a:latin typeface="+mn-lt"/>
                <a:ea typeface="+mn-ea"/>
                <a:cs typeface="+mn-cs"/>
              </a:rPr>
              <a:t>CVP</a:t>
            </a:r>
            <a:r>
              <a:rPr kumimoji="1" lang="ja-JP" altLang="en-US" sz="1200" kern="1200" dirty="0">
                <a:solidFill>
                  <a:schemeClr val="tx1"/>
                </a:solidFill>
                <a:latin typeface="+mn-lt"/>
                <a:ea typeface="+mn-ea"/>
                <a:cs typeface="+mn-cs"/>
              </a:rPr>
              <a:t>）が使われる場合もある。輸液負荷後に </a:t>
            </a:r>
            <a:r>
              <a:rPr kumimoji="1" lang="en-US" altLang="ja-JP" sz="1200" kern="1200" dirty="0">
                <a:solidFill>
                  <a:schemeClr val="tx1"/>
                </a:solidFill>
                <a:latin typeface="+mn-lt"/>
                <a:ea typeface="+mn-ea"/>
                <a:cs typeface="+mn-cs"/>
              </a:rPr>
              <a:t>CVP </a:t>
            </a:r>
            <a:r>
              <a:rPr kumimoji="1" lang="ja-JP" altLang="en-US" sz="1200" kern="1200" dirty="0">
                <a:solidFill>
                  <a:schemeClr val="tx1"/>
                </a:solidFill>
                <a:latin typeface="+mn-lt"/>
                <a:ea typeface="+mn-ea"/>
                <a:cs typeface="+mn-cs"/>
              </a:rPr>
              <a:t>が変わらなければ、これは容量不足の存在を示し、さらなる輸液負荷を行うことができる。</a:t>
            </a:r>
            <a:r>
              <a:rPr kumimoji="1" lang="en-US" altLang="ja-JP" sz="1200" kern="1200" dirty="0">
                <a:solidFill>
                  <a:schemeClr val="tx1"/>
                </a:solidFill>
                <a:latin typeface="+mn-lt"/>
                <a:ea typeface="+mn-ea"/>
                <a:cs typeface="+mn-cs"/>
              </a:rPr>
              <a:t>CVP </a:t>
            </a:r>
            <a:r>
              <a:rPr kumimoji="1" lang="ja-JP" altLang="en-US" sz="1200" kern="1200" dirty="0">
                <a:solidFill>
                  <a:schemeClr val="tx1"/>
                </a:solidFill>
                <a:latin typeface="+mn-lt"/>
                <a:ea typeface="+mn-ea"/>
                <a:cs typeface="+mn-cs"/>
              </a:rPr>
              <a:t>が </a:t>
            </a:r>
            <a:r>
              <a:rPr kumimoji="1" lang="en-US" altLang="ja-JP" sz="1200" kern="1200" dirty="0">
                <a:solidFill>
                  <a:schemeClr val="tx1"/>
                </a:solidFill>
                <a:latin typeface="+mn-lt"/>
                <a:ea typeface="+mn-ea"/>
                <a:cs typeface="+mn-cs"/>
              </a:rPr>
              <a:t>3cmH</a:t>
            </a:r>
            <a:r>
              <a:rPr kumimoji="1" lang="en-US" altLang="ja-JP" sz="1200" kern="1200" baseline="-25000" dirty="0">
                <a:solidFill>
                  <a:schemeClr val="tx1"/>
                </a:solidFill>
                <a:latin typeface="+mn-lt"/>
                <a:ea typeface="+mn-ea"/>
                <a:cs typeface="+mn-cs"/>
              </a:rPr>
              <a:t>2</a:t>
            </a:r>
            <a:r>
              <a:rPr kumimoji="1" lang="en-US" altLang="ja-JP" sz="1200" kern="1200" baseline="0" dirty="0">
                <a:solidFill>
                  <a:schemeClr val="tx1"/>
                </a:solidFill>
                <a:latin typeface="+mn-lt"/>
                <a:ea typeface="+mn-ea"/>
                <a:cs typeface="+mn-cs"/>
              </a:rPr>
              <a:t>0 </a:t>
            </a:r>
            <a:r>
              <a:rPr kumimoji="1" lang="ja-JP" altLang="en-US" sz="1200" kern="1200" baseline="0" dirty="0">
                <a:solidFill>
                  <a:schemeClr val="tx1"/>
                </a:solidFill>
                <a:latin typeface="+mn-lt"/>
                <a:ea typeface="+mn-ea"/>
                <a:cs typeface="+mn-cs"/>
              </a:rPr>
              <a:t>以上上昇する場合には、容量不測は存在せず、さらなる輸液負荷は行うべきではない。	</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da-DK" altLang="ja-JP" sz="1200" kern="1200" dirty="0">
                <a:solidFill>
                  <a:schemeClr val="tx1"/>
                </a:solidFill>
                <a:latin typeface="+mn-lt"/>
                <a:ea typeface="+mn-ea"/>
                <a:cs typeface="+mn-cs"/>
              </a:rPr>
              <a:t>Intensive Care Med 2014;40:613-615</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また</a:t>
            </a:r>
            <a:r>
              <a:rPr kumimoji="1" lang="ja-JP" altLang="en-US" dirty="0"/>
              <a:t>過剰な輸液は人工呼吸器管理期間を延長させ、生命予後を大きく毀損する事も分かっており、静脈圧の亢進は腎灌流量の低下を招く可能性もあるため、適度にバランスをコントロールすることも重要である。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16</a:t>
            </a:fld>
            <a:endParaRPr kumimoji="1" lang="ja-JP" altLang="en-US"/>
          </a:p>
        </p:txBody>
      </p:sp>
    </p:spTree>
    <p:extLst>
      <p:ext uri="{BB962C8B-B14F-4D97-AF65-F5344CB8AC3E}">
        <p14:creationId xmlns:p14="http://schemas.microsoft.com/office/powerpoint/2010/main" val="1766809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血圧や</a:t>
            </a:r>
            <a:r>
              <a:rPr kumimoji="1" lang="en-US" altLang="ja-JP" dirty="0"/>
              <a:t>Volume,</a:t>
            </a:r>
            <a:r>
              <a:rPr kumimoji="1" lang="ja-JP" altLang="en-US" dirty="0"/>
              <a:t>心拍出量が十分に保たれている場合であっても、疼痛刺激や外傷等に対する</a:t>
            </a:r>
            <a:r>
              <a:rPr kumimoji="1" lang="en-US" altLang="ja-JP" dirty="0"/>
              <a:t>ADH</a:t>
            </a:r>
            <a:r>
              <a:rPr kumimoji="1" lang="ja-JP" altLang="en-US" dirty="0"/>
              <a:t>や交感神経活性化、レニンアンギオテンシン反応が起こった場合、塩分や水分の停滞が起こり、</a:t>
            </a:r>
            <a:endParaRPr kumimoji="1" lang="en-US" altLang="ja-JP" dirty="0"/>
          </a:p>
          <a:p>
            <a:r>
              <a:rPr kumimoji="1" lang="ja-JP" altLang="en-US" dirty="0"/>
              <a:t>乏尿から</a:t>
            </a:r>
            <a:r>
              <a:rPr kumimoji="1" lang="en-US" altLang="ja-JP" dirty="0"/>
              <a:t>AKI</a:t>
            </a:r>
            <a:r>
              <a:rPr kumimoji="1" lang="ja-JP" altLang="en-US" dirty="0"/>
              <a:t>となることは知られている。</a:t>
            </a:r>
            <a:endParaRPr kumimoji="1" lang="en-US" altLang="ja-JP"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17</a:t>
            </a:fld>
            <a:endParaRPr kumimoji="1" lang="ja-JP" altLang="en-US"/>
          </a:p>
        </p:txBody>
      </p:sp>
    </p:spTree>
    <p:extLst>
      <p:ext uri="{BB962C8B-B14F-4D97-AF65-F5344CB8AC3E}">
        <p14:creationId xmlns:p14="http://schemas.microsoft.com/office/powerpoint/2010/main" val="3310862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急性および慢性の腎不全や利尿薬の使用により尿の濃縮能力が低下した場合は</a:t>
            </a:r>
            <a:r>
              <a:rPr kumimoji="1" lang="en-US" altLang="ja-JP" dirty="0"/>
              <a:t>AKI</a:t>
            </a:r>
            <a:r>
              <a:rPr kumimoji="1" lang="ja-JP" altLang="en-US" dirty="0"/>
              <a:t>から乏尿となりうる。</a:t>
            </a:r>
            <a:endParaRPr kumimoji="1" lang="en-US" altLang="ja-JP" dirty="0"/>
          </a:p>
          <a:p>
            <a:endParaRPr kumimoji="1" lang="en-US" altLang="ja-JP" dirty="0"/>
          </a:p>
          <a:p>
            <a:r>
              <a:rPr kumimoji="1" lang="ja-JP" altLang="en-US" dirty="0"/>
              <a:t>これは糸球体濾過量が非常に低くなり、尿の最大濃縮力が低下した際に乏尿は起こる。</a:t>
            </a:r>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18</a:t>
            </a:fld>
            <a:endParaRPr kumimoji="1" lang="ja-JP" altLang="en-US"/>
          </a:p>
        </p:txBody>
      </p:sp>
    </p:spTree>
    <p:extLst>
      <p:ext uri="{BB962C8B-B14F-4D97-AF65-F5344CB8AC3E}">
        <p14:creationId xmlns:p14="http://schemas.microsoft.com/office/powerpoint/2010/main" val="2862397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a:t>腎灌流量低下はないかを評価する方法として、</a:t>
            </a:r>
            <a:r>
              <a:rPr lang="en-US" altLang="ja-JP" dirty="0"/>
              <a:t>CVP</a:t>
            </a:r>
            <a:r>
              <a:rPr lang="ja-JP" altLang="en-US" dirty="0"/>
              <a:t>や</a:t>
            </a:r>
            <a:r>
              <a:rPr lang="en-US" altLang="ja-JP" dirty="0"/>
              <a:t>IVC</a:t>
            </a:r>
            <a:r>
              <a:rPr lang="ja-JP" altLang="en-US" dirty="0"/>
              <a:t>、</a:t>
            </a:r>
            <a:r>
              <a:rPr lang="en-US" altLang="ja-JP" dirty="0"/>
              <a:t>PPV</a:t>
            </a:r>
            <a:r>
              <a:rPr lang="ja-JP" altLang="en-US" dirty="0"/>
              <a:t>等の評価方法が存在しているが、診断能は高くなく、慢性心不全があり、浮腫が残存している状態においても、有効循環血液量が低下している、敗血症で血管透過性亢進しており相対的に血管内容量が低下している場合は存在。</a:t>
            </a:r>
            <a:r>
              <a:rPr lang="en-US" altLang="ja-JP" dirty="0"/>
              <a:t>Fluid challenge test</a:t>
            </a:r>
            <a:r>
              <a:rPr lang="ja-JP" altLang="en-US" dirty="0"/>
              <a:t>；</a:t>
            </a:r>
            <a:r>
              <a:rPr kumimoji="1" lang="ja-JP" altLang="en-US" sz="1200" kern="1200" dirty="0">
                <a:solidFill>
                  <a:schemeClr val="tx1"/>
                </a:solidFill>
                <a:latin typeface="+mn-lt"/>
                <a:ea typeface="+mn-ea"/>
                <a:cs typeface="+mn-cs"/>
              </a:rPr>
              <a:t>短時間に</a:t>
            </a:r>
            <a:r>
              <a:rPr kumimoji="1" lang="en-US" altLang="ja-JP" sz="1200" kern="1200" dirty="0">
                <a:solidFill>
                  <a:schemeClr val="tx1"/>
                </a:solidFill>
                <a:latin typeface="+mn-lt"/>
                <a:ea typeface="+mn-ea"/>
                <a:cs typeface="+mn-cs"/>
              </a:rPr>
              <a:t>250-1000ml</a:t>
            </a:r>
            <a:r>
              <a:rPr kumimoji="1" lang="ja-JP" altLang="en-US" sz="1200" kern="1200" dirty="0">
                <a:solidFill>
                  <a:schemeClr val="tx1"/>
                </a:solidFill>
                <a:latin typeface="+mn-lt"/>
                <a:ea typeface="+mn-ea"/>
                <a:cs typeface="+mn-cs"/>
              </a:rPr>
              <a:t>の輸液を投与し再評価することでボリュームを評価するものである。このチャレンジは</a:t>
            </a:r>
            <a:r>
              <a:rPr kumimoji="1" lang="en-US" altLang="ja-JP" sz="1200" kern="1200" dirty="0">
                <a:solidFill>
                  <a:schemeClr val="tx1"/>
                </a:solidFill>
                <a:latin typeface="+mn-lt"/>
                <a:ea typeface="+mn-ea"/>
                <a:cs typeface="+mn-cs"/>
              </a:rPr>
              <a:t>CVP</a:t>
            </a:r>
            <a:r>
              <a:rPr kumimoji="1" lang="ja-JP" altLang="en-US" sz="1200" kern="1200" dirty="0">
                <a:solidFill>
                  <a:schemeClr val="tx1"/>
                </a:solidFill>
                <a:latin typeface="+mn-lt"/>
                <a:ea typeface="+mn-ea"/>
                <a:cs typeface="+mn-cs"/>
              </a:rPr>
              <a:t>を増加させたり</a:t>
            </a:r>
            <a:r>
              <a:rPr kumimoji="1" lang="en-US" altLang="ja-JP" sz="1200" kern="1200" dirty="0">
                <a:solidFill>
                  <a:schemeClr val="tx1"/>
                </a:solidFill>
                <a:latin typeface="+mn-lt"/>
                <a:ea typeface="+mn-ea"/>
                <a:cs typeface="+mn-cs"/>
              </a:rPr>
              <a:t>IVC</a:t>
            </a:r>
            <a:r>
              <a:rPr kumimoji="1" lang="ja-JP" altLang="en-US" sz="1200" kern="1200" dirty="0">
                <a:solidFill>
                  <a:schemeClr val="tx1"/>
                </a:solidFill>
                <a:latin typeface="+mn-lt"/>
                <a:ea typeface="+mn-ea"/>
                <a:cs typeface="+mn-cs"/>
              </a:rPr>
              <a:t>の直径を拡大するものであり、もしそれらの反応が見られなければ輸液は</a:t>
            </a:r>
            <a:r>
              <a:rPr kumimoji="1" lang="en-US" altLang="ja-JP" sz="1200" kern="1200" dirty="0">
                <a:solidFill>
                  <a:schemeClr val="tx1"/>
                </a:solidFill>
                <a:latin typeface="+mn-lt"/>
                <a:ea typeface="+mn-ea"/>
                <a:cs typeface="+mn-cs"/>
              </a:rPr>
              <a:t>Stressed volume</a:t>
            </a:r>
            <a:r>
              <a:rPr kumimoji="1" lang="ja-JP" altLang="en-US" sz="1200" kern="1200" dirty="0">
                <a:solidFill>
                  <a:schemeClr val="tx1"/>
                </a:solidFill>
                <a:latin typeface="+mn-lt"/>
                <a:ea typeface="+mn-ea"/>
                <a:cs typeface="+mn-cs"/>
              </a:rPr>
              <a:t>に寄与していない。</a:t>
            </a:r>
            <a:endParaRPr kumimoji="1" lang="en-US" altLang="ja-JP"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これは、輸液剤の急速投与のことを言う。例えば </a:t>
            </a:r>
            <a:r>
              <a:rPr kumimoji="1" lang="en-US" altLang="ja-JP" sz="1200" kern="1200" dirty="0">
                <a:solidFill>
                  <a:schemeClr val="tx1"/>
                </a:solidFill>
                <a:latin typeface="+mn-lt"/>
                <a:ea typeface="+mn-ea"/>
                <a:cs typeface="+mn-cs"/>
              </a:rPr>
              <a:t>10 </a:t>
            </a:r>
            <a:r>
              <a:rPr kumimoji="1" lang="ja-JP" altLang="en-US" sz="1200" kern="1200" dirty="0">
                <a:solidFill>
                  <a:schemeClr val="tx1"/>
                </a:solidFill>
                <a:latin typeface="+mn-lt"/>
                <a:ea typeface="+mn-ea"/>
                <a:cs typeface="+mn-cs"/>
              </a:rPr>
              <a:t>分間で膠質液 </a:t>
            </a:r>
            <a:r>
              <a:rPr kumimoji="1" lang="en-US" altLang="ja-JP" sz="1200" kern="1200" dirty="0">
                <a:solidFill>
                  <a:schemeClr val="tx1"/>
                </a:solidFill>
                <a:latin typeface="+mn-lt"/>
                <a:ea typeface="+mn-ea"/>
                <a:cs typeface="+mn-cs"/>
              </a:rPr>
              <a:t>200ml</a:t>
            </a:r>
            <a:r>
              <a:rPr kumimoji="1" lang="ja-JP" altLang="en-US" sz="1200" kern="1200" dirty="0">
                <a:solidFill>
                  <a:schemeClr val="tx1"/>
                </a:solidFill>
                <a:latin typeface="+mn-lt"/>
                <a:ea typeface="+mn-ea"/>
                <a:cs typeface="+mn-cs"/>
              </a:rPr>
              <a:t>、あるいは 晶質液 </a:t>
            </a:r>
            <a:r>
              <a:rPr kumimoji="1" lang="en-US" altLang="ja-JP" sz="1200" kern="1200" dirty="0">
                <a:solidFill>
                  <a:schemeClr val="tx1"/>
                </a:solidFill>
                <a:latin typeface="+mn-lt"/>
                <a:ea typeface="+mn-ea"/>
                <a:cs typeface="+mn-cs"/>
              </a:rPr>
              <a:t>500ml </a:t>
            </a:r>
            <a:r>
              <a:rPr kumimoji="1" lang="ja-JP" altLang="en-US" sz="1200" kern="1200" dirty="0">
                <a:solidFill>
                  <a:schemeClr val="tx1"/>
                </a:solidFill>
                <a:latin typeface="+mn-lt"/>
                <a:ea typeface="+mn-ea"/>
                <a:cs typeface="+mn-cs"/>
              </a:rPr>
              <a:t>。容量は、心不全患者では減らされなければならない。輸液負荷は、容量不足を検出する目的で、通常は低灌流状態で行われる。</a:t>
            </a:r>
          </a:p>
          <a:p>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輸液負荷後に心拍出量が </a:t>
            </a:r>
            <a:r>
              <a:rPr kumimoji="1" lang="en-US" altLang="ja-JP" sz="1200" kern="1200" dirty="0">
                <a:solidFill>
                  <a:schemeClr val="tx1"/>
                </a:solidFill>
                <a:latin typeface="+mn-lt"/>
                <a:ea typeface="+mn-ea"/>
                <a:cs typeface="+mn-cs"/>
              </a:rPr>
              <a:t>10% </a:t>
            </a:r>
            <a:r>
              <a:rPr kumimoji="1" lang="ja-JP" altLang="en-US" sz="1200" kern="1200" dirty="0">
                <a:solidFill>
                  <a:schemeClr val="tx1"/>
                </a:solidFill>
                <a:latin typeface="+mn-lt"/>
                <a:ea typeface="+mn-ea"/>
                <a:cs typeface="+mn-cs"/>
              </a:rPr>
              <a:t>以上増加する場合は、相対的な容量不足低が存在することを示し、通常はさらなる輸液負荷の必要性を示す。</a:t>
            </a:r>
          </a:p>
          <a:p>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心拍出量モニターがない場合には、中心静脈圧（</a:t>
            </a:r>
            <a:r>
              <a:rPr kumimoji="1" lang="en-US" altLang="ja-JP" sz="1200" kern="1200" dirty="0">
                <a:solidFill>
                  <a:schemeClr val="tx1"/>
                </a:solidFill>
                <a:latin typeface="+mn-lt"/>
                <a:ea typeface="+mn-ea"/>
                <a:cs typeface="+mn-cs"/>
              </a:rPr>
              <a:t>CVP</a:t>
            </a:r>
            <a:r>
              <a:rPr kumimoji="1" lang="ja-JP" altLang="en-US" sz="1200" kern="1200" dirty="0">
                <a:solidFill>
                  <a:schemeClr val="tx1"/>
                </a:solidFill>
                <a:latin typeface="+mn-lt"/>
                <a:ea typeface="+mn-ea"/>
                <a:cs typeface="+mn-cs"/>
              </a:rPr>
              <a:t>）が使われる場合もある。輸液負荷後に </a:t>
            </a:r>
            <a:r>
              <a:rPr kumimoji="1" lang="en-US" altLang="ja-JP" sz="1200" kern="1200" dirty="0">
                <a:solidFill>
                  <a:schemeClr val="tx1"/>
                </a:solidFill>
                <a:latin typeface="+mn-lt"/>
                <a:ea typeface="+mn-ea"/>
                <a:cs typeface="+mn-cs"/>
              </a:rPr>
              <a:t>CVP </a:t>
            </a:r>
            <a:r>
              <a:rPr kumimoji="1" lang="ja-JP" altLang="en-US" sz="1200" kern="1200" dirty="0">
                <a:solidFill>
                  <a:schemeClr val="tx1"/>
                </a:solidFill>
                <a:latin typeface="+mn-lt"/>
                <a:ea typeface="+mn-ea"/>
                <a:cs typeface="+mn-cs"/>
              </a:rPr>
              <a:t>が変わらなければ、これは容量不足の存在を示し、さらなる輸液負荷を行うことができる。</a:t>
            </a:r>
            <a:r>
              <a:rPr kumimoji="1" lang="en-US" altLang="ja-JP" sz="1200" kern="1200" dirty="0">
                <a:solidFill>
                  <a:schemeClr val="tx1"/>
                </a:solidFill>
                <a:latin typeface="+mn-lt"/>
                <a:ea typeface="+mn-ea"/>
                <a:cs typeface="+mn-cs"/>
              </a:rPr>
              <a:t>CVP </a:t>
            </a:r>
            <a:r>
              <a:rPr kumimoji="1" lang="ja-JP" altLang="en-US" sz="1200" kern="1200" dirty="0">
                <a:solidFill>
                  <a:schemeClr val="tx1"/>
                </a:solidFill>
                <a:latin typeface="+mn-lt"/>
                <a:ea typeface="+mn-ea"/>
                <a:cs typeface="+mn-cs"/>
              </a:rPr>
              <a:t>が </a:t>
            </a:r>
            <a:r>
              <a:rPr kumimoji="1" lang="en-US" altLang="ja-JP" sz="1200" kern="1200" dirty="0">
                <a:solidFill>
                  <a:schemeClr val="tx1"/>
                </a:solidFill>
                <a:latin typeface="+mn-lt"/>
                <a:ea typeface="+mn-ea"/>
                <a:cs typeface="+mn-cs"/>
              </a:rPr>
              <a:t>3cmH</a:t>
            </a:r>
            <a:r>
              <a:rPr kumimoji="1" lang="en-US" altLang="ja-JP" sz="1200" kern="1200" baseline="-25000" dirty="0">
                <a:solidFill>
                  <a:schemeClr val="tx1"/>
                </a:solidFill>
                <a:latin typeface="+mn-lt"/>
                <a:ea typeface="+mn-ea"/>
                <a:cs typeface="+mn-cs"/>
              </a:rPr>
              <a:t>2</a:t>
            </a:r>
            <a:r>
              <a:rPr kumimoji="1" lang="en-US" altLang="ja-JP" sz="1200" kern="1200" baseline="0" dirty="0">
                <a:solidFill>
                  <a:schemeClr val="tx1"/>
                </a:solidFill>
                <a:latin typeface="+mn-lt"/>
                <a:ea typeface="+mn-ea"/>
                <a:cs typeface="+mn-cs"/>
              </a:rPr>
              <a:t>0 </a:t>
            </a:r>
            <a:r>
              <a:rPr kumimoji="1" lang="ja-JP" altLang="en-US" sz="1200" kern="1200" baseline="0" dirty="0">
                <a:solidFill>
                  <a:schemeClr val="tx1"/>
                </a:solidFill>
                <a:latin typeface="+mn-lt"/>
                <a:ea typeface="+mn-ea"/>
                <a:cs typeface="+mn-cs"/>
              </a:rPr>
              <a:t>以上上昇する場合には、容量不測は存在せず、さらなる輸液負荷は行うべきではない。	</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da-DK" altLang="ja-JP" sz="1200" kern="1200" dirty="0">
                <a:solidFill>
                  <a:schemeClr val="tx1"/>
                </a:solidFill>
                <a:latin typeface="+mn-lt"/>
                <a:ea typeface="+mn-ea"/>
                <a:cs typeface="+mn-cs"/>
              </a:rPr>
              <a:t>Intensive Care Med 2014;40:613-615</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また</a:t>
            </a:r>
            <a:r>
              <a:rPr kumimoji="1" lang="ja-JP" altLang="en-US" dirty="0"/>
              <a:t>過剰な輸液は人工呼吸器管理期間を延長させ、生命予後を大きく毀損する事も分かっており、静脈圧の亢進は腎灌流量の低下を招く可能性もあるため、適度にバランスをコントロールすることも重要である。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20</a:t>
            </a:fld>
            <a:endParaRPr kumimoji="1" lang="ja-JP" altLang="en-US"/>
          </a:p>
        </p:txBody>
      </p:sp>
    </p:spTree>
    <p:extLst>
      <p:ext uri="{BB962C8B-B14F-4D97-AF65-F5344CB8AC3E}">
        <p14:creationId xmlns:p14="http://schemas.microsoft.com/office/powerpoint/2010/main" val="1766809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Crit</a:t>
            </a:r>
            <a:r>
              <a:rPr kumimoji="1" lang="en-US" altLang="ja-JP" dirty="0"/>
              <a:t> care 2008</a:t>
            </a:r>
            <a:r>
              <a:rPr kumimoji="1" lang="ja-JP" altLang="en-US" dirty="0"/>
              <a:t>に発表された</a:t>
            </a:r>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21</a:t>
            </a:fld>
            <a:endParaRPr kumimoji="1" lang="ja-JP" altLang="en-US"/>
          </a:p>
        </p:txBody>
      </p:sp>
    </p:spTree>
    <p:extLst>
      <p:ext uri="{BB962C8B-B14F-4D97-AF65-F5344CB8AC3E}">
        <p14:creationId xmlns:p14="http://schemas.microsoft.com/office/powerpoint/2010/main" val="4203085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60</a:t>
            </a:r>
            <a:r>
              <a:rPr kumimoji="1" lang="ja-JP" altLang="en-US" dirty="0"/>
              <a:t>日後の死亡率は</a:t>
            </a:r>
            <a:r>
              <a:rPr kumimoji="1" lang="en-US" altLang="ja-JP" dirty="0"/>
              <a:t>ARF</a:t>
            </a:r>
            <a:r>
              <a:rPr kumimoji="1" lang="ja-JP" altLang="en-US" dirty="0"/>
              <a:t>がを認めた群では</a:t>
            </a:r>
            <a:r>
              <a:rPr kumimoji="1" lang="en-US" altLang="ja-JP" dirty="0"/>
              <a:t>36%</a:t>
            </a:r>
            <a:r>
              <a:rPr kumimoji="1" lang="ja-JP" altLang="en-US" dirty="0"/>
              <a:t>と</a:t>
            </a:r>
            <a:r>
              <a:rPr kumimoji="1" lang="en-US" altLang="ja-JP" dirty="0"/>
              <a:t>ARF</a:t>
            </a:r>
            <a:r>
              <a:rPr kumimoji="1" lang="ja-JP" altLang="en-US" dirty="0"/>
              <a:t>を認めなかった群では</a:t>
            </a:r>
            <a:r>
              <a:rPr kumimoji="1" lang="en-US" altLang="ja-JP" dirty="0"/>
              <a:t>16%</a:t>
            </a:r>
            <a:r>
              <a:rPr kumimoji="1" lang="ja-JP" altLang="en-US" dirty="0"/>
              <a:t>であり、</a:t>
            </a:r>
            <a:r>
              <a:rPr kumimoji="1" lang="en-US" altLang="ja-JP" dirty="0"/>
              <a:t>P</a:t>
            </a:r>
            <a:r>
              <a:rPr kumimoji="1" lang="ja-JP" altLang="en-US" dirty="0"/>
              <a:t>＜</a:t>
            </a:r>
            <a:r>
              <a:rPr kumimoji="1" lang="en-US" altLang="ja-JP" dirty="0"/>
              <a:t>0.01</a:t>
            </a:r>
            <a:r>
              <a:rPr kumimoji="1" lang="ja-JP" altLang="en-US" dirty="0"/>
              <a:t>と有意差を認めた。</a:t>
            </a:r>
            <a:endParaRPr kumimoji="1" lang="en-US" altLang="ja-JP" dirty="0"/>
          </a:p>
          <a:p>
            <a:r>
              <a:rPr kumimoji="1" lang="en-US" altLang="ja-JP" dirty="0"/>
              <a:t>60</a:t>
            </a:r>
            <a:r>
              <a:rPr kumimoji="1" lang="ja-JP" altLang="en-US" dirty="0"/>
              <a:t>日後の死亡に関する独立したリスク因子は年齢・</a:t>
            </a:r>
            <a:r>
              <a:rPr kumimoji="1" lang="en-US" altLang="ja-JP" dirty="0"/>
              <a:t>Simplified Acute Physiology Score(SAPS</a:t>
            </a:r>
            <a:r>
              <a:rPr kumimoji="1" lang="ja-JP" altLang="en-US" dirty="0"/>
              <a:t>スコア</a:t>
            </a:r>
            <a:r>
              <a:rPr kumimoji="1" lang="en-US" altLang="ja-JP" dirty="0"/>
              <a:t>)</a:t>
            </a:r>
            <a:r>
              <a:rPr kumimoji="1" lang="ja-JP" altLang="en-US" dirty="0"/>
              <a:t>、心不全の有無、肝硬変、入院歴、人工呼吸器、</a:t>
            </a:r>
            <a:r>
              <a:rPr kumimoji="1" lang="en-US" altLang="ja-JP" dirty="0"/>
              <a:t>In-out</a:t>
            </a:r>
            <a:r>
              <a:rPr kumimoji="1" lang="ja-JP" altLang="en-US" dirty="0"/>
              <a:t>バランスであった。</a:t>
            </a:r>
            <a:endParaRPr kumimoji="1" lang="en-US" altLang="ja-JP" dirty="0"/>
          </a:p>
          <a:p>
            <a:pPr marL="285750" indent="-285750">
              <a:buFont typeface="Arial"/>
              <a:buChar char="•"/>
            </a:pPr>
            <a:r>
              <a:rPr lang="ja-JP" altLang="en-US" dirty="0"/>
              <a:t>ヨーロッパにおいて行われた</a:t>
            </a:r>
            <a:r>
              <a:rPr lang="en-US" altLang="ja-JP" dirty="0"/>
              <a:t>SOAP study</a:t>
            </a:r>
            <a:r>
              <a:rPr lang="ja-JP" altLang="en-US" dirty="0"/>
              <a:t>（</a:t>
            </a:r>
            <a:r>
              <a:rPr lang="en-US" altLang="ja-JP" dirty="0"/>
              <a:t>Observational study)</a:t>
            </a:r>
          </a:p>
          <a:p>
            <a:pPr marL="285750" indent="-285750">
              <a:buFont typeface="Arial"/>
              <a:buChar char="•"/>
            </a:pPr>
            <a:r>
              <a:rPr kumimoji="1" lang="en-US" altLang="ja-JP" dirty="0"/>
              <a:t>198ICU</a:t>
            </a:r>
            <a:r>
              <a:rPr kumimoji="1" lang="ja-JP" altLang="en-US" dirty="0"/>
              <a:t>を対象</a:t>
            </a:r>
            <a:endParaRPr kumimoji="1" lang="en-US" altLang="ja-JP" dirty="0"/>
          </a:p>
          <a:p>
            <a:pPr marL="285750" indent="-285750">
              <a:buFont typeface="Arial"/>
              <a:buChar char="•"/>
            </a:pPr>
            <a:r>
              <a:rPr lang="en-US" altLang="ja-JP" dirty="0"/>
              <a:t>24</a:t>
            </a:r>
            <a:r>
              <a:rPr lang="ja-JP" altLang="en-US" dirty="0"/>
              <a:t>カ国</a:t>
            </a:r>
            <a:endParaRPr lang="en-US" altLang="ja-JP" dirty="0"/>
          </a:p>
          <a:p>
            <a:pPr marL="285750" indent="-285750">
              <a:buFont typeface="Arial"/>
              <a:buChar char="•"/>
            </a:pPr>
            <a:r>
              <a:rPr kumimoji="1" lang="en-US" altLang="ja-JP" dirty="0"/>
              <a:t>3147</a:t>
            </a:r>
            <a:r>
              <a:rPr kumimoji="1" lang="ja-JP" altLang="en-US" dirty="0"/>
              <a:t>名の患者が対象</a:t>
            </a:r>
            <a:endParaRPr kumimoji="1" lang="en-US" altLang="ja-JP" dirty="0"/>
          </a:p>
          <a:p>
            <a:pPr marL="285750" indent="-285750">
              <a:buFont typeface="Arial"/>
              <a:buChar char="•"/>
            </a:pPr>
            <a:r>
              <a:rPr lang="en-US" altLang="ja-JP" dirty="0"/>
              <a:t>1120</a:t>
            </a:r>
            <a:r>
              <a:rPr lang="ja-JP" altLang="en-US" dirty="0"/>
              <a:t>例に</a:t>
            </a:r>
            <a:r>
              <a:rPr lang="en-US" altLang="ja-JP" dirty="0"/>
              <a:t>AKI</a:t>
            </a:r>
            <a:r>
              <a:rPr lang="ja-JP" altLang="en-US" dirty="0"/>
              <a:t>を認めた</a:t>
            </a:r>
            <a:endParaRPr lang="en-US" altLang="ja-JP" dirty="0"/>
          </a:p>
          <a:p>
            <a:pPr marL="285750" indent="-285750">
              <a:buFont typeface="Arial"/>
              <a:buChar char="•"/>
            </a:pPr>
            <a:r>
              <a:rPr kumimoji="1" lang="ja-JP" altLang="en-US" dirty="0"/>
              <a:t>なおこの時点では</a:t>
            </a:r>
            <a:r>
              <a:rPr kumimoji="1" lang="en-US" altLang="ja-JP" dirty="0"/>
              <a:t>AKI</a:t>
            </a:r>
            <a:r>
              <a:rPr kumimoji="1" lang="ja-JP" altLang="en-US" dirty="0"/>
              <a:t>は</a:t>
            </a:r>
            <a:r>
              <a:rPr kumimoji="1" lang="en-US" altLang="ja-JP" dirty="0"/>
              <a:t>Cr</a:t>
            </a:r>
            <a:r>
              <a:rPr kumimoji="1" lang="ja-JP" altLang="en-US" dirty="0"/>
              <a:t>＞</a:t>
            </a:r>
            <a:r>
              <a:rPr kumimoji="1" lang="en-US" altLang="ja-JP" dirty="0"/>
              <a:t>3.5</a:t>
            </a:r>
            <a:r>
              <a:rPr lang="en-US" altLang="ja-JP" dirty="0"/>
              <a:t>mg/dl</a:t>
            </a:r>
            <a:r>
              <a:rPr lang="ja-JP" altLang="en-US" dirty="0"/>
              <a:t>または尿量＜</a:t>
            </a:r>
            <a:r>
              <a:rPr lang="en-US" altLang="ja-JP" dirty="0"/>
              <a:t>500ml/day</a:t>
            </a:r>
            <a:r>
              <a:rPr lang="ja-JP" altLang="en-US" dirty="0"/>
              <a:t>と定義された</a:t>
            </a:r>
            <a:endParaRPr kumimoji="1" lang="ja-JP" altLang="en-US"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22</a:t>
            </a:fld>
            <a:endParaRPr kumimoji="1" lang="ja-JP" altLang="en-US"/>
          </a:p>
        </p:txBody>
      </p:sp>
    </p:spTree>
    <p:extLst>
      <p:ext uri="{BB962C8B-B14F-4D97-AF65-F5344CB8AC3E}">
        <p14:creationId xmlns:p14="http://schemas.microsoft.com/office/powerpoint/2010/main" val="1438868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２０１０年のネイチャーレビューネフロロジーにおいても</a:t>
            </a:r>
            <a:r>
              <a:rPr kumimoji="1" lang="en-US" altLang="ja-JP" dirty="0"/>
              <a:t>Review</a:t>
            </a:r>
            <a:r>
              <a:rPr kumimoji="1" lang="ja-JP" altLang="en-US" dirty="0"/>
              <a:t>において過度な</a:t>
            </a:r>
            <a:r>
              <a:rPr kumimoji="1" lang="en-US" altLang="ja-JP" dirty="0"/>
              <a:t>Fluid balance</a:t>
            </a:r>
            <a:r>
              <a:rPr kumimoji="1" lang="ja-JP" altLang="en-US" dirty="0"/>
              <a:t>は全身の浮腫を招く事から</a:t>
            </a:r>
            <a:r>
              <a:rPr kumimoji="1" lang="en-US" altLang="ja-JP" sz="1200" dirty="0"/>
              <a:t>Adequate fluid resuscitation is essential</a:t>
            </a:r>
            <a:r>
              <a:rPr lang="en-US" altLang="ja-JP" sz="1200" dirty="0"/>
              <a:t> </a:t>
            </a:r>
            <a:r>
              <a:rPr lang="ja-JP" altLang="en-US" sz="1200" dirty="0"/>
              <a:t>とされている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23</a:t>
            </a:fld>
            <a:endParaRPr kumimoji="1" lang="ja-JP" altLang="en-US"/>
          </a:p>
        </p:txBody>
      </p:sp>
    </p:spTree>
    <p:extLst>
      <p:ext uri="{BB962C8B-B14F-4D97-AF65-F5344CB8AC3E}">
        <p14:creationId xmlns:p14="http://schemas.microsoft.com/office/powerpoint/2010/main" val="2146781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26</a:t>
            </a:fld>
            <a:endParaRPr kumimoji="1" lang="ja-JP" altLang="en-US"/>
          </a:p>
        </p:txBody>
      </p:sp>
    </p:spTree>
    <p:extLst>
      <p:ext uri="{BB962C8B-B14F-4D97-AF65-F5344CB8AC3E}">
        <p14:creationId xmlns:p14="http://schemas.microsoft.com/office/powerpoint/2010/main" val="1766809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27</a:t>
            </a:fld>
            <a:endParaRPr kumimoji="1" lang="ja-JP" altLang="en-US"/>
          </a:p>
        </p:txBody>
      </p:sp>
    </p:spTree>
    <p:extLst>
      <p:ext uri="{BB962C8B-B14F-4D97-AF65-F5344CB8AC3E}">
        <p14:creationId xmlns:p14="http://schemas.microsoft.com/office/powerpoint/2010/main" val="1766809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ADQI; Acute</a:t>
            </a:r>
            <a:r>
              <a:rPr kumimoji="1" lang="en-US" altLang="ja-JP" baseline="0" dirty="0"/>
              <a:t> Dialysis Quality Initiative</a:t>
            </a:r>
            <a:r>
              <a:rPr kumimoji="1" lang="ja-JP" altLang="en-US" baseline="0" dirty="0"/>
              <a:t>　</a:t>
            </a:r>
            <a:endParaRPr kumimoji="1" lang="en-US" altLang="ja-JP" baseline="0" dirty="0"/>
          </a:p>
          <a:p>
            <a:r>
              <a:rPr kumimoji="1" lang="en-US" altLang="ja-JP" baseline="0" dirty="0"/>
              <a:t>KDIGO; Kidney Disease Improving Global Outcomes</a:t>
            </a:r>
          </a:p>
          <a:p>
            <a:r>
              <a:rPr lang="en-US" altLang="ja-JP" dirty="0"/>
              <a:t>A</a:t>
            </a:r>
            <a:r>
              <a:rPr kumimoji="1" lang="en-US" altLang="ja-JP" dirty="0"/>
              <a:t>cute </a:t>
            </a:r>
            <a:r>
              <a:rPr lang="en-US" altLang="ja-JP" dirty="0"/>
              <a:t>R</a:t>
            </a:r>
            <a:r>
              <a:rPr kumimoji="1" lang="en-US" altLang="ja-JP" dirty="0"/>
              <a:t>enal </a:t>
            </a:r>
            <a:r>
              <a:rPr lang="en-US" altLang="ja-JP" dirty="0"/>
              <a:t>F</a:t>
            </a:r>
            <a:r>
              <a:rPr kumimoji="1" lang="en-US" altLang="ja-JP" dirty="0"/>
              <a:t>ailure</a:t>
            </a:r>
            <a:r>
              <a:rPr kumimoji="1" lang="ja-JP" altLang="en-US" dirty="0"/>
              <a:t>という言葉が用いられたのは、</a:t>
            </a:r>
            <a:r>
              <a:rPr kumimoji="1" lang="en-US" altLang="ja-JP" dirty="0"/>
              <a:t>1951</a:t>
            </a:r>
            <a:r>
              <a:rPr kumimoji="1" lang="ja-JP" altLang="en-US" dirty="0"/>
              <a:t>年；</a:t>
            </a:r>
            <a:r>
              <a:rPr kumimoji="1" lang="en-US" altLang="ja-JP" dirty="0"/>
              <a:t>Homer W Smith</a:t>
            </a:r>
            <a:r>
              <a:rPr kumimoji="1" lang="ja-JP" altLang="en-US" dirty="0"/>
              <a:t>の著書‘</a:t>
            </a:r>
            <a:r>
              <a:rPr kumimoji="1" lang="en-US" altLang="ja-JP" dirty="0"/>
              <a:t>The Kidney :Structure and Function in Health and Disease’</a:t>
            </a:r>
            <a:r>
              <a:rPr kumimoji="1" lang="ja-JP" altLang="en-US" dirty="0"/>
              <a:t>が最初で</a:t>
            </a:r>
            <a:r>
              <a:rPr lang="ja-JP" altLang="en-US" dirty="0"/>
              <a:t>初期の報告</a:t>
            </a:r>
            <a:r>
              <a:rPr kumimoji="1" lang="ja-JP" altLang="en-US" dirty="0"/>
              <a:t>は第</a:t>
            </a:r>
            <a:r>
              <a:rPr kumimoji="1" lang="en-US" altLang="ja-JP" dirty="0"/>
              <a:t>2</a:t>
            </a:r>
            <a:r>
              <a:rPr kumimoji="1" lang="ja-JP" altLang="en-US" dirty="0"/>
              <a:t>次世界大戦中の圧座滅症候群の際の腎機能障害に関する内容が主でした。</a:t>
            </a:r>
            <a:endParaRPr kumimoji="1" lang="en-US" altLang="ja-JP" dirty="0"/>
          </a:p>
          <a:p>
            <a:r>
              <a:rPr kumimoji="1" lang="ja-JP" altLang="en-US" dirty="0"/>
              <a:t>しかし最近まで実は</a:t>
            </a:r>
            <a:r>
              <a:rPr kumimoji="1" lang="en-US" altLang="ja-JP" dirty="0"/>
              <a:t>ARF</a:t>
            </a:r>
            <a:r>
              <a:rPr kumimoji="1" lang="ja-JP" altLang="en-US" dirty="0"/>
              <a:t>に関して国際的に統一されたコンセンサスはなく、文献により、血清クレアチニンが倍加したものとしたり、</a:t>
            </a:r>
            <a:r>
              <a:rPr kumimoji="1" lang="en-US" altLang="ja-JP" dirty="0"/>
              <a:t>Cre2-2.5mg/dl</a:t>
            </a:r>
            <a:r>
              <a:rPr kumimoji="1" lang="ja-JP" altLang="en-US" dirty="0"/>
              <a:t>へ急速に上昇したものとするとしたものと、その定義はまちまちであった。</a:t>
            </a:r>
            <a:endParaRPr kumimoji="1" lang="en-US" altLang="ja-JP" dirty="0"/>
          </a:p>
          <a:p>
            <a:r>
              <a:rPr kumimoji="1" lang="ja-JP" altLang="en-US" dirty="0"/>
              <a:t>これまで急性腎障害</a:t>
            </a:r>
            <a:r>
              <a:rPr kumimoji="1" lang="en-US" altLang="ja-JP" dirty="0"/>
              <a:t>ARF</a:t>
            </a:r>
            <a:r>
              <a:rPr kumimoji="1" lang="ja-JP" altLang="en-US" dirty="0"/>
              <a:t>と呼ばれていた急激に進行する腎機能低下を呈する病態は、細胞・組織レベルでの早期の腎障害を含んだ</a:t>
            </a:r>
            <a:r>
              <a:rPr kumimoji="1" lang="en-US" altLang="ja-JP" dirty="0"/>
              <a:t>AKI(Acute kidney Injury)</a:t>
            </a:r>
            <a:r>
              <a:rPr kumimoji="1" lang="ja-JP" altLang="en-US" dirty="0"/>
              <a:t>として新たに認識されるようになった。</a:t>
            </a:r>
          </a:p>
          <a:p>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6</a:t>
            </a:fld>
            <a:endParaRPr kumimoji="1" lang="ja-JP" altLang="en-US"/>
          </a:p>
        </p:txBody>
      </p:sp>
    </p:spTree>
    <p:extLst>
      <p:ext uri="{BB962C8B-B14F-4D97-AF65-F5344CB8AC3E}">
        <p14:creationId xmlns:p14="http://schemas.microsoft.com/office/powerpoint/2010/main" val="2323071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latin typeface="+mn-lt"/>
                <a:ea typeface="+mn-ea"/>
                <a:cs typeface="+mn-cs"/>
              </a:rPr>
              <a:t>低用量ドパミンは腎血流を増加し、腎臓の </a:t>
            </a:r>
            <a:r>
              <a:rPr kumimoji="1" lang="en-US" altLang="ja-JP" sz="1200" kern="1200" dirty="0">
                <a:solidFill>
                  <a:schemeClr val="tx1"/>
                </a:solidFill>
                <a:latin typeface="+mn-lt"/>
                <a:ea typeface="+mn-ea"/>
                <a:cs typeface="+mn-cs"/>
              </a:rPr>
              <a:t>D1</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D2</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D4 </a:t>
            </a:r>
            <a:r>
              <a:rPr kumimoji="1" lang="ja-JP" altLang="en-US" sz="1200" kern="1200" dirty="0">
                <a:solidFill>
                  <a:schemeClr val="tx1"/>
                </a:solidFill>
                <a:latin typeface="+mn-lt"/>
                <a:ea typeface="+mn-ea"/>
                <a:cs typeface="+mn-cs"/>
              </a:rPr>
              <a:t>受容体の刺激を通してナトリウム利尿を亢進させる。</a:t>
            </a:r>
            <a:endParaRPr kumimoji="1" lang="en-US" altLang="ja-JP" sz="1200" kern="1200" dirty="0">
              <a:solidFill>
                <a:schemeClr val="tx1"/>
              </a:solidFill>
              <a:latin typeface="+mn-lt"/>
              <a:ea typeface="+mn-ea"/>
              <a:cs typeface="+mn-cs"/>
            </a:endParaRPr>
          </a:p>
          <a:p>
            <a:endParaRPr kumimoji="1" lang="en-US" altLang="ja-JP"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3,359 </a:t>
            </a:r>
            <a:r>
              <a:rPr kumimoji="1" lang="ja-JP" altLang="en-US" sz="1200" kern="1200" dirty="0">
                <a:solidFill>
                  <a:schemeClr val="tx1"/>
                </a:solidFill>
                <a:latin typeface="+mn-lt"/>
                <a:ea typeface="+mn-ea"/>
                <a:cs typeface="+mn-cs"/>
              </a:rPr>
              <a:t>人の患者を含む </a:t>
            </a:r>
            <a:r>
              <a:rPr kumimoji="1" lang="en-US" altLang="ja-JP" sz="1200" kern="1200" dirty="0">
                <a:solidFill>
                  <a:schemeClr val="tx1"/>
                </a:solidFill>
                <a:latin typeface="+mn-lt"/>
                <a:ea typeface="+mn-ea"/>
                <a:cs typeface="+mn-cs"/>
              </a:rPr>
              <a:t>61 </a:t>
            </a:r>
            <a:r>
              <a:rPr kumimoji="1" lang="ja-JP" altLang="en-US" sz="1200" kern="1200" dirty="0">
                <a:solidFill>
                  <a:schemeClr val="tx1"/>
                </a:solidFill>
                <a:latin typeface="+mn-lt"/>
                <a:ea typeface="+mn-ea"/>
                <a:cs typeface="+mn-cs"/>
              </a:rPr>
              <a:t>のランダム化研究を対象としたメタ解析。</a:t>
            </a:r>
          </a:p>
          <a:p>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5 µg/kg/min </a:t>
            </a:r>
            <a:r>
              <a:rPr kumimoji="1" lang="ja-JP" altLang="en-US" sz="1200" kern="1200" dirty="0">
                <a:solidFill>
                  <a:schemeClr val="tx1"/>
                </a:solidFill>
                <a:latin typeface="+mn-lt"/>
                <a:ea typeface="+mn-ea"/>
                <a:cs typeface="+mn-cs"/>
              </a:rPr>
              <a:t>以下の低用量ドパミンは死亡率、腎代替療法の必要性、有害事象の発生に影響を与えなかった。</a:t>
            </a:r>
          </a:p>
          <a:p>
            <a:r>
              <a:rPr kumimoji="1" lang="ja-JP" altLang="en-US" sz="1200" kern="1200" dirty="0">
                <a:solidFill>
                  <a:schemeClr val="tx1"/>
                </a:solidFill>
                <a:latin typeface="+mn-lt"/>
                <a:ea typeface="+mn-ea"/>
                <a:cs typeface="+mn-cs"/>
              </a:rPr>
              <a:t>・低用量ドパミンは第 </a:t>
            </a:r>
            <a:r>
              <a:rPr kumimoji="1" lang="en-US" altLang="ja-JP" sz="1200" kern="1200" dirty="0">
                <a:solidFill>
                  <a:schemeClr val="tx1"/>
                </a:solidFill>
                <a:latin typeface="+mn-lt"/>
                <a:ea typeface="+mn-ea"/>
                <a:cs typeface="+mn-cs"/>
              </a:rPr>
              <a:t>1 </a:t>
            </a:r>
            <a:r>
              <a:rPr kumimoji="1" lang="ja-JP" altLang="en-US" sz="1200" kern="1200" dirty="0">
                <a:solidFill>
                  <a:schemeClr val="tx1"/>
                </a:solidFill>
                <a:latin typeface="+mn-lt"/>
                <a:ea typeface="+mn-ea"/>
                <a:cs typeface="+mn-cs"/>
              </a:rPr>
              <a:t>病日の尿量を有意に増加させたが、血清クレアチニン値の低下とクレアチニン・クリアランスの増加は有意ではなかった。</a:t>
            </a:r>
          </a:p>
          <a:p>
            <a:r>
              <a:rPr kumimoji="1" lang="ja-JP" altLang="en-US" sz="1200" kern="1200" dirty="0">
                <a:solidFill>
                  <a:schemeClr val="tx1"/>
                </a:solidFill>
                <a:latin typeface="+mn-lt"/>
                <a:ea typeface="+mn-ea"/>
                <a:cs typeface="+mn-cs"/>
              </a:rPr>
              <a:t>・結論として、低用量ドパミンが急性腎不全患者またはそのリスクがある患者において、重要な臨床的利益をもたらしたというエビデンスは認められなかった。</a:t>
            </a:r>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28</a:t>
            </a:fld>
            <a:endParaRPr kumimoji="1" lang="ja-JP" altLang="en-US"/>
          </a:p>
        </p:txBody>
      </p:sp>
    </p:spTree>
    <p:extLst>
      <p:ext uri="{BB962C8B-B14F-4D97-AF65-F5344CB8AC3E}">
        <p14:creationId xmlns:p14="http://schemas.microsoft.com/office/powerpoint/2010/main" val="983000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低容量ドーパミンと死亡率の関連は</a:t>
            </a:r>
            <a:r>
              <a:rPr kumimoji="1" lang="en-US" altLang="ja-JP" dirty="0"/>
              <a:t>RR0.96 95% CI 0.78-1.19</a:t>
            </a:r>
            <a:r>
              <a:rPr kumimoji="1" lang="ja-JP" altLang="en-US" dirty="0"/>
              <a:t>と有意差なし</a:t>
            </a:r>
            <a:endParaRPr kumimoji="1" lang="en-US" altLang="ja-JP" dirty="0"/>
          </a:p>
          <a:p>
            <a:r>
              <a:rPr kumimoji="1" lang="en-US" altLang="ja-JP" dirty="0"/>
              <a:t>RRT</a:t>
            </a:r>
            <a:r>
              <a:rPr kumimoji="1" lang="ja-JP" altLang="en-US" dirty="0"/>
              <a:t>（腎代替療法）の必要に関しても</a:t>
            </a:r>
            <a:r>
              <a:rPr kumimoji="1" lang="en-US" altLang="ja-JP" dirty="0"/>
              <a:t>RR0.93 </a:t>
            </a:r>
            <a:r>
              <a:rPr kumimoji="1" lang="ja-JP" altLang="en-US" dirty="0"/>
              <a:t>９５％</a:t>
            </a:r>
            <a:r>
              <a:rPr kumimoji="1" lang="en-US" altLang="ja-JP" dirty="0"/>
              <a:t>CI 0.76-1.15</a:t>
            </a:r>
            <a:r>
              <a:rPr kumimoji="1" lang="ja-JP" altLang="en-US" dirty="0"/>
              <a:t>と有意差なし</a:t>
            </a:r>
            <a:endParaRPr kumimoji="1" lang="en-US" altLang="ja-JP" dirty="0"/>
          </a:p>
          <a:p>
            <a:r>
              <a:rPr kumimoji="1" lang="en-US" altLang="ja-JP" dirty="0"/>
              <a:t>Day1</a:t>
            </a:r>
            <a:r>
              <a:rPr kumimoji="1" lang="ja-JP" altLang="en-US" dirty="0"/>
              <a:t>においてドーパミンは約</a:t>
            </a:r>
            <a:r>
              <a:rPr kumimoji="1" lang="en-US" altLang="ja-JP" dirty="0"/>
              <a:t>24</a:t>
            </a:r>
            <a:r>
              <a:rPr kumimoji="1" lang="ja-JP" altLang="en-US" dirty="0"/>
              <a:t>％尿量を増加させた</a:t>
            </a:r>
            <a:r>
              <a:rPr kumimoji="1" lang="en-US" altLang="ja-JP" dirty="0"/>
              <a:t> CI14%-35%</a:t>
            </a:r>
          </a:p>
          <a:p>
            <a:r>
              <a:rPr kumimoji="1" lang="ja-JP" altLang="en-US" dirty="0"/>
              <a:t>しかし最終的には</a:t>
            </a:r>
            <a:r>
              <a:rPr kumimoji="1" lang="en-US" altLang="ja-JP" dirty="0"/>
              <a:t>day1</a:t>
            </a:r>
            <a:r>
              <a:rPr kumimoji="1" lang="ja-JP" altLang="en-US" dirty="0"/>
              <a:t>において血清クレアチニンレベルは</a:t>
            </a:r>
            <a:r>
              <a:rPr kumimoji="1" lang="en-US" altLang="ja-JP" dirty="0"/>
              <a:t>4%</a:t>
            </a:r>
            <a:r>
              <a:rPr kumimoji="1" lang="ja-JP" altLang="en-US" dirty="0"/>
              <a:t>低下させる</a:t>
            </a:r>
            <a:r>
              <a:rPr kumimoji="1" lang="en-US" altLang="ja-JP" dirty="0"/>
              <a:t>CI1-7%,</a:t>
            </a:r>
            <a:r>
              <a:rPr kumimoji="1" lang="ja-JP" altLang="en-US" dirty="0"/>
              <a:t>クレアチニンクリアランスは</a:t>
            </a:r>
            <a:r>
              <a:rPr kumimoji="1" lang="en-US" altLang="ja-JP" dirty="0"/>
              <a:t>6%</a:t>
            </a:r>
            <a:r>
              <a:rPr kumimoji="1" lang="ja-JP" altLang="en-US" dirty="0"/>
              <a:t>低下させる</a:t>
            </a:r>
            <a:r>
              <a:rPr kumimoji="1" lang="en-US" altLang="ja-JP" dirty="0"/>
              <a:t>CI1-11%</a:t>
            </a:r>
            <a:r>
              <a:rPr kumimoji="1" lang="ja-JP" altLang="en-US" dirty="0"/>
              <a:t>傾向にあるという結果までしか認められなかった。</a:t>
            </a:r>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29</a:t>
            </a:fld>
            <a:endParaRPr kumimoji="1" lang="ja-JP" altLang="en-US"/>
          </a:p>
        </p:txBody>
      </p:sp>
    </p:spTree>
    <p:extLst>
      <p:ext uri="{BB962C8B-B14F-4D97-AF65-F5344CB8AC3E}">
        <p14:creationId xmlns:p14="http://schemas.microsoft.com/office/powerpoint/2010/main" val="2521834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腎糸球体血流を保つためには平均動脈圧８０</a:t>
            </a:r>
            <a:r>
              <a:rPr kumimoji="1" lang="en-US" altLang="ja-JP" dirty="0"/>
              <a:t>mmHg</a:t>
            </a:r>
            <a:r>
              <a:rPr kumimoji="1" lang="ja-JP" altLang="en-US" dirty="0"/>
              <a:t>が必要とも（</a:t>
            </a:r>
            <a:r>
              <a:rPr kumimoji="1" lang="en-US" altLang="ja-JP" dirty="0"/>
              <a:t>NEJM</a:t>
            </a:r>
            <a:r>
              <a:rPr kumimoji="1" lang="ja-JP" altLang="en-US" dirty="0"/>
              <a:t>）</a:t>
            </a:r>
            <a:r>
              <a:rPr kumimoji="1" lang="en-US" altLang="ja-JP" dirty="0"/>
              <a:t>2007</a:t>
            </a:r>
            <a:r>
              <a:rPr kumimoji="1" lang="en-US" altLang="ja-JP" baseline="0" dirty="0"/>
              <a:t> 357 797-805 Normotensive ischemic acute </a:t>
            </a:r>
            <a:r>
              <a:rPr kumimoji="1" lang="en-US" altLang="ja-JP" baseline="0" dirty="0" err="1"/>
              <a:t>rinal</a:t>
            </a:r>
            <a:r>
              <a:rPr kumimoji="1" lang="en-US" altLang="ja-JP" baseline="0" dirty="0"/>
              <a:t> failure</a:t>
            </a:r>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30</a:t>
            </a:fld>
            <a:endParaRPr kumimoji="1" lang="ja-JP" altLang="en-US"/>
          </a:p>
        </p:txBody>
      </p:sp>
    </p:spTree>
    <p:extLst>
      <p:ext uri="{BB962C8B-B14F-4D97-AF65-F5344CB8AC3E}">
        <p14:creationId xmlns:p14="http://schemas.microsoft.com/office/powerpoint/2010/main" val="1766809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32</a:t>
            </a:fld>
            <a:endParaRPr kumimoji="1" lang="ja-JP" altLang="en-US"/>
          </a:p>
        </p:txBody>
      </p:sp>
    </p:spTree>
    <p:extLst>
      <p:ext uri="{BB962C8B-B14F-4D97-AF65-F5344CB8AC3E}">
        <p14:creationId xmlns:p14="http://schemas.microsoft.com/office/powerpoint/2010/main" val="624301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a:buFont typeface="Arial"/>
              <a:buChar char="•"/>
            </a:pPr>
            <a:r>
              <a:rPr kumimoji="1" lang="ja-JP" altLang="en-US" dirty="0"/>
              <a:t>フランスの</a:t>
            </a:r>
            <a:r>
              <a:rPr kumimoji="1" lang="en-US" altLang="ja-JP" dirty="0"/>
              <a:t>2</a:t>
            </a:r>
            <a:r>
              <a:rPr kumimoji="1" lang="ja-JP" altLang="en-US" dirty="0"/>
              <a:t>つの</a:t>
            </a:r>
            <a:r>
              <a:rPr kumimoji="1" lang="en-US" altLang="ja-JP" dirty="0"/>
              <a:t>ICU</a:t>
            </a:r>
            <a:r>
              <a:rPr kumimoji="1" lang="ja-JP" altLang="en-US" dirty="0"/>
              <a:t>施設において</a:t>
            </a:r>
            <a:r>
              <a:rPr kumimoji="1" lang="en-US" altLang="ja-JP" dirty="0"/>
              <a:t>2007</a:t>
            </a:r>
            <a:r>
              <a:rPr kumimoji="1" lang="ja-JP" altLang="en-US" dirty="0"/>
              <a:t>年</a:t>
            </a:r>
            <a:r>
              <a:rPr kumimoji="1" lang="en-US" altLang="ja-JP" dirty="0"/>
              <a:t>10</a:t>
            </a:r>
            <a:r>
              <a:rPr kumimoji="1" lang="ja-JP" altLang="en-US" dirty="0"/>
              <a:t>月から</a:t>
            </a:r>
            <a:r>
              <a:rPr kumimoji="1" lang="en-US" altLang="ja-JP" dirty="0"/>
              <a:t>2009</a:t>
            </a:r>
            <a:r>
              <a:rPr kumimoji="1" lang="ja-JP" altLang="en-US" dirty="0"/>
              <a:t>年</a:t>
            </a:r>
            <a:r>
              <a:rPr kumimoji="1" lang="en-US" altLang="ja-JP" dirty="0"/>
              <a:t>3</a:t>
            </a:r>
            <a:r>
              <a:rPr kumimoji="1" lang="ja-JP" altLang="en-US" dirty="0"/>
              <a:t>月までの</a:t>
            </a:r>
            <a:r>
              <a:rPr kumimoji="1" lang="en-US" altLang="ja-JP" dirty="0"/>
              <a:t>217</a:t>
            </a:r>
            <a:r>
              <a:rPr kumimoji="1" lang="ja-JP" altLang="en-US" dirty="0"/>
              <a:t>人を対象</a:t>
            </a:r>
            <a:endParaRPr kumimoji="1" lang="en-US" altLang="ja-JP" dirty="0"/>
          </a:p>
          <a:p>
            <a:pPr marL="285750" indent="-285750">
              <a:buFont typeface="Arial"/>
              <a:buChar char="•"/>
            </a:pPr>
            <a:r>
              <a:rPr lang="ja-JP" altLang="en-US" dirty="0"/>
              <a:t>何らかの理由で</a:t>
            </a:r>
            <a:r>
              <a:rPr lang="en-US" altLang="ja-JP" dirty="0"/>
              <a:t>ICU</a:t>
            </a:r>
            <a:r>
              <a:rPr lang="ja-JP" altLang="en-US" dirty="0"/>
              <a:t>入室し、入室後１時間の時点で収縮期血圧</a:t>
            </a:r>
            <a:r>
              <a:rPr lang="en-US" altLang="ja-JP" dirty="0"/>
              <a:t>90mmHg</a:t>
            </a:r>
            <a:r>
              <a:rPr lang="ja-JP" altLang="en-US" dirty="0"/>
              <a:t>以下または</a:t>
            </a:r>
            <a:r>
              <a:rPr lang="en-US" altLang="ja-JP" dirty="0"/>
              <a:t>MAP</a:t>
            </a:r>
            <a:r>
              <a:rPr lang="ja-JP" altLang="en-US" dirty="0"/>
              <a:t>が</a:t>
            </a:r>
            <a:r>
              <a:rPr lang="en-US" altLang="ja-JP" dirty="0"/>
              <a:t>65mmHg</a:t>
            </a:r>
            <a:r>
              <a:rPr lang="ja-JP" altLang="en-US" dirty="0"/>
              <a:t>以下が対象</a:t>
            </a:r>
            <a:endParaRPr lang="en-US" altLang="ja-JP" dirty="0"/>
          </a:p>
          <a:p>
            <a:pPr marL="285750" indent="-285750">
              <a:buFont typeface="Arial"/>
              <a:buChar char="•"/>
            </a:pPr>
            <a:r>
              <a:rPr kumimoji="1" lang="ja-JP" altLang="en-US" dirty="0"/>
              <a:t>腎移植・慢性透析・糖尿病性ケトアシドーシス・尿崩症は除外</a:t>
            </a:r>
            <a:endParaRPr kumimoji="1" lang="en-US" altLang="ja-JP" dirty="0"/>
          </a:p>
          <a:p>
            <a:pPr marL="285750" indent="-285750">
              <a:buFont typeface="Arial"/>
              <a:buChar char="•"/>
            </a:pPr>
            <a:r>
              <a:rPr lang="en-US" altLang="ja-JP" dirty="0"/>
              <a:t>9</a:t>
            </a:r>
            <a:r>
              <a:rPr lang="ja-JP" altLang="en-US" dirty="0"/>
              <a:t>時間以内に死亡または退院した場合、</a:t>
            </a:r>
            <a:r>
              <a:rPr lang="en-US" altLang="ja-JP" dirty="0"/>
              <a:t>RRT</a:t>
            </a:r>
            <a:r>
              <a:rPr lang="ja-JP" altLang="en-US" dirty="0"/>
              <a:t>・利尿薬が開始された場合、</a:t>
            </a:r>
            <a:r>
              <a:rPr lang="en-US" altLang="ja-JP" dirty="0"/>
              <a:t>12</a:t>
            </a:r>
            <a:r>
              <a:rPr lang="ja-JP" altLang="en-US" dirty="0"/>
              <a:t>時間以内に</a:t>
            </a:r>
            <a:r>
              <a:rPr lang="en-US" altLang="ja-JP" dirty="0"/>
              <a:t>A-line</a:t>
            </a:r>
            <a:r>
              <a:rPr lang="ja-JP" altLang="en-US" dirty="0"/>
              <a:t>ないし膀胱カテーテルが抜去された場合は除外</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33</a:t>
            </a:fld>
            <a:endParaRPr kumimoji="1" lang="ja-JP" altLang="en-US"/>
          </a:p>
        </p:txBody>
      </p:sp>
    </p:spTree>
    <p:extLst>
      <p:ext uri="{BB962C8B-B14F-4D97-AF65-F5344CB8AC3E}">
        <p14:creationId xmlns:p14="http://schemas.microsoft.com/office/powerpoint/2010/main" val="2034824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a:t>
            </a:r>
            <a:r>
              <a:rPr kumimoji="1" lang="en-US" altLang="ja-JP" dirty="0"/>
              <a:t>study</a:t>
            </a:r>
            <a:r>
              <a:rPr kumimoji="1" lang="ja-JP" altLang="en-US" dirty="0"/>
              <a:t>の最終評価項目は</a:t>
            </a:r>
            <a:r>
              <a:rPr kumimoji="1" lang="en-US" altLang="ja-JP" dirty="0"/>
              <a:t>72</a:t>
            </a:r>
            <a:r>
              <a:rPr kumimoji="1" lang="ja-JP" altLang="en-US" dirty="0"/>
              <a:t>時間時点での</a:t>
            </a:r>
            <a:r>
              <a:rPr kumimoji="1" lang="en-US" altLang="ja-JP" dirty="0"/>
              <a:t>AKI</a:t>
            </a:r>
            <a:r>
              <a:rPr kumimoji="1" lang="ja-JP" altLang="en-US" dirty="0"/>
              <a:t>の有無</a:t>
            </a:r>
            <a:endParaRPr kumimoji="1" lang="en-US" altLang="ja-JP" dirty="0"/>
          </a:p>
          <a:p>
            <a:r>
              <a:rPr kumimoji="1" lang="ja-JP" altLang="en-US" dirty="0"/>
              <a:t>左上の表に関して；全ての患者の</a:t>
            </a:r>
            <a:r>
              <a:rPr kumimoji="1" lang="en-US" altLang="ja-JP" dirty="0"/>
              <a:t>24</a:t>
            </a:r>
            <a:r>
              <a:rPr kumimoji="1" lang="ja-JP" altLang="en-US" dirty="0"/>
              <a:t>時間の</a:t>
            </a:r>
            <a:r>
              <a:rPr kumimoji="1" lang="en-US" altLang="ja-JP" dirty="0"/>
              <a:t>MAP</a:t>
            </a:r>
            <a:r>
              <a:rPr kumimoji="1" lang="ja-JP" altLang="en-US" dirty="0"/>
              <a:t>の推移を評価したもの</a:t>
            </a:r>
            <a:endParaRPr kumimoji="1" lang="en-US" altLang="ja-JP" dirty="0"/>
          </a:p>
          <a:p>
            <a:r>
              <a:rPr kumimoji="1" lang="ja-JP" altLang="en-US" dirty="0"/>
              <a:t>白は最終的に入室後</a:t>
            </a:r>
            <a:r>
              <a:rPr kumimoji="1" lang="en-US" altLang="ja-JP" dirty="0"/>
              <a:t>72</a:t>
            </a:r>
            <a:r>
              <a:rPr kumimoji="1" lang="ja-JP" altLang="en-US" dirty="0"/>
              <a:t>時間の時点で</a:t>
            </a:r>
            <a:r>
              <a:rPr kumimoji="1" lang="en-US" altLang="ja-JP" dirty="0"/>
              <a:t>AKI</a:t>
            </a:r>
            <a:r>
              <a:rPr kumimoji="1" lang="ja-JP" altLang="en-US" dirty="0"/>
              <a:t>にならなかった群</a:t>
            </a:r>
            <a:endParaRPr kumimoji="1" lang="en-US" altLang="ja-JP" dirty="0"/>
          </a:p>
          <a:p>
            <a:r>
              <a:rPr kumimoji="1" lang="ja-JP" altLang="en-US" dirty="0"/>
              <a:t>黒は</a:t>
            </a:r>
            <a:r>
              <a:rPr kumimoji="1" lang="en-US" altLang="ja-JP" dirty="0"/>
              <a:t>72</a:t>
            </a:r>
            <a:r>
              <a:rPr kumimoji="1" lang="ja-JP" altLang="en-US" dirty="0"/>
              <a:t>時間の時点で</a:t>
            </a:r>
            <a:r>
              <a:rPr kumimoji="1" lang="en-US" altLang="ja-JP" dirty="0"/>
              <a:t>AKI</a:t>
            </a:r>
            <a:r>
              <a:rPr kumimoji="1" lang="ja-JP" altLang="en-US" dirty="0"/>
              <a:t>になった群</a:t>
            </a:r>
            <a:endParaRPr kumimoji="1" lang="en-US" altLang="ja-JP" dirty="0"/>
          </a:p>
          <a:p>
            <a:r>
              <a:rPr kumimoji="1" lang="ja-JP" altLang="en-US" dirty="0"/>
              <a:t>真ん中の段は</a:t>
            </a:r>
            <a:r>
              <a:rPr kumimoji="1" lang="en-US" altLang="ja-JP" dirty="0"/>
              <a:t>6</a:t>
            </a:r>
            <a:r>
              <a:rPr kumimoji="1" lang="ja-JP" altLang="en-US" dirty="0"/>
              <a:t>時間の時点で</a:t>
            </a:r>
            <a:r>
              <a:rPr kumimoji="1" lang="en-US" altLang="ja-JP" dirty="0"/>
              <a:t>AKI</a:t>
            </a:r>
            <a:r>
              <a:rPr kumimoji="1" lang="ja-JP" altLang="en-US" dirty="0"/>
              <a:t>になっていない群</a:t>
            </a:r>
            <a:endParaRPr kumimoji="1" lang="en-US" altLang="ja-JP" dirty="0"/>
          </a:p>
          <a:p>
            <a:r>
              <a:rPr kumimoji="1" lang="ja-JP" altLang="en-US" dirty="0"/>
              <a:t>下は</a:t>
            </a:r>
            <a:r>
              <a:rPr kumimoji="1" lang="en-US" altLang="ja-JP" dirty="0"/>
              <a:t>6</a:t>
            </a:r>
            <a:r>
              <a:rPr kumimoji="1" lang="ja-JP" altLang="en-US" dirty="0"/>
              <a:t>時間の時点で</a:t>
            </a:r>
            <a:r>
              <a:rPr kumimoji="1" lang="en-US" altLang="ja-JP" dirty="0"/>
              <a:t>AKI</a:t>
            </a:r>
            <a:r>
              <a:rPr kumimoji="1" lang="ja-JP" altLang="en-US" dirty="0"/>
              <a:t>になっている群をそれぞれ場合分け</a:t>
            </a:r>
            <a:endParaRPr kumimoji="1" lang="en-US" altLang="ja-JP" dirty="0"/>
          </a:p>
          <a:p>
            <a:endParaRPr kumimoji="1" lang="en-US" altLang="ja-JP" dirty="0"/>
          </a:p>
          <a:p>
            <a:r>
              <a:rPr kumimoji="1" lang="en-US" altLang="ja-JP" dirty="0"/>
              <a:t>72</a:t>
            </a:r>
            <a:r>
              <a:rPr kumimoji="1" lang="ja-JP" altLang="en-US" dirty="0"/>
              <a:t>時間の時点で</a:t>
            </a:r>
            <a:r>
              <a:rPr kumimoji="1" lang="en-US" altLang="ja-JP" dirty="0"/>
              <a:t>AKI</a:t>
            </a:r>
            <a:r>
              <a:rPr kumimoji="1" lang="ja-JP" altLang="en-US" dirty="0"/>
              <a:t>になっているかは、</a:t>
            </a:r>
            <a:r>
              <a:rPr kumimoji="1" lang="en-US" altLang="ja-JP" dirty="0"/>
              <a:t>10</a:t>
            </a:r>
            <a:r>
              <a:rPr kumimoji="1" lang="ja-JP" altLang="en-US" dirty="0"/>
              <a:t>時間から</a:t>
            </a:r>
            <a:r>
              <a:rPr kumimoji="1" lang="en-US" altLang="ja-JP" dirty="0"/>
              <a:t>24</a:t>
            </a:r>
            <a:r>
              <a:rPr kumimoji="1" lang="ja-JP" altLang="en-US" dirty="0"/>
              <a:t>時間の間の</a:t>
            </a:r>
            <a:r>
              <a:rPr kumimoji="1" lang="en-US" altLang="ja-JP" dirty="0"/>
              <a:t>MAP</a:t>
            </a:r>
            <a:r>
              <a:rPr kumimoji="1" lang="ja-JP" altLang="en-US" dirty="0"/>
              <a:t>の数値によって差が出る可能性</a:t>
            </a:r>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34</a:t>
            </a:fld>
            <a:endParaRPr kumimoji="1" lang="ja-JP" altLang="en-US"/>
          </a:p>
        </p:txBody>
      </p:sp>
    </p:spTree>
    <p:extLst>
      <p:ext uri="{BB962C8B-B14F-4D97-AF65-F5344CB8AC3E}">
        <p14:creationId xmlns:p14="http://schemas.microsoft.com/office/powerpoint/2010/main" val="4105994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特に</a:t>
            </a:r>
            <a:r>
              <a:rPr kumimoji="1" lang="en-US" altLang="ja-JP" dirty="0"/>
              <a:t>Septic shock</a:t>
            </a:r>
            <a:r>
              <a:rPr kumimoji="1" lang="ja-JP" altLang="en-US" dirty="0"/>
              <a:t>の患者群においてさらに着目すると、</a:t>
            </a:r>
            <a:r>
              <a:rPr kumimoji="1" lang="en-US" altLang="ja-JP" dirty="0"/>
              <a:t>72</a:t>
            </a:r>
            <a:r>
              <a:rPr kumimoji="1" lang="ja-JP" altLang="en-US" dirty="0"/>
              <a:t>時間の時点の</a:t>
            </a:r>
            <a:r>
              <a:rPr kumimoji="1" lang="en-US" altLang="ja-JP" dirty="0"/>
              <a:t>AKI</a:t>
            </a:r>
            <a:r>
              <a:rPr kumimoji="1" lang="ja-JP" altLang="en-US" dirty="0"/>
              <a:t>の有無は特に</a:t>
            </a:r>
            <a:r>
              <a:rPr kumimoji="1" lang="en-US" altLang="ja-JP" dirty="0"/>
              <a:t>10</a:t>
            </a:r>
            <a:r>
              <a:rPr kumimoji="1" lang="ja-JP" altLang="en-US" dirty="0"/>
              <a:t>から</a:t>
            </a:r>
            <a:r>
              <a:rPr kumimoji="1" lang="en-US" altLang="ja-JP" dirty="0"/>
              <a:t>24</a:t>
            </a:r>
            <a:r>
              <a:rPr kumimoji="1" lang="ja-JP" altLang="en-US" dirty="0"/>
              <a:t>時間の</a:t>
            </a:r>
            <a:r>
              <a:rPr kumimoji="1" lang="en-US" altLang="ja-JP" dirty="0"/>
              <a:t>MAP</a:t>
            </a:r>
            <a:r>
              <a:rPr kumimoji="1" lang="ja-JP" altLang="en-US" dirty="0"/>
              <a:t>の値によってされている可能性があり、その間の平均</a:t>
            </a:r>
            <a:r>
              <a:rPr kumimoji="1" lang="en-US" altLang="ja-JP" dirty="0"/>
              <a:t>MAP</a:t>
            </a:r>
            <a:r>
              <a:rPr kumimoji="1" lang="ja-JP" altLang="en-US" dirty="0"/>
              <a:t>は</a:t>
            </a:r>
            <a:r>
              <a:rPr kumimoji="1" lang="en-US" altLang="ja-JP" dirty="0"/>
              <a:t>72mmHg</a:t>
            </a:r>
            <a:r>
              <a:rPr kumimoji="1" lang="ja-JP" altLang="en-US" dirty="0"/>
              <a:t>であった。</a:t>
            </a:r>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35</a:t>
            </a:fld>
            <a:endParaRPr kumimoji="1" lang="ja-JP" altLang="en-US"/>
          </a:p>
        </p:txBody>
      </p:sp>
    </p:spTree>
    <p:extLst>
      <p:ext uri="{BB962C8B-B14F-4D97-AF65-F5344CB8AC3E}">
        <p14:creationId xmlns:p14="http://schemas.microsoft.com/office/powerpoint/2010/main" val="810250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36</a:t>
            </a:fld>
            <a:endParaRPr kumimoji="1" lang="ja-JP" altLang="en-US"/>
          </a:p>
        </p:txBody>
      </p:sp>
    </p:spTree>
    <p:extLst>
      <p:ext uri="{BB962C8B-B14F-4D97-AF65-F5344CB8AC3E}">
        <p14:creationId xmlns:p14="http://schemas.microsoft.com/office/powerpoint/2010/main" val="1766809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40</a:t>
            </a:fld>
            <a:endParaRPr kumimoji="1" lang="ja-JP" altLang="en-US"/>
          </a:p>
        </p:txBody>
      </p:sp>
    </p:spTree>
    <p:extLst>
      <p:ext uri="{BB962C8B-B14F-4D97-AF65-F5344CB8AC3E}">
        <p14:creationId xmlns:p14="http://schemas.microsoft.com/office/powerpoint/2010/main" val="1766809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RRT(Renal Replacement Therapy)</a:t>
            </a:r>
            <a:r>
              <a:rPr kumimoji="1" lang="ja-JP" altLang="en-US" dirty="0"/>
              <a:t>の開始のタイミングはいつがよいのか？</a:t>
            </a:r>
            <a:endParaRPr kumimoji="1" lang="en-US" altLang="ja-JP" dirty="0"/>
          </a:p>
          <a:p>
            <a:r>
              <a:rPr kumimoji="1" lang="ja-JP" altLang="en-US" dirty="0"/>
              <a:t>早すぎる開始はカテーテル留置による感染や抗凝固薬の投与による出血のリスクをはらんでいる。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41</a:t>
            </a:fld>
            <a:endParaRPr kumimoji="1" lang="ja-JP" altLang="en-US"/>
          </a:p>
        </p:txBody>
      </p:sp>
    </p:spTree>
    <p:extLst>
      <p:ext uri="{BB962C8B-B14F-4D97-AF65-F5344CB8AC3E}">
        <p14:creationId xmlns:p14="http://schemas.microsoft.com/office/powerpoint/2010/main" val="1766809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ちなみにこの際、</a:t>
            </a:r>
            <a:r>
              <a:rPr kumimoji="1" lang="en-US" altLang="ja-JP" dirty="0"/>
              <a:t>Baseline</a:t>
            </a:r>
            <a:r>
              <a:rPr kumimoji="1" lang="ja-JP" altLang="en-US" dirty="0"/>
              <a:t>不明であれば</a:t>
            </a:r>
            <a:r>
              <a:rPr kumimoji="1" lang="en-US" altLang="ja-JP" dirty="0" err="1"/>
              <a:t>eGFR</a:t>
            </a:r>
            <a:r>
              <a:rPr kumimoji="1" lang="en-US" altLang="ja-JP" dirty="0"/>
              <a:t>=75ml/min/1.73m2</a:t>
            </a:r>
            <a:r>
              <a:rPr kumimoji="1" lang="ja-JP" altLang="en-US" dirty="0"/>
              <a:t>と仮定し、</a:t>
            </a:r>
            <a:r>
              <a:rPr kumimoji="1" lang="en-US" altLang="ja-JP" dirty="0"/>
              <a:t>MDRD</a:t>
            </a:r>
            <a:r>
              <a:rPr kumimoji="1" lang="ja-JP" altLang="en-US" dirty="0"/>
              <a:t>式</a:t>
            </a:r>
            <a:r>
              <a:rPr kumimoji="1" lang="en-US" altLang="ja-JP" dirty="0"/>
              <a:t>:186×(</a:t>
            </a:r>
            <a:r>
              <a:rPr kumimoji="1" lang="ja-JP" altLang="en-US" dirty="0"/>
              <a:t>年齢</a:t>
            </a:r>
            <a:r>
              <a:rPr kumimoji="1" lang="en-US" altLang="ja-JP" dirty="0"/>
              <a:t>)-0.203</a:t>
            </a:r>
            <a:r>
              <a:rPr kumimoji="1" lang="ja-JP" altLang="en-US" dirty="0"/>
              <a:t>乗</a:t>
            </a:r>
            <a:r>
              <a:rPr kumimoji="1" lang="en-US" altLang="ja-JP" dirty="0"/>
              <a:t>×(</a:t>
            </a:r>
            <a:r>
              <a:rPr kumimoji="1" lang="en-US" altLang="ja-JP" dirty="0" err="1"/>
              <a:t>sCre</a:t>
            </a:r>
            <a:r>
              <a:rPr kumimoji="1" lang="en-US" altLang="ja-JP" dirty="0"/>
              <a:t>)-1.154</a:t>
            </a:r>
            <a:r>
              <a:rPr kumimoji="1" lang="ja-JP" altLang="en-US" dirty="0"/>
              <a:t>乗</a:t>
            </a:r>
            <a:r>
              <a:rPr kumimoji="1" lang="en-US" altLang="ja-JP" dirty="0"/>
              <a:t>×</a:t>
            </a:r>
            <a:r>
              <a:rPr kumimoji="1" lang="ja-JP" altLang="en-US" dirty="0"/>
              <a:t>女性なら</a:t>
            </a:r>
            <a:r>
              <a:rPr kumimoji="1" lang="en-US" altLang="ja-JP" dirty="0"/>
              <a:t>0.742</a:t>
            </a:r>
          </a:p>
          <a:p>
            <a:endParaRPr kumimoji="1" lang="en-US" altLang="ja-JP" dirty="0"/>
          </a:p>
          <a:p>
            <a:r>
              <a:rPr kumimoji="1" lang="ja-JP" altLang="en-US" dirty="0"/>
              <a:t>このリスク分類は患者の生命予後と関わり、例えば心臓手術後</a:t>
            </a:r>
            <a:r>
              <a:rPr kumimoji="1" lang="en-US" altLang="ja-JP" dirty="0"/>
              <a:t>48</a:t>
            </a:r>
            <a:r>
              <a:rPr kumimoji="1" lang="ja-JP" altLang="en-US" dirty="0"/>
              <a:t>時間内に</a:t>
            </a:r>
            <a:r>
              <a:rPr kumimoji="1" lang="en-US" altLang="ja-JP" dirty="0"/>
              <a:t>sCre0.5</a:t>
            </a:r>
            <a:r>
              <a:rPr kumimoji="1" lang="ja-JP" altLang="en-US" dirty="0"/>
              <a:t>の上昇の</a:t>
            </a:r>
            <a:r>
              <a:rPr kumimoji="1" lang="en-US" altLang="ja-JP" dirty="0"/>
              <a:t>AKI</a:t>
            </a:r>
            <a:r>
              <a:rPr kumimoji="1" lang="ja-JP" altLang="en-US" dirty="0"/>
              <a:t>の</a:t>
            </a:r>
            <a:r>
              <a:rPr kumimoji="1" lang="en-US" altLang="ja-JP" dirty="0"/>
              <a:t>stage1</a:t>
            </a:r>
            <a:r>
              <a:rPr kumimoji="1" lang="ja-JP" altLang="en-US" dirty="0"/>
              <a:t>が起きたとしても、有意に</a:t>
            </a:r>
            <a:r>
              <a:rPr kumimoji="1" lang="en-US" altLang="ja-JP" dirty="0"/>
              <a:t>30</a:t>
            </a:r>
            <a:r>
              <a:rPr kumimoji="1" lang="ja-JP" altLang="en-US" dirty="0"/>
              <a:t>日死亡率が上昇する。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7</a:t>
            </a:fld>
            <a:endParaRPr kumimoji="1" lang="ja-JP" altLang="en-US"/>
          </a:p>
        </p:txBody>
      </p:sp>
    </p:spTree>
    <p:extLst>
      <p:ext uri="{BB962C8B-B14F-4D97-AF65-F5344CB8AC3E}">
        <p14:creationId xmlns:p14="http://schemas.microsoft.com/office/powerpoint/2010/main" val="3027481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RRT(Renal Replacement Therapy)</a:t>
            </a:r>
            <a:r>
              <a:rPr kumimoji="1" lang="ja-JP" altLang="en-US" dirty="0"/>
              <a:t>の開始のタイミングはいつがよいのか？</a:t>
            </a:r>
            <a:endParaRPr kumimoji="1" lang="en-US" altLang="ja-JP" dirty="0"/>
          </a:p>
          <a:p>
            <a:r>
              <a:rPr kumimoji="1" lang="ja-JP" altLang="en-US" dirty="0"/>
              <a:t>早すぎる開始はカテーテル留置による感染や抗凝固薬の投与による出血のリスクをはらんでいる。</a:t>
            </a:r>
            <a:endParaRPr kumimoji="1" lang="en-US" altLang="ja-JP"/>
          </a:p>
          <a:p>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42</a:t>
            </a:fld>
            <a:endParaRPr kumimoji="1" lang="ja-JP" altLang="en-US"/>
          </a:p>
        </p:txBody>
      </p:sp>
    </p:spTree>
    <p:extLst>
      <p:ext uri="{BB962C8B-B14F-4D97-AF65-F5344CB8AC3E}">
        <p14:creationId xmlns:p14="http://schemas.microsoft.com/office/powerpoint/2010/main" val="176680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先ほどの患者の場合、</a:t>
            </a:r>
            <a:r>
              <a:rPr kumimoji="1" lang="en-US" altLang="ja-JP" dirty="0"/>
              <a:t>7</a:t>
            </a:r>
            <a:r>
              <a:rPr kumimoji="1" lang="ja-JP" altLang="en-US" dirty="0"/>
              <a:t>日以内の血清クレアチニン値は不明であったため、ガイドラインのに従い、推定し球体濾過量を</a:t>
            </a:r>
            <a:r>
              <a:rPr kumimoji="1" lang="en-US" altLang="ja-JP" dirty="0"/>
              <a:t>75</a:t>
            </a:r>
            <a:r>
              <a:rPr kumimoji="1" lang="ja-JP" altLang="en-US" dirty="0"/>
              <a:t>と仮定し、</a:t>
            </a:r>
            <a:r>
              <a:rPr kumimoji="1" lang="en-US" altLang="ja-JP" dirty="0"/>
              <a:t>MDRD</a:t>
            </a:r>
            <a:r>
              <a:rPr kumimoji="1" lang="ja-JP" altLang="en-US" dirty="0"/>
              <a:t>式に当てはめると、</a:t>
            </a:r>
            <a:r>
              <a:rPr kumimoji="1" lang="en-US" altLang="ja-JP" dirty="0"/>
              <a:t>Baseline</a:t>
            </a:r>
            <a:r>
              <a:rPr kumimoji="1" lang="ja-JP" altLang="en-US" dirty="0"/>
              <a:t>の血清クレアチニンは</a:t>
            </a:r>
            <a:r>
              <a:rPr kumimoji="1" lang="en-US" altLang="ja-JP" dirty="0"/>
              <a:t>0.54</a:t>
            </a:r>
            <a:r>
              <a:rPr kumimoji="1" lang="ja-JP" altLang="en-US" dirty="0"/>
              <a:t>となる。</a:t>
            </a:r>
            <a:endParaRPr kumimoji="1" lang="en-US" altLang="ja-JP" dirty="0"/>
          </a:p>
          <a:p>
            <a:r>
              <a:rPr kumimoji="1" lang="ja-JP" altLang="en-US" dirty="0"/>
              <a:t>受診時クレアチニンは</a:t>
            </a:r>
            <a:r>
              <a:rPr kumimoji="1" lang="en-US" altLang="ja-JP" dirty="0"/>
              <a:t>2.88</a:t>
            </a:r>
            <a:r>
              <a:rPr kumimoji="1" lang="ja-JP" altLang="en-US" dirty="0"/>
              <a:t>と高値であり、ベースラインから</a:t>
            </a:r>
            <a:r>
              <a:rPr kumimoji="1" lang="en-US" altLang="ja-JP" dirty="0"/>
              <a:t>1.5</a:t>
            </a:r>
            <a:r>
              <a:rPr kumimoji="1" lang="ja-JP" altLang="en-US" dirty="0"/>
              <a:t>倍以上上昇していたため、</a:t>
            </a:r>
            <a:r>
              <a:rPr kumimoji="1" lang="en-US" altLang="ja-JP" dirty="0"/>
              <a:t>AKI</a:t>
            </a:r>
            <a:r>
              <a:rPr kumimoji="1" lang="ja-JP" altLang="en-US" dirty="0"/>
              <a:t>の基準を満たしている。</a:t>
            </a:r>
            <a:endParaRPr kumimoji="1" lang="en-US" altLang="ja-JP"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8</a:t>
            </a:fld>
            <a:endParaRPr kumimoji="1" lang="ja-JP" altLang="en-US"/>
          </a:p>
        </p:txBody>
      </p:sp>
    </p:spTree>
    <p:extLst>
      <p:ext uri="{BB962C8B-B14F-4D97-AF65-F5344CB8AC3E}">
        <p14:creationId xmlns:p14="http://schemas.microsoft.com/office/powerpoint/2010/main" val="224369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腎性では尿細管が器質的に障害を受け、再吸収機能も障害を受ける；すなわち腎性では等張に近い尿が出て、腎前性では高張の尿が出る。</a:t>
            </a:r>
            <a:endParaRPr kumimoji="1" lang="en-US" altLang="ja-JP" dirty="0"/>
          </a:p>
          <a:p>
            <a:r>
              <a:rPr kumimoji="1" lang="ja-JP" altLang="en-US" dirty="0"/>
              <a:t>しかし、腎虚血が重度であれば、腎尿細管上皮細胞に器質的な障害が発生し、急性尿細管壊死様の所見から腎性</a:t>
            </a:r>
            <a:r>
              <a:rPr kumimoji="1" lang="en-US" altLang="ja-JP" dirty="0"/>
              <a:t>AKI</a:t>
            </a:r>
            <a:r>
              <a:rPr kumimoji="1" lang="ja-JP" altLang="en-US" dirty="0"/>
              <a:t>を呈する。</a:t>
            </a:r>
            <a:endParaRPr kumimoji="1" lang="en-US" altLang="ja-JP" dirty="0"/>
          </a:p>
          <a:p>
            <a:r>
              <a:rPr kumimoji="1" lang="ja-JP" altLang="en-US" dirty="0"/>
              <a:t>従って、腎後性とその他の鑑別は意義があるとされるが、腎前性と腎性との鑑別にはあまり意義がないとされている。</a:t>
            </a:r>
            <a:endParaRPr kumimoji="1" lang="en-US" altLang="ja-JP" dirty="0"/>
          </a:p>
          <a:p>
            <a:r>
              <a:rPr kumimoji="1" lang="ja-JP" altLang="en-US" dirty="0"/>
              <a:t>以前</a:t>
            </a:r>
            <a:r>
              <a:rPr kumimoji="1" lang="en-US" altLang="ja-JP" dirty="0" err="1"/>
              <a:t>FeNA</a:t>
            </a:r>
            <a:r>
              <a:rPr kumimoji="1" lang="ja-JP" altLang="en-US" dirty="0"/>
              <a:t>等による腎前性と腎性の比較；利尿薬使用下では話が変わる</a:t>
            </a:r>
            <a:endParaRPr kumimoji="1" lang="en-US" altLang="ja-JP" dirty="0"/>
          </a:p>
          <a:p>
            <a:r>
              <a:rPr kumimoji="1" lang="en-US" altLang="ja-JP" dirty="0"/>
              <a:t>→</a:t>
            </a:r>
            <a:r>
              <a:rPr kumimoji="1" lang="en-US" altLang="ja-JP" dirty="0" err="1"/>
              <a:t>FeUN</a:t>
            </a:r>
            <a:r>
              <a:rPr kumimoji="1" lang="ja-JP" altLang="en-US" dirty="0"/>
              <a:t>＜</a:t>
            </a:r>
            <a:r>
              <a:rPr kumimoji="1" lang="en-US" altLang="ja-JP" dirty="0"/>
              <a:t>35</a:t>
            </a:r>
            <a:r>
              <a:rPr kumimoji="1" lang="ja-JP" altLang="en-US" dirty="0"/>
              <a:t>で水分不足</a:t>
            </a:r>
            <a:r>
              <a:rPr kumimoji="1" lang="en-US" altLang="ja-JP" dirty="0"/>
              <a:t>AKI</a:t>
            </a:r>
            <a:r>
              <a:rPr kumimoji="1" lang="ja-JP" altLang="en-US" dirty="0"/>
              <a:t>と診断する、尿細管上皮と顆粒円柱の数</a:t>
            </a:r>
            <a:r>
              <a:rPr kumimoji="1" lang="en-US" altLang="ja-JP" dirty="0"/>
              <a:t>P42,43→</a:t>
            </a:r>
            <a:r>
              <a:rPr kumimoji="1" lang="ja-JP" altLang="en-US" dirty="0"/>
              <a:t>今は無効？</a:t>
            </a:r>
            <a:endParaRPr kumimoji="1" lang="en-US" altLang="ja-JP" dirty="0"/>
          </a:p>
          <a:p>
            <a:endParaRPr kumimoji="1" lang="en-US" altLang="ja-JP" dirty="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dirty="0"/>
              <a:t>腎灌流量低下はないかを評価する方法として、</a:t>
            </a:r>
            <a:r>
              <a:rPr lang="en-US" altLang="ja-JP" dirty="0"/>
              <a:t>CVP</a:t>
            </a:r>
            <a:r>
              <a:rPr lang="ja-JP" altLang="en-US" dirty="0"/>
              <a:t>や</a:t>
            </a:r>
            <a:r>
              <a:rPr lang="en-US" altLang="ja-JP" dirty="0"/>
              <a:t>IVC</a:t>
            </a:r>
            <a:r>
              <a:rPr lang="ja-JP" altLang="en-US" dirty="0"/>
              <a:t>、</a:t>
            </a:r>
            <a:r>
              <a:rPr lang="en-US" altLang="ja-JP" dirty="0"/>
              <a:t>PPV</a:t>
            </a:r>
            <a:r>
              <a:rPr lang="ja-JP" altLang="en-US" dirty="0"/>
              <a:t>等の評価方法が存在しているが、診断能は高くなく、慢性心不全があり、浮腫が残存している状態においても、有効循環血液量が低下している、敗血症で血管透過性亢進しており相対的に血管内容量が低下している場合は存在。</a:t>
            </a:r>
            <a:r>
              <a:rPr lang="en-US" altLang="ja-JP" dirty="0"/>
              <a:t>Fluid challenge test</a:t>
            </a:r>
            <a:r>
              <a:rPr lang="ja-JP" altLang="en-US" dirty="0"/>
              <a:t>；</a:t>
            </a:r>
            <a:r>
              <a:rPr kumimoji="1" lang="ja-JP" altLang="en-US" sz="1200" kern="1200" dirty="0">
                <a:solidFill>
                  <a:schemeClr val="tx1"/>
                </a:solidFill>
                <a:latin typeface="+mn-lt"/>
                <a:ea typeface="+mn-ea"/>
                <a:cs typeface="+mn-cs"/>
              </a:rPr>
              <a:t>短時間に</a:t>
            </a:r>
            <a:r>
              <a:rPr kumimoji="1" lang="en-US" altLang="ja-JP" sz="1200" kern="1200" dirty="0">
                <a:solidFill>
                  <a:schemeClr val="tx1"/>
                </a:solidFill>
                <a:latin typeface="+mn-lt"/>
                <a:ea typeface="+mn-ea"/>
                <a:cs typeface="+mn-cs"/>
              </a:rPr>
              <a:t>250-1000ml</a:t>
            </a:r>
            <a:r>
              <a:rPr kumimoji="1" lang="ja-JP" altLang="en-US" sz="1200" kern="1200" dirty="0">
                <a:solidFill>
                  <a:schemeClr val="tx1"/>
                </a:solidFill>
                <a:latin typeface="+mn-lt"/>
                <a:ea typeface="+mn-ea"/>
                <a:cs typeface="+mn-cs"/>
              </a:rPr>
              <a:t>の輸液を投与し再評価することでボリュームを評価するものである。このチャレンジは</a:t>
            </a:r>
            <a:r>
              <a:rPr kumimoji="1" lang="en-US" altLang="ja-JP" sz="1200" kern="1200" dirty="0">
                <a:solidFill>
                  <a:schemeClr val="tx1"/>
                </a:solidFill>
                <a:latin typeface="+mn-lt"/>
                <a:ea typeface="+mn-ea"/>
                <a:cs typeface="+mn-cs"/>
              </a:rPr>
              <a:t>CVP</a:t>
            </a:r>
            <a:r>
              <a:rPr kumimoji="1" lang="ja-JP" altLang="en-US" sz="1200" kern="1200" dirty="0">
                <a:solidFill>
                  <a:schemeClr val="tx1"/>
                </a:solidFill>
                <a:latin typeface="+mn-lt"/>
                <a:ea typeface="+mn-ea"/>
                <a:cs typeface="+mn-cs"/>
              </a:rPr>
              <a:t>を増加させたり</a:t>
            </a:r>
            <a:r>
              <a:rPr kumimoji="1" lang="en-US" altLang="ja-JP" sz="1200" kern="1200" dirty="0">
                <a:solidFill>
                  <a:schemeClr val="tx1"/>
                </a:solidFill>
                <a:latin typeface="+mn-lt"/>
                <a:ea typeface="+mn-ea"/>
                <a:cs typeface="+mn-cs"/>
              </a:rPr>
              <a:t>IVC</a:t>
            </a:r>
            <a:r>
              <a:rPr kumimoji="1" lang="ja-JP" altLang="en-US" sz="1200" kern="1200" dirty="0">
                <a:solidFill>
                  <a:schemeClr val="tx1"/>
                </a:solidFill>
                <a:latin typeface="+mn-lt"/>
                <a:ea typeface="+mn-ea"/>
                <a:cs typeface="+mn-cs"/>
              </a:rPr>
              <a:t>の直径を拡大するものであり、もしそれらの反応が見られなければ輸液は</a:t>
            </a:r>
            <a:r>
              <a:rPr kumimoji="1" lang="en-US" altLang="ja-JP" sz="1200" kern="1200" dirty="0">
                <a:solidFill>
                  <a:schemeClr val="tx1"/>
                </a:solidFill>
                <a:latin typeface="+mn-lt"/>
                <a:ea typeface="+mn-ea"/>
                <a:cs typeface="+mn-cs"/>
              </a:rPr>
              <a:t>Stressed volume</a:t>
            </a:r>
            <a:r>
              <a:rPr kumimoji="1" lang="ja-JP" altLang="en-US" sz="1200" kern="1200" dirty="0">
                <a:solidFill>
                  <a:schemeClr val="tx1"/>
                </a:solidFill>
                <a:latin typeface="+mn-lt"/>
                <a:ea typeface="+mn-ea"/>
                <a:cs typeface="+mn-cs"/>
              </a:rPr>
              <a:t>に寄与していない。</a:t>
            </a:r>
            <a:endParaRPr kumimoji="1" lang="en-US" altLang="ja-JP"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これは、輸液剤の急速投与のことを言う。例えば </a:t>
            </a:r>
            <a:r>
              <a:rPr kumimoji="1" lang="en-US" altLang="ja-JP" sz="1200" kern="1200" dirty="0">
                <a:solidFill>
                  <a:schemeClr val="tx1"/>
                </a:solidFill>
                <a:latin typeface="+mn-lt"/>
                <a:ea typeface="+mn-ea"/>
                <a:cs typeface="+mn-cs"/>
              </a:rPr>
              <a:t>10 </a:t>
            </a:r>
            <a:r>
              <a:rPr kumimoji="1" lang="ja-JP" altLang="en-US" sz="1200" kern="1200" dirty="0">
                <a:solidFill>
                  <a:schemeClr val="tx1"/>
                </a:solidFill>
                <a:latin typeface="+mn-lt"/>
                <a:ea typeface="+mn-ea"/>
                <a:cs typeface="+mn-cs"/>
              </a:rPr>
              <a:t>分間で膠質液 </a:t>
            </a:r>
            <a:r>
              <a:rPr kumimoji="1" lang="en-US" altLang="ja-JP" sz="1200" kern="1200" dirty="0">
                <a:solidFill>
                  <a:schemeClr val="tx1"/>
                </a:solidFill>
                <a:latin typeface="+mn-lt"/>
                <a:ea typeface="+mn-ea"/>
                <a:cs typeface="+mn-cs"/>
              </a:rPr>
              <a:t>200ml</a:t>
            </a:r>
            <a:r>
              <a:rPr kumimoji="1" lang="ja-JP" altLang="en-US" sz="1200" kern="1200" dirty="0">
                <a:solidFill>
                  <a:schemeClr val="tx1"/>
                </a:solidFill>
                <a:latin typeface="+mn-lt"/>
                <a:ea typeface="+mn-ea"/>
                <a:cs typeface="+mn-cs"/>
              </a:rPr>
              <a:t>、あるいは 晶質液 </a:t>
            </a:r>
            <a:r>
              <a:rPr kumimoji="1" lang="en-US" altLang="ja-JP" sz="1200" kern="1200" dirty="0">
                <a:solidFill>
                  <a:schemeClr val="tx1"/>
                </a:solidFill>
                <a:latin typeface="+mn-lt"/>
                <a:ea typeface="+mn-ea"/>
                <a:cs typeface="+mn-cs"/>
              </a:rPr>
              <a:t>500ml </a:t>
            </a:r>
            <a:r>
              <a:rPr kumimoji="1" lang="ja-JP" altLang="en-US" sz="1200" kern="1200" dirty="0">
                <a:solidFill>
                  <a:schemeClr val="tx1"/>
                </a:solidFill>
                <a:latin typeface="+mn-lt"/>
                <a:ea typeface="+mn-ea"/>
                <a:cs typeface="+mn-cs"/>
              </a:rPr>
              <a:t>。容量は、心不全患者では減らされなければならない。輸液負荷は、容量不足を検出する目的で、通常は低灌流状態で行われる。</a:t>
            </a:r>
          </a:p>
          <a:p>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輸液負荷後に心拍出量が </a:t>
            </a:r>
            <a:r>
              <a:rPr kumimoji="1" lang="en-US" altLang="ja-JP" sz="1200" kern="1200" dirty="0">
                <a:solidFill>
                  <a:schemeClr val="tx1"/>
                </a:solidFill>
                <a:latin typeface="+mn-lt"/>
                <a:ea typeface="+mn-ea"/>
                <a:cs typeface="+mn-cs"/>
              </a:rPr>
              <a:t>10% </a:t>
            </a:r>
            <a:r>
              <a:rPr kumimoji="1" lang="ja-JP" altLang="en-US" sz="1200" kern="1200" dirty="0">
                <a:solidFill>
                  <a:schemeClr val="tx1"/>
                </a:solidFill>
                <a:latin typeface="+mn-lt"/>
                <a:ea typeface="+mn-ea"/>
                <a:cs typeface="+mn-cs"/>
              </a:rPr>
              <a:t>以上増加する場合は、相対的な容量不足低が存在することを示し、通常はさらなる輸液負荷の必要性を示す。</a:t>
            </a:r>
          </a:p>
          <a:p>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心拍出量モニターがない場合には、中心静脈圧（</a:t>
            </a:r>
            <a:r>
              <a:rPr kumimoji="1" lang="en-US" altLang="ja-JP" sz="1200" kern="1200" dirty="0">
                <a:solidFill>
                  <a:schemeClr val="tx1"/>
                </a:solidFill>
                <a:latin typeface="+mn-lt"/>
                <a:ea typeface="+mn-ea"/>
                <a:cs typeface="+mn-cs"/>
              </a:rPr>
              <a:t>CVP</a:t>
            </a:r>
            <a:r>
              <a:rPr kumimoji="1" lang="ja-JP" altLang="en-US" sz="1200" kern="1200" dirty="0">
                <a:solidFill>
                  <a:schemeClr val="tx1"/>
                </a:solidFill>
                <a:latin typeface="+mn-lt"/>
                <a:ea typeface="+mn-ea"/>
                <a:cs typeface="+mn-cs"/>
              </a:rPr>
              <a:t>）が使われる場合もある。輸液負荷後に </a:t>
            </a:r>
            <a:r>
              <a:rPr kumimoji="1" lang="en-US" altLang="ja-JP" sz="1200" kern="1200" dirty="0">
                <a:solidFill>
                  <a:schemeClr val="tx1"/>
                </a:solidFill>
                <a:latin typeface="+mn-lt"/>
                <a:ea typeface="+mn-ea"/>
                <a:cs typeface="+mn-cs"/>
              </a:rPr>
              <a:t>CVP </a:t>
            </a:r>
            <a:r>
              <a:rPr kumimoji="1" lang="ja-JP" altLang="en-US" sz="1200" kern="1200" dirty="0">
                <a:solidFill>
                  <a:schemeClr val="tx1"/>
                </a:solidFill>
                <a:latin typeface="+mn-lt"/>
                <a:ea typeface="+mn-ea"/>
                <a:cs typeface="+mn-cs"/>
              </a:rPr>
              <a:t>が変わらなければ、これは容量不足の存在を示し、さらなる輸液負荷を行うことができる。</a:t>
            </a:r>
            <a:r>
              <a:rPr kumimoji="1" lang="en-US" altLang="ja-JP" sz="1200" kern="1200" dirty="0">
                <a:solidFill>
                  <a:schemeClr val="tx1"/>
                </a:solidFill>
                <a:latin typeface="+mn-lt"/>
                <a:ea typeface="+mn-ea"/>
                <a:cs typeface="+mn-cs"/>
              </a:rPr>
              <a:t>CVP </a:t>
            </a:r>
            <a:r>
              <a:rPr kumimoji="1" lang="ja-JP" altLang="en-US" sz="1200" kern="1200" dirty="0">
                <a:solidFill>
                  <a:schemeClr val="tx1"/>
                </a:solidFill>
                <a:latin typeface="+mn-lt"/>
                <a:ea typeface="+mn-ea"/>
                <a:cs typeface="+mn-cs"/>
              </a:rPr>
              <a:t>が </a:t>
            </a:r>
            <a:r>
              <a:rPr kumimoji="1" lang="en-US" altLang="ja-JP" sz="1200" kern="1200" dirty="0">
                <a:solidFill>
                  <a:schemeClr val="tx1"/>
                </a:solidFill>
                <a:latin typeface="+mn-lt"/>
                <a:ea typeface="+mn-ea"/>
                <a:cs typeface="+mn-cs"/>
              </a:rPr>
              <a:t>3cmH</a:t>
            </a:r>
            <a:r>
              <a:rPr kumimoji="1" lang="en-US" altLang="ja-JP" sz="1200" kern="1200" baseline="-25000" dirty="0">
                <a:solidFill>
                  <a:schemeClr val="tx1"/>
                </a:solidFill>
                <a:latin typeface="+mn-lt"/>
                <a:ea typeface="+mn-ea"/>
                <a:cs typeface="+mn-cs"/>
              </a:rPr>
              <a:t>2</a:t>
            </a:r>
            <a:r>
              <a:rPr kumimoji="1" lang="en-US" altLang="ja-JP" sz="1200" kern="1200" baseline="0" dirty="0">
                <a:solidFill>
                  <a:schemeClr val="tx1"/>
                </a:solidFill>
                <a:latin typeface="+mn-lt"/>
                <a:ea typeface="+mn-ea"/>
                <a:cs typeface="+mn-cs"/>
              </a:rPr>
              <a:t>0 </a:t>
            </a:r>
            <a:r>
              <a:rPr kumimoji="1" lang="ja-JP" altLang="en-US" sz="1200" kern="1200" baseline="0" dirty="0">
                <a:solidFill>
                  <a:schemeClr val="tx1"/>
                </a:solidFill>
                <a:latin typeface="+mn-lt"/>
                <a:ea typeface="+mn-ea"/>
                <a:cs typeface="+mn-cs"/>
              </a:rPr>
              <a:t>以上上昇する場合には、容量不測は存在せず、さらなる輸液負荷は行うべきではない。	</a:t>
            </a: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da-DK" altLang="ja-JP" sz="1200" kern="1200" dirty="0">
                <a:solidFill>
                  <a:schemeClr val="tx1"/>
                </a:solidFill>
                <a:latin typeface="+mn-lt"/>
                <a:ea typeface="+mn-ea"/>
                <a:cs typeface="+mn-cs"/>
              </a:rPr>
              <a:t>Intensive Care Med 2014;40:613-615</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また</a:t>
            </a:r>
            <a:r>
              <a:rPr kumimoji="1" lang="ja-JP" altLang="en-US" dirty="0"/>
              <a:t>過剰な輸液は人工呼吸器管理期間を延長させ、生命予後を大きく毀損する事も分かっており、静脈圧の亢進は腎灌流量の低下を招く可能性もあるため、適度にバランスをコントロールすることも重要である。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9</a:t>
            </a:fld>
            <a:endParaRPr kumimoji="1" lang="ja-JP" altLang="en-US"/>
          </a:p>
        </p:txBody>
      </p:sp>
    </p:spTree>
    <p:extLst>
      <p:ext uri="{BB962C8B-B14F-4D97-AF65-F5344CB8AC3E}">
        <p14:creationId xmlns:p14="http://schemas.microsoft.com/office/powerpoint/2010/main" val="176680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顆粒円柱と尿細管上皮の程度をスコア化しカットオフ値を２点以上とすると感度８３％特異度７７％　カットオフ値を３点とすると感度３２％特異度９７％で尿細管障害であるとされる。</a:t>
            </a:r>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10</a:t>
            </a:fld>
            <a:endParaRPr kumimoji="1" lang="ja-JP" altLang="en-US"/>
          </a:p>
        </p:txBody>
      </p:sp>
    </p:spTree>
    <p:extLst>
      <p:ext uri="{BB962C8B-B14F-4D97-AF65-F5344CB8AC3E}">
        <p14:creationId xmlns:p14="http://schemas.microsoft.com/office/powerpoint/2010/main" val="4030467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腎前性の急性腎障害においても尿バイオマーカーは上昇する　東大病院の先生からの論文</a:t>
            </a:r>
            <a:endParaRPr kumimoji="1" lang="en-US" altLang="ja-JP" dirty="0"/>
          </a:p>
          <a:p>
            <a:endParaRPr kumimoji="1" lang="en-US" altLang="ja-JP" dirty="0"/>
          </a:p>
          <a:p>
            <a:r>
              <a:rPr kumimoji="1" lang="ja-JP" altLang="en-US" dirty="0"/>
              <a:t>以前の</a:t>
            </a:r>
            <a:r>
              <a:rPr kumimoji="1" lang="en-US" altLang="ja-JP" dirty="0"/>
              <a:t>study</a:t>
            </a:r>
            <a:r>
              <a:rPr kumimoji="1" lang="ja-JP" altLang="en-US" dirty="0"/>
              <a:t>で登録されたこれまでに東京大学腎臓内科に入院歴のある</a:t>
            </a:r>
            <a:r>
              <a:rPr kumimoji="1" lang="en-US" altLang="ja-JP" dirty="0"/>
              <a:t>337</a:t>
            </a:r>
            <a:r>
              <a:rPr kumimoji="1" lang="ja-JP" altLang="en-US" dirty="0"/>
              <a:t>名を調査し、</a:t>
            </a:r>
            <a:r>
              <a:rPr kumimoji="1" lang="en-US" altLang="ja-JP" dirty="0"/>
              <a:t>AKI</a:t>
            </a:r>
            <a:r>
              <a:rPr kumimoji="1" lang="ja-JP" altLang="en-US" dirty="0"/>
              <a:t>の基準を満たした</a:t>
            </a:r>
            <a:r>
              <a:rPr kumimoji="1" lang="en-US" altLang="ja-JP" dirty="0"/>
              <a:t>129</a:t>
            </a:r>
            <a:r>
              <a:rPr kumimoji="1" lang="ja-JP" altLang="en-US" dirty="0"/>
              <a:t>名を、</a:t>
            </a:r>
            <a:r>
              <a:rPr kumimoji="1" lang="en-US" altLang="ja-JP" dirty="0"/>
              <a:t>48</a:t>
            </a:r>
            <a:r>
              <a:rPr kumimoji="1" lang="ja-JP" altLang="en-US" dirty="0"/>
              <a:t>時間以内にリカバーしたものをトランジエント、改善せず腎機能障害が残存したものを</a:t>
            </a:r>
            <a:r>
              <a:rPr kumimoji="1" lang="en-US" altLang="ja-JP" dirty="0"/>
              <a:t>Renal AKI</a:t>
            </a:r>
            <a:r>
              <a:rPr kumimoji="1" lang="ja-JP" altLang="en-US" dirty="0"/>
              <a:t>として定義。</a:t>
            </a:r>
            <a:endParaRPr kumimoji="1" lang="en-US" altLang="ja-JP" dirty="0"/>
          </a:p>
        </p:txBody>
      </p:sp>
      <p:sp>
        <p:nvSpPr>
          <p:cNvPr id="4" name="スライド番号プレースホルダー 3"/>
          <p:cNvSpPr>
            <a:spLocks noGrp="1"/>
          </p:cNvSpPr>
          <p:nvPr>
            <p:ph type="sldNum" sz="quarter" idx="10"/>
          </p:nvPr>
        </p:nvSpPr>
        <p:spPr/>
        <p:txBody>
          <a:bodyPr/>
          <a:lstStyle/>
          <a:p>
            <a:fld id="{013A3B6C-5734-614D-9A93-ACA31E780E68}" type="slidenum">
              <a:rPr kumimoji="1" lang="ja-JP" altLang="en-US" smtClean="0"/>
              <a:t>11</a:t>
            </a:fld>
            <a:endParaRPr kumimoji="1" lang="ja-JP" altLang="en-US"/>
          </a:p>
        </p:txBody>
      </p:sp>
    </p:spTree>
    <p:extLst>
      <p:ext uri="{BB962C8B-B14F-4D97-AF65-F5344CB8AC3E}">
        <p14:creationId xmlns:p14="http://schemas.microsoft.com/office/powerpoint/2010/main" val="126517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3"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ja-JP" altLang="en-US" dirty="0">
                <a:latin typeface="Calibri" charset="0"/>
                <a:ea typeface="ＭＳ Ｐゴシック" charset="0"/>
              </a:rPr>
              <a:t>この表は尿中のナトリウム、クレアチニンの排泄に関して書かれている</a:t>
            </a:r>
            <a:endParaRPr lang="en-US" altLang="ja-JP" dirty="0">
              <a:latin typeface="Calibri" charset="0"/>
              <a:ea typeface="ＭＳ Ｐゴシック" charset="0"/>
            </a:endParaRPr>
          </a:p>
          <a:p>
            <a:pPr eaLnBrk="1" hangingPunct="1">
              <a:spcBef>
                <a:spcPct val="0"/>
              </a:spcBef>
            </a:pPr>
            <a:r>
              <a:rPr lang="ja-JP" altLang="en-US" dirty="0">
                <a:latin typeface="Calibri" charset="0"/>
                <a:ea typeface="ＭＳ Ｐゴシック" charset="0"/>
              </a:rPr>
              <a:t>まず</a:t>
            </a:r>
            <a:r>
              <a:rPr lang="en-US" altLang="ja-JP" dirty="0">
                <a:latin typeface="Calibri" charset="0"/>
                <a:ea typeface="ＭＳ Ｐゴシック" charset="0"/>
              </a:rPr>
              <a:t>A</a:t>
            </a:r>
            <a:r>
              <a:rPr lang="ja-JP" altLang="en-US" dirty="0">
                <a:latin typeface="Calibri" charset="0"/>
                <a:ea typeface="ＭＳ Ｐゴシック" charset="0"/>
              </a:rPr>
              <a:t>の方は</a:t>
            </a:r>
            <a:r>
              <a:rPr lang="en-US" altLang="ja-JP" dirty="0">
                <a:latin typeface="Calibri" charset="0"/>
                <a:ea typeface="ＭＳ Ｐゴシック" charset="0"/>
              </a:rPr>
              <a:t>AKI</a:t>
            </a:r>
            <a:r>
              <a:rPr lang="ja-JP" altLang="en-US" dirty="0">
                <a:latin typeface="Calibri" charset="0"/>
                <a:ea typeface="ＭＳ Ｐゴシック" charset="0"/>
              </a:rPr>
              <a:t>にならなかったもの、一過性</a:t>
            </a:r>
            <a:r>
              <a:rPr lang="en-US" altLang="ja-JP" dirty="0">
                <a:latin typeface="Calibri" charset="0"/>
                <a:ea typeface="ＭＳ Ｐゴシック" charset="0"/>
              </a:rPr>
              <a:t>AKI</a:t>
            </a:r>
            <a:r>
              <a:rPr lang="ja-JP" altLang="en-US" dirty="0">
                <a:latin typeface="Calibri" charset="0"/>
                <a:ea typeface="ＭＳ Ｐゴシック" charset="0"/>
              </a:rPr>
              <a:t>、腎性</a:t>
            </a:r>
            <a:r>
              <a:rPr lang="en-US" altLang="ja-JP" dirty="0">
                <a:latin typeface="Calibri" charset="0"/>
                <a:ea typeface="ＭＳ Ｐゴシック" charset="0"/>
              </a:rPr>
              <a:t>AKI</a:t>
            </a:r>
            <a:r>
              <a:rPr lang="ja-JP" altLang="en-US" dirty="0">
                <a:latin typeface="Calibri" charset="0"/>
                <a:ea typeface="ＭＳ Ｐゴシック" charset="0"/>
              </a:rPr>
              <a:t>の３群で尿中の</a:t>
            </a:r>
            <a:r>
              <a:rPr lang="en-US" altLang="ja-JP" dirty="0">
                <a:latin typeface="Calibri" charset="0"/>
                <a:ea typeface="ＭＳ Ｐゴシック" charset="0"/>
              </a:rPr>
              <a:t>NA</a:t>
            </a:r>
            <a:r>
              <a:rPr lang="ja-JP" altLang="en-US" dirty="0">
                <a:latin typeface="Calibri" charset="0"/>
                <a:ea typeface="ＭＳ Ｐゴシック" charset="0"/>
              </a:rPr>
              <a:t>排泄能がどうであったかを示している。</a:t>
            </a:r>
            <a:endParaRPr lang="en-US" altLang="ja-JP" dirty="0">
              <a:latin typeface="Calibri" charset="0"/>
              <a:ea typeface="ＭＳ Ｐゴシック" charset="0"/>
            </a:endParaRPr>
          </a:p>
          <a:p>
            <a:pPr eaLnBrk="1" hangingPunct="1">
              <a:spcBef>
                <a:spcPct val="0"/>
              </a:spcBef>
            </a:pPr>
            <a:r>
              <a:rPr lang="en-US" altLang="ja-JP" dirty="0">
                <a:latin typeface="Calibri" charset="0"/>
                <a:ea typeface="ＭＳ Ｐゴシック" charset="0"/>
              </a:rPr>
              <a:t>FENA</a:t>
            </a:r>
            <a:r>
              <a:rPr lang="ja-JP" altLang="en-US" dirty="0">
                <a:latin typeface="Calibri" charset="0"/>
                <a:ea typeface="ＭＳ Ｐゴシック" charset="0"/>
              </a:rPr>
              <a:t>＜１いわゆる腎前性は尿中</a:t>
            </a:r>
            <a:r>
              <a:rPr lang="en-US" altLang="ja-JP" dirty="0">
                <a:latin typeface="Calibri" charset="0"/>
                <a:ea typeface="ＭＳ Ｐゴシック" charset="0"/>
              </a:rPr>
              <a:t>NA</a:t>
            </a:r>
            <a:r>
              <a:rPr lang="ja-JP" altLang="en-US" dirty="0">
                <a:latin typeface="Calibri" charset="0"/>
                <a:ea typeface="ＭＳ Ｐゴシック" charset="0"/>
              </a:rPr>
              <a:t>排泄が少ない。（定義通り）</a:t>
            </a:r>
            <a:endParaRPr lang="en-US" altLang="ja-JP" dirty="0">
              <a:latin typeface="Calibri" charset="0"/>
              <a:ea typeface="ＭＳ Ｐゴシック" charset="0"/>
            </a:endParaRPr>
          </a:p>
          <a:p>
            <a:pPr eaLnBrk="1" hangingPunct="1">
              <a:spcBef>
                <a:spcPct val="0"/>
              </a:spcBef>
            </a:pPr>
            <a:r>
              <a:rPr lang="en-US" altLang="ja-JP" dirty="0">
                <a:latin typeface="Calibri" charset="0"/>
                <a:ea typeface="ＭＳ Ｐゴシック" charset="0"/>
              </a:rPr>
              <a:t>FENA</a:t>
            </a:r>
            <a:r>
              <a:rPr lang="ja-JP" altLang="en-US" dirty="0">
                <a:latin typeface="Calibri" charset="0"/>
                <a:ea typeface="ＭＳ Ｐゴシック" charset="0"/>
              </a:rPr>
              <a:t>が＜１の腎前性タイプは尿中</a:t>
            </a:r>
            <a:r>
              <a:rPr lang="en-US" altLang="ja-JP" dirty="0" err="1">
                <a:latin typeface="Calibri" charset="0"/>
                <a:ea typeface="ＭＳ Ｐゴシック" charset="0"/>
              </a:rPr>
              <a:t>Cre</a:t>
            </a:r>
            <a:r>
              <a:rPr lang="ja-JP" altLang="en-US" dirty="0">
                <a:latin typeface="Calibri" charset="0"/>
                <a:ea typeface="ＭＳ Ｐゴシック" charset="0"/>
              </a:rPr>
              <a:t>の値が高く、</a:t>
            </a:r>
            <a:r>
              <a:rPr lang="en-US" altLang="ja-JP" dirty="0">
                <a:latin typeface="Calibri" charset="0"/>
                <a:ea typeface="ＭＳ Ｐゴシック" charset="0"/>
              </a:rPr>
              <a:t>FENA</a:t>
            </a:r>
            <a:r>
              <a:rPr lang="ja-JP" altLang="en-US" dirty="0">
                <a:latin typeface="Calibri" charset="0"/>
                <a:ea typeface="ＭＳ Ｐゴシック" charset="0"/>
              </a:rPr>
              <a:t>＞１の腎性タイプは尿中の</a:t>
            </a:r>
            <a:r>
              <a:rPr lang="en-US" altLang="ja-JP" dirty="0" err="1">
                <a:latin typeface="Calibri" charset="0"/>
                <a:ea typeface="ＭＳ Ｐゴシック" charset="0"/>
              </a:rPr>
              <a:t>Cre</a:t>
            </a:r>
            <a:r>
              <a:rPr lang="ja-JP" altLang="en-US" dirty="0">
                <a:latin typeface="Calibri" charset="0"/>
                <a:ea typeface="ＭＳ Ｐゴシック" charset="0"/>
              </a:rPr>
              <a:t>が低い。</a:t>
            </a:r>
            <a:endParaRPr lang="en-US" altLang="ja-JP" dirty="0">
              <a:latin typeface="Calibri" charset="0"/>
              <a:ea typeface="ＭＳ Ｐゴシック" charset="0"/>
            </a:endParaRPr>
          </a:p>
          <a:p>
            <a:pPr eaLnBrk="1" hangingPunct="1">
              <a:spcBef>
                <a:spcPct val="0"/>
              </a:spcBef>
            </a:pPr>
            <a:endParaRPr lang="en-US" altLang="ja-JP" dirty="0">
              <a:latin typeface="Calibri" charset="0"/>
              <a:ea typeface="ＭＳ Ｐゴシック" charset="0"/>
            </a:endParaRPr>
          </a:p>
        </p:txBody>
      </p:sp>
      <p:sp>
        <p:nvSpPr>
          <p:cNvPr id="6148"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0741FD6E-E850-5F47-B852-2512D9CF4B19}" type="slidenum">
              <a:rPr lang="ja-JP" altLang="en-US">
                <a:latin typeface="Calibri" charset="0"/>
              </a:rPr>
              <a:pPr eaLnBrk="1" hangingPunct="1"/>
              <a:t>12</a:t>
            </a:fld>
            <a:endParaRPr lang="ja-JP" alt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ja-JP" altLang="en-US" dirty="0">
                <a:latin typeface="Calibri" charset="0"/>
                <a:ea typeface="ＭＳ Ｐゴシック" charset="0"/>
              </a:rPr>
              <a:t>実際に細かなバイオマーカーを調べてみるといわゆるこれまで腎前性とされる</a:t>
            </a:r>
            <a:r>
              <a:rPr lang="en-US" altLang="ja-JP" dirty="0">
                <a:latin typeface="Calibri" charset="0"/>
                <a:ea typeface="ＭＳ Ｐゴシック" charset="0"/>
              </a:rPr>
              <a:t>AKI</a:t>
            </a:r>
            <a:r>
              <a:rPr lang="ja-JP" altLang="en-US" dirty="0">
                <a:latin typeface="Calibri" charset="0"/>
                <a:ea typeface="ＭＳ Ｐゴシック" charset="0"/>
              </a:rPr>
              <a:t>も、尿細管の障害を示すマーカーが</a:t>
            </a:r>
            <a:r>
              <a:rPr lang="en-US" altLang="ja-JP" dirty="0">
                <a:latin typeface="Calibri" charset="0"/>
                <a:ea typeface="ＭＳ Ｐゴシック" charset="0"/>
              </a:rPr>
              <a:t>Non-AKI</a:t>
            </a:r>
            <a:r>
              <a:rPr lang="ja-JP" altLang="en-US" dirty="0">
                <a:latin typeface="Calibri" charset="0"/>
                <a:ea typeface="ＭＳ Ｐゴシック" charset="0"/>
              </a:rPr>
              <a:t>と比較し有意に上昇している。</a:t>
            </a:r>
            <a:endParaRPr lang="en-US" altLang="ja-JP" dirty="0">
              <a:latin typeface="Calibri" charset="0"/>
              <a:ea typeface="ＭＳ Ｐゴシック" charset="0"/>
            </a:endParaRPr>
          </a:p>
          <a:p>
            <a:pPr eaLnBrk="1" hangingPunct="1">
              <a:spcBef>
                <a:spcPct val="0"/>
              </a:spcBef>
            </a:pPr>
            <a:r>
              <a:rPr lang="ja-JP" altLang="en-US" dirty="0">
                <a:latin typeface="Calibri" charset="0"/>
                <a:ea typeface="ＭＳ Ｐゴシック" charset="0"/>
              </a:rPr>
              <a:t>ただし正確に尿中クレアチニン濃度で補正すると腎前性とされる</a:t>
            </a:r>
            <a:r>
              <a:rPr lang="en-US" altLang="ja-JP" dirty="0">
                <a:latin typeface="Calibri" charset="0"/>
                <a:ea typeface="ＭＳ Ｐゴシック" charset="0"/>
              </a:rPr>
              <a:t>FENA</a:t>
            </a:r>
            <a:r>
              <a:rPr lang="ja-JP" altLang="en-US" dirty="0">
                <a:latin typeface="Calibri" charset="0"/>
                <a:ea typeface="ＭＳ Ｐゴシック" charset="0"/>
              </a:rPr>
              <a:t>＜１と</a:t>
            </a:r>
            <a:r>
              <a:rPr lang="en-US" altLang="ja-JP" dirty="0">
                <a:latin typeface="Calibri" charset="0"/>
                <a:ea typeface="ＭＳ Ｐゴシック" charset="0"/>
              </a:rPr>
              <a:t>Non AKI</a:t>
            </a:r>
            <a:r>
              <a:rPr lang="ja-JP" altLang="en-US" dirty="0">
                <a:latin typeface="Calibri" charset="0"/>
                <a:ea typeface="ＭＳ Ｐゴシック" charset="0"/>
              </a:rPr>
              <a:t>では有意差はつかなくなる。</a:t>
            </a:r>
            <a:endParaRPr lang="en-US" altLang="ja-JP" dirty="0">
              <a:latin typeface="Calibri" charset="0"/>
              <a:ea typeface="ＭＳ Ｐゴシック" charset="0"/>
            </a:endParaRPr>
          </a:p>
        </p:txBody>
      </p:sp>
      <p:sp>
        <p:nvSpPr>
          <p:cNvPr id="7172" name="スライド番号プレースホルダ 3"/>
          <p:cNvSpPr>
            <a:spLocks noGrp="1"/>
          </p:cNvSpPr>
          <p:nvPr>
            <p:ph type="sldNum" sz="quarter" idx="5"/>
          </p:nvPr>
        </p:nvSpPr>
        <p:spPr bwMode="auto">
          <a:ln>
            <a:miter lim="800000"/>
            <a:headEnd/>
            <a:tailEnd/>
          </a:ln>
        </p:spPr>
        <p:txBody>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fld id="{38C18941-FC81-9A47-AD2F-3B60A3D5F1A0}" type="slidenum">
              <a:rPr lang="ja-JP" altLang="en-US">
                <a:latin typeface="Calibri" charset="0"/>
              </a:rPr>
              <a:pPr eaLnBrk="1" hangingPunct="1"/>
              <a:t>13</a:t>
            </a:fld>
            <a:endParaRPr lang="ja-JP" alt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1F6D507-64E3-1546-ADCC-14C940EBBC0D}" type="datetimeFigureOut">
              <a:rPr kumimoji="1" lang="ja-JP" altLang="en-US" smtClean="0"/>
              <a:t>2020/9/27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A11A7F-629E-F444-BC73-269DEA5751CF}" type="slidenum">
              <a:rPr kumimoji="1" lang="ja-JP" altLang="en-US" smtClean="0"/>
              <a:t>‹#›</a:t>
            </a:fld>
            <a:endParaRPr kumimoji="1" lang="ja-JP" altLang="en-US"/>
          </a:p>
        </p:txBody>
      </p:sp>
    </p:spTree>
    <p:extLst>
      <p:ext uri="{BB962C8B-B14F-4D97-AF65-F5344CB8AC3E}">
        <p14:creationId xmlns:p14="http://schemas.microsoft.com/office/powerpoint/2010/main" val="211576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1F6D507-64E3-1546-ADCC-14C940EBBC0D}" type="datetimeFigureOut">
              <a:rPr kumimoji="1" lang="ja-JP" altLang="en-US" smtClean="0"/>
              <a:t>2020/9/27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A11A7F-629E-F444-BC73-269DEA5751CF}" type="slidenum">
              <a:rPr kumimoji="1" lang="ja-JP" altLang="en-US" smtClean="0"/>
              <a:t>‹#›</a:t>
            </a:fld>
            <a:endParaRPr kumimoji="1" lang="ja-JP" altLang="en-US"/>
          </a:p>
        </p:txBody>
      </p:sp>
    </p:spTree>
    <p:extLst>
      <p:ext uri="{BB962C8B-B14F-4D97-AF65-F5344CB8AC3E}">
        <p14:creationId xmlns:p14="http://schemas.microsoft.com/office/powerpoint/2010/main" val="2546094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1F6D507-64E3-1546-ADCC-14C940EBBC0D}" type="datetimeFigureOut">
              <a:rPr kumimoji="1" lang="ja-JP" altLang="en-US" smtClean="0"/>
              <a:t>2020/9/27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A11A7F-629E-F444-BC73-269DEA5751CF}" type="slidenum">
              <a:rPr kumimoji="1" lang="ja-JP" altLang="en-US" smtClean="0"/>
              <a:t>‹#›</a:t>
            </a:fld>
            <a:endParaRPr kumimoji="1" lang="ja-JP" altLang="en-US"/>
          </a:p>
        </p:txBody>
      </p:sp>
    </p:spTree>
    <p:extLst>
      <p:ext uri="{BB962C8B-B14F-4D97-AF65-F5344CB8AC3E}">
        <p14:creationId xmlns:p14="http://schemas.microsoft.com/office/powerpoint/2010/main" val="342279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1F6D507-64E3-1546-ADCC-14C940EBBC0D}" type="datetimeFigureOut">
              <a:rPr kumimoji="1" lang="ja-JP" altLang="en-US" smtClean="0"/>
              <a:t>2020/9/27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A11A7F-629E-F444-BC73-269DEA5751CF}" type="slidenum">
              <a:rPr kumimoji="1" lang="ja-JP" altLang="en-US" smtClean="0"/>
              <a:t>‹#›</a:t>
            </a:fld>
            <a:endParaRPr kumimoji="1" lang="ja-JP" altLang="en-US"/>
          </a:p>
        </p:txBody>
      </p:sp>
    </p:spTree>
    <p:extLst>
      <p:ext uri="{BB962C8B-B14F-4D97-AF65-F5344CB8AC3E}">
        <p14:creationId xmlns:p14="http://schemas.microsoft.com/office/powerpoint/2010/main" val="32467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F6D507-64E3-1546-ADCC-14C940EBBC0D}" type="datetimeFigureOut">
              <a:rPr kumimoji="1" lang="ja-JP" altLang="en-US" smtClean="0"/>
              <a:t>2020/9/27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A11A7F-629E-F444-BC73-269DEA5751CF}" type="slidenum">
              <a:rPr kumimoji="1" lang="ja-JP" altLang="en-US" smtClean="0"/>
              <a:t>‹#›</a:t>
            </a:fld>
            <a:endParaRPr kumimoji="1" lang="ja-JP" altLang="en-US"/>
          </a:p>
        </p:txBody>
      </p:sp>
    </p:spTree>
    <p:extLst>
      <p:ext uri="{BB962C8B-B14F-4D97-AF65-F5344CB8AC3E}">
        <p14:creationId xmlns:p14="http://schemas.microsoft.com/office/powerpoint/2010/main" val="323429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1F6D507-64E3-1546-ADCC-14C940EBBC0D}" type="datetimeFigureOut">
              <a:rPr kumimoji="1" lang="ja-JP" altLang="en-US" smtClean="0"/>
              <a:t>2020/9/27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A11A7F-629E-F444-BC73-269DEA5751CF}" type="slidenum">
              <a:rPr kumimoji="1" lang="ja-JP" altLang="en-US" smtClean="0"/>
              <a:t>‹#›</a:t>
            </a:fld>
            <a:endParaRPr kumimoji="1" lang="ja-JP" altLang="en-US"/>
          </a:p>
        </p:txBody>
      </p:sp>
    </p:spTree>
    <p:extLst>
      <p:ext uri="{BB962C8B-B14F-4D97-AF65-F5344CB8AC3E}">
        <p14:creationId xmlns:p14="http://schemas.microsoft.com/office/powerpoint/2010/main" val="305470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1F6D507-64E3-1546-ADCC-14C940EBBC0D}" type="datetimeFigureOut">
              <a:rPr kumimoji="1" lang="ja-JP" altLang="en-US" smtClean="0"/>
              <a:t>2020/9/27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A11A7F-629E-F444-BC73-269DEA5751CF}" type="slidenum">
              <a:rPr kumimoji="1" lang="ja-JP" altLang="en-US" smtClean="0"/>
              <a:t>‹#›</a:t>
            </a:fld>
            <a:endParaRPr kumimoji="1" lang="ja-JP" altLang="en-US"/>
          </a:p>
        </p:txBody>
      </p:sp>
    </p:spTree>
    <p:extLst>
      <p:ext uri="{BB962C8B-B14F-4D97-AF65-F5344CB8AC3E}">
        <p14:creationId xmlns:p14="http://schemas.microsoft.com/office/powerpoint/2010/main" val="145158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1F6D507-64E3-1546-ADCC-14C940EBBC0D}" type="datetimeFigureOut">
              <a:rPr kumimoji="1" lang="ja-JP" altLang="en-US" smtClean="0"/>
              <a:t>2020/9/27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A11A7F-629E-F444-BC73-269DEA5751CF}" type="slidenum">
              <a:rPr kumimoji="1" lang="ja-JP" altLang="en-US" smtClean="0"/>
              <a:t>‹#›</a:t>
            </a:fld>
            <a:endParaRPr kumimoji="1" lang="ja-JP" altLang="en-US"/>
          </a:p>
        </p:txBody>
      </p:sp>
    </p:spTree>
    <p:extLst>
      <p:ext uri="{BB962C8B-B14F-4D97-AF65-F5344CB8AC3E}">
        <p14:creationId xmlns:p14="http://schemas.microsoft.com/office/powerpoint/2010/main" val="12856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1F6D507-64E3-1546-ADCC-14C940EBBC0D}" type="datetimeFigureOut">
              <a:rPr kumimoji="1" lang="ja-JP" altLang="en-US" smtClean="0"/>
              <a:t>2020/9/27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A11A7F-629E-F444-BC73-269DEA5751CF}" type="slidenum">
              <a:rPr kumimoji="1" lang="ja-JP" altLang="en-US" smtClean="0"/>
              <a:t>‹#›</a:t>
            </a:fld>
            <a:endParaRPr kumimoji="1" lang="ja-JP" altLang="en-US"/>
          </a:p>
        </p:txBody>
      </p:sp>
    </p:spTree>
    <p:extLst>
      <p:ext uri="{BB962C8B-B14F-4D97-AF65-F5344CB8AC3E}">
        <p14:creationId xmlns:p14="http://schemas.microsoft.com/office/powerpoint/2010/main" val="1411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F6D507-64E3-1546-ADCC-14C940EBBC0D}" type="datetimeFigureOut">
              <a:rPr kumimoji="1" lang="ja-JP" altLang="en-US" smtClean="0"/>
              <a:t>2020/9/27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A11A7F-629E-F444-BC73-269DEA5751CF}" type="slidenum">
              <a:rPr kumimoji="1" lang="ja-JP" altLang="en-US" smtClean="0"/>
              <a:t>‹#›</a:t>
            </a:fld>
            <a:endParaRPr kumimoji="1" lang="ja-JP" altLang="en-US"/>
          </a:p>
        </p:txBody>
      </p:sp>
    </p:spTree>
    <p:extLst>
      <p:ext uri="{BB962C8B-B14F-4D97-AF65-F5344CB8AC3E}">
        <p14:creationId xmlns:p14="http://schemas.microsoft.com/office/powerpoint/2010/main" val="294676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F6D507-64E3-1546-ADCC-14C940EBBC0D}" type="datetimeFigureOut">
              <a:rPr kumimoji="1" lang="ja-JP" altLang="en-US" smtClean="0"/>
              <a:t>2020/9/27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A11A7F-629E-F444-BC73-269DEA5751CF}" type="slidenum">
              <a:rPr kumimoji="1" lang="ja-JP" altLang="en-US" smtClean="0"/>
              <a:t>‹#›</a:t>
            </a:fld>
            <a:endParaRPr kumimoji="1" lang="ja-JP" altLang="en-US"/>
          </a:p>
        </p:txBody>
      </p:sp>
    </p:spTree>
    <p:extLst>
      <p:ext uri="{BB962C8B-B14F-4D97-AF65-F5344CB8AC3E}">
        <p14:creationId xmlns:p14="http://schemas.microsoft.com/office/powerpoint/2010/main" val="212744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6D507-64E3-1546-ADCC-14C940EBBC0D}" type="datetimeFigureOut">
              <a:rPr kumimoji="1" lang="ja-JP" altLang="en-US" smtClean="0"/>
              <a:t>2020/9/27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11A7F-629E-F444-BC73-269DEA5751CF}" type="slidenum">
              <a:rPr kumimoji="1" lang="ja-JP" altLang="en-US" smtClean="0"/>
              <a:t>‹#›</a:t>
            </a:fld>
            <a:endParaRPr kumimoji="1" lang="ja-JP" altLang="en-US"/>
          </a:p>
        </p:txBody>
      </p:sp>
    </p:spTree>
    <p:extLst>
      <p:ext uri="{BB962C8B-B14F-4D97-AF65-F5344CB8AC3E}">
        <p14:creationId xmlns:p14="http://schemas.microsoft.com/office/powerpoint/2010/main" val="1394507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javascript:void(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4163" y="660399"/>
            <a:ext cx="8026400" cy="1470025"/>
          </a:xfrm>
        </p:spPr>
        <p:txBody>
          <a:bodyPr/>
          <a:lstStyle/>
          <a:p>
            <a:r>
              <a:rPr lang="en-US" altLang="ja-JP" dirty="0"/>
              <a:t>AKI </a:t>
            </a:r>
            <a:r>
              <a:rPr lang="ja-JP" altLang="en-US" dirty="0"/>
              <a:t>：</a:t>
            </a:r>
            <a:r>
              <a:rPr lang="en-US" altLang="ja-JP" dirty="0"/>
              <a:t> </a:t>
            </a:r>
            <a:r>
              <a:rPr kumimoji="1" lang="en-US" altLang="ja-JP" dirty="0"/>
              <a:t>Acute Renal Injury</a:t>
            </a:r>
            <a:endParaRPr kumimoji="1" lang="ja-JP" altLang="en-US" dirty="0"/>
          </a:p>
        </p:txBody>
      </p:sp>
      <p:pic>
        <p:nvPicPr>
          <p:cNvPr id="5" name="図 4"/>
          <p:cNvPicPr>
            <a:picLocks noChangeAspect="1"/>
          </p:cNvPicPr>
          <p:nvPr/>
        </p:nvPicPr>
        <p:blipFill>
          <a:blip r:embed="rId2"/>
          <a:stretch>
            <a:fillRect/>
          </a:stretch>
        </p:blipFill>
        <p:spPr>
          <a:xfrm>
            <a:off x="4023457" y="2192446"/>
            <a:ext cx="5080000" cy="4584700"/>
          </a:xfrm>
          <a:prstGeom prst="rect">
            <a:avLst/>
          </a:prstGeom>
        </p:spPr>
      </p:pic>
    </p:spTree>
    <p:extLst>
      <p:ext uri="{BB962C8B-B14F-4D97-AF65-F5344CB8AC3E}">
        <p14:creationId xmlns:p14="http://schemas.microsoft.com/office/powerpoint/2010/main" val="456620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a:t>尿所見による腎前性・腎性の鑑別</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150825882"/>
              </p:ext>
            </p:extLst>
          </p:nvPr>
        </p:nvGraphicFramePr>
        <p:xfrm>
          <a:off x="457200" y="1244600"/>
          <a:ext cx="8229600" cy="2966720"/>
        </p:xfrm>
        <a:graphic>
          <a:graphicData uri="http://schemas.openxmlformats.org/drawingml/2006/table">
            <a:tbl>
              <a:tblPr firstRow="1" bandRow="1">
                <a:tableStyleId>{3B4B98B0-60AC-42C2-AFA5-B58CD77FA1E5}</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r>
                        <a:rPr kumimoji="1" lang="ja-JP" altLang="en-US" dirty="0"/>
                        <a:t>尿所見</a:t>
                      </a:r>
                    </a:p>
                  </a:txBody>
                  <a:tcPr/>
                </a:tc>
                <a:tc>
                  <a:txBody>
                    <a:bodyPr/>
                    <a:lstStyle/>
                    <a:p>
                      <a:r>
                        <a:rPr kumimoji="1" lang="ja-JP" altLang="en-US" dirty="0"/>
                        <a:t>腎前性</a:t>
                      </a:r>
                    </a:p>
                  </a:txBody>
                  <a:tcPr/>
                </a:tc>
                <a:tc>
                  <a:txBody>
                    <a:bodyPr/>
                    <a:lstStyle/>
                    <a:p>
                      <a:r>
                        <a:rPr kumimoji="1" lang="ja-JP" altLang="en-US" dirty="0"/>
                        <a:t>腎性</a:t>
                      </a:r>
                    </a:p>
                  </a:txBody>
                  <a:tcPr/>
                </a:tc>
                <a:extLst>
                  <a:ext uri="{0D108BD9-81ED-4DB2-BD59-A6C34878D82A}">
                    <a16:rowId xmlns:a16="http://schemas.microsoft.com/office/drawing/2014/main" val="10000"/>
                  </a:ext>
                </a:extLst>
              </a:tr>
              <a:tr h="370840">
                <a:tc>
                  <a:txBody>
                    <a:bodyPr/>
                    <a:lstStyle/>
                    <a:p>
                      <a:r>
                        <a:rPr kumimoji="1" lang="ja-JP" altLang="en-US" dirty="0"/>
                        <a:t>尿量</a:t>
                      </a:r>
                    </a:p>
                  </a:txBody>
                  <a:tcPr/>
                </a:tc>
                <a:tc>
                  <a:txBody>
                    <a:bodyPr/>
                    <a:lstStyle/>
                    <a:p>
                      <a:r>
                        <a:rPr kumimoji="1" lang="ja-JP" altLang="en-US" dirty="0"/>
                        <a:t>乏尿</a:t>
                      </a:r>
                    </a:p>
                  </a:txBody>
                  <a:tcPr/>
                </a:tc>
                <a:tc>
                  <a:txBody>
                    <a:bodyPr/>
                    <a:lstStyle/>
                    <a:p>
                      <a:r>
                        <a:rPr kumimoji="1" lang="ja-JP" altLang="en-US" dirty="0"/>
                        <a:t>さまざま</a:t>
                      </a:r>
                    </a:p>
                  </a:txBody>
                  <a:tcPr/>
                </a:tc>
                <a:extLst>
                  <a:ext uri="{0D108BD9-81ED-4DB2-BD59-A6C34878D82A}">
                    <a16:rowId xmlns:a16="http://schemas.microsoft.com/office/drawing/2014/main" val="10001"/>
                  </a:ext>
                </a:extLst>
              </a:tr>
              <a:tr h="370840">
                <a:tc>
                  <a:txBody>
                    <a:bodyPr/>
                    <a:lstStyle/>
                    <a:p>
                      <a:r>
                        <a:rPr kumimoji="1" lang="ja-JP" altLang="en-US" dirty="0"/>
                        <a:t>比重</a:t>
                      </a:r>
                    </a:p>
                  </a:txBody>
                  <a:tcPr/>
                </a:tc>
                <a:tc>
                  <a:txBody>
                    <a:bodyPr/>
                    <a:lstStyle/>
                    <a:p>
                      <a:r>
                        <a:rPr kumimoji="1" lang="ja-JP" altLang="en-US" dirty="0"/>
                        <a:t>＞</a:t>
                      </a:r>
                      <a:r>
                        <a:rPr kumimoji="1" lang="en-US" altLang="ja-JP" dirty="0"/>
                        <a:t>1.015</a:t>
                      </a:r>
                      <a:endParaRPr kumimoji="1" lang="ja-JP" altLang="en-US" dirty="0"/>
                    </a:p>
                  </a:txBody>
                  <a:tcPr/>
                </a:tc>
                <a:tc>
                  <a:txBody>
                    <a:bodyPr/>
                    <a:lstStyle/>
                    <a:p>
                      <a:r>
                        <a:rPr kumimoji="1" lang="en-US" altLang="ja-JP" dirty="0"/>
                        <a:t>1.010</a:t>
                      </a:r>
                      <a:endParaRPr kumimoji="1" lang="ja-JP" altLang="en-US" dirty="0"/>
                    </a:p>
                  </a:txBody>
                  <a:tcPr/>
                </a:tc>
                <a:extLst>
                  <a:ext uri="{0D108BD9-81ED-4DB2-BD59-A6C34878D82A}">
                    <a16:rowId xmlns:a16="http://schemas.microsoft.com/office/drawing/2014/main" val="10002"/>
                  </a:ext>
                </a:extLst>
              </a:tr>
              <a:tr h="370840">
                <a:tc>
                  <a:txBody>
                    <a:bodyPr/>
                    <a:lstStyle/>
                    <a:p>
                      <a:r>
                        <a:rPr kumimoji="1" lang="ja-JP" altLang="en-US" dirty="0"/>
                        <a:t>浸透圧</a:t>
                      </a:r>
                    </a:p>
                  </a:txBody>
                  <a:tcPr/>
                </a:tc>
                <a:tc>
                  <a:txBody>
                    <a:bodyPr/>
                    <a:lstStyle/>
                    <a:p>
                      <a:r>
                        <a:rPr kumimoji="1" lang="ja-JP" altLang="en-US" dirty="0"/>
                        <a:t>＞</a:t>
                      </a:r>
                      <a:r>
                        <a:rPr kumimoji="1" lang="en-US" altLang="ja-JP" dirty="0"/>
                        <a:t>500mOsm/L</a:t>
                      </a:r>
                      <a:endParaRPr kumimoji="1" lang="ja-JP" altLang="en-US" dirty="0"/>
                    </a:p>
                  </a:txBody>
                  <a:tcPr/>
                </a:tc>
                <a:tc>
                  <a:txBody>
                    <a:bodyPr/>
                    <a:lstStyle/>
                    <a:p>
                      <a:r>
                        <a:rPr kumimoji="1" lang="ja-JP" altLang="en-US" dirty="0"/>
                        <a:t>＜</a:t>
                      </a:r>
                      <a:r>
                        <a:rPr kumimoji="1" lang="en-US" altLang="ja-JP" dirty="0"/>
                        <a:t>450mOsm/L</a:t>
                      </a:r>
                      <a:endParaRPr kumimoji="1" lang="ja-JP" altLang="en-US" dirty="0"/>
                    </a:p>
                  </a:txBody>
                  <a:tcPr/>
                </a:tc>
                <a:extLst>
                  <a:ext uri="{0D108BD9-81ED-4DB2-BD59-A6C34878D82A}">
                    <a16:rowId xmlns:a16="http://schemas.microsoft.com/office/drawing/2014/main" val="10003"/>
                  </a:ext>
                </a:extLst>
              </a:tr>
              <a:tr h="370840">
                <a:tc>
                  <a:txBody>
                    <a:bodyPr/>
                    <a:lstStyle/>
                    <a:p>
                      <a:r>
                        <a:rPr kumimoji="1" lang="en-US" altLang="ja-JP" dirty="0"/>
                        <a:t>Na</a:t>
                      </a:r>
                      <a:r>
                        <a:rPr kumimoji="1" lang="ja-JP" altLang="en-US" dirty="0"/>
                        <a:t>濃度</a:t>
                      </a:r>
                    </a:p>
                  </a:txBody>
                  <a:tcPr/>
                </a:tc>
                <a:tc>
                  <a:txBody>
                    <a:bodyPr/>
                    <a:lstStyle/>
                    <a:p>
                      <a:r>
                        <a:rPr kumimoji="1" lang="ja-JP" altLang="en-US" dirty="0"/>
                        <a:t>＜</a:t>
                      </a:r>
                      <a:r>
                        <a:rPr kumimoji="1" lang="en-US" altLang="ja-JP" dirty="0"/>
                        <a:t>20mEq/L</a:t>
                      </a:r>
                      <a:endParaRPr kumimoji="1" lang="ja-JP" altLang="en-US" dirty="0"/>
                    </a:p>
                  </a:txBody>
                  <a:tcPr/>
                </a:tc>
                <a:tc>
                  <a:txBody>
                    <a:bodyPr/>
                    <a:lstStyle/>
                    <a:p>
                      <a:r>
                        <a:rPr kumimoji="1" lang="ja-JP" altLang="en-US" dirty="0"/>
                        <a:t>＞</a:t>
                      </a:r>
                      <a:r>
                        <a:rPr kumimoji="1" lang="en-US" altLang="ja-JP" dirty="0"/>
                        <a:t>40mEq/L</a:t>
                      </a:r>
                      <a:endParaRPr kumimoji="1" lang="ja-JP" altLang="en-US" dirty="0"/>
                    </a:p>
                  </a:txBody>
                  <a:tcPr/>
                </a:tc>
                <a:extLst>
                  <a:ext uri="{0D108BD9-81ED-4DB2-BD59-A6C34878D82A}">
                    <a16:rowId xmlns:a16="http://schemas.microsoft.com/office/drawing/2014/main" val="10004"/>
                  </a:ext>
                </a:extLst>
              </a:tr>
              <a:tr h="370840">
                <a:tc>
                  <a:txBody>
                    <a:bodyPr/>
                    <a:lstStyle/>
                    <a:p>
                      <a:r>
                        <a:rPr kumimoji="1" lang="en-US" altLang="ja-JP" dirty="0" err="1"/>
                        <a:t>Cl</a:t>
                      </a:r>
                      <a:r>
                        <a:rPr kumimoji="1" lang="ja-JP" altLang="en-US" dirty="0"/>
                        <a:t>濃度</a:t>
                      </a:r>
                    </a:p>
                  </a:txBody>
                  <a:tcPr/>
                </a:tc>
                <a:tc>
                  <a:txBody>
                    <a:bodyPr/>
                    <a:lstStyle/>
                    <a:p>
                      <a:r>
                        <a:rPr kumimoji="1" lang="ja-JP" altLang="en-US" dirty="0"/>
                        <a:t>＜</a:t>
                      </a:r>
                      <a:r>
                        <a:rPr kumimoji="1" lang="en-US" altLang="ja-JP" dirty="0"/>
                        <a:t>20mEq/L</a:t>
                      </a:r>
                      <a:endParaRPr kumimoji="1" lang="ja-JP"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40mEq/L</a:t>
                      </a:r>
                      <a:endParaRPr kumimoji="1" lang="ja-JP" altLang="en-US" dirty="0"/>
                    </a:p>
                  </a:txBody>
                  <a:tcPr/>
                </a:tc>
                <a:extLst>
                  <a:ext uri="{0D108BD9-81ED-4DB2-BD59-A6C34878D82A}">
                    <a16:rowId xmlns:a16="http://schemas.microsoft.com/office/drawing/2014/main" val="10005"/>
                  </a:ext>
                </a:extLst>
              </a:tr>
              <a:tr h="370840">
                <a:tc>
                  <a:txBody>
                    <a:bodyPr/>
                    <a:lstStyle/>
                    <a:p>
                      <a:r>
                        <a:rPr kumimoji="1" lang="en-US" altLang="ja-JP" dirty="0" err="1"/>
                        <a:t>FENa</a:t>
                      </a:r>
                      <a:endParaRPr kumimoji="1" lang="ja-JP" altLang="en-US" dirty="0"/>
                    </a:p>
                  </a:txBody>
                  <a:tcPr/>
                </a:tc>
                <a:tc>
                  <a:txBody>
                    <a:bodyPr/>
                    <a:lstStyle/>
                    <a:p>
                      <a:r>
                        <a:rPr kumimoji="1" lang="ja-JP" altLang="en-US" dirty="0"/>
                        <a:t>＜</a:t>
                      </a:r>
                      <a:r>
                        <a:rPr kumimoji="1" lang="en-US" altLang="ja-JP" dirty="0"/>
                        <a:t>1%</a:t>
                      </a:r>
                      <a:endParaRPr kumimoji="1" lang="ja-JP" altLang="en-US" dirty="0"/>
                    </a:p>
                  </a:txBody>
                  <a:tcPr/>
                </a:tc>
                <a:tc>
                  <a:txBody>
                    <a:bodyPr/>
                    <a:lstStyle/>
                    <a:p>
                      <a:r>
                        <a:rPr kumimoji="1" lang="ja-JP" altLang="en-US" dirty="0"/>
                        <a:t>＞</a:t>
                      </a:r>
                      <a:r>
                        <a:rPr kumimoji="1" lang="en-US" altLang="ja-JP" dirty="0"/>
                        <a:t>2%</a:t>
                      </a:r>
                      <a:endParaRPr kumimoji="1" lang="ja-JP" altLang="en-US" dirty="0"/>
                    </a:p>
                  </a:txBody>
                  <a:tcPr/>
                </a:tc>
                <a:extLst>
                  <a:ext uri="{0D108BD9-81ED-4DB2-BD59-A6C34878D82A}">
                    <a16:rowId xmlns:a16="http://schemas.microsoft.com/office/drawing/2014/main" val="10006"/>
                  </a:ext>
                </a:extLst>
              </a:tr>
              <a:tr h="370840">
                <a:tc>
                  <a:txBody>
                    <a:bodyPr/>
                    <a:lstStyle/>
                    <a:p>
                      <a:r>
                        <a:rPr kumimoji="1" lang="en-US" altLang="ja-JP" dirty="0" err="1"/>
                        <a:t>FEUn</a:t>
                      </a:r>
                      <a:endParaRPr kumimoji="1" lang="ja-JP" altLang="en-US" dirty="0"/>
                    </a:p>
                  </a:txBody>
                  <a:tcPr/>
                </a:tc>
                <a:tc>
                  <a:txBody>
                    <a:bodyPr/>
                    <a:lstStyle/>
                    <a:p>
                      <a:r>
                        <a:rPr kumimoji="1" lang="ja-JP" altLang="en-US" dirty="0"/>
                        <a:t>＜</a:t>
                      </a:r>
                      <a:r>
                        <a:rPr kumimoji="1" lang="en-US" altLang="ja-JP" dirty="0"/>
                        <a:t>35%</a:t>
                      </a:r>
                      <a:endParaRPr kumimoji="1" lang="ja-JP" altLang="en-US" dirty="0"/>
                    </a:p>
                  </a:txBody>
                  <a:tcPr/>
                </a:tc>
                <a:tc>
                  <a:txBody>
                    <a:bodyPr/>
                    <a:lstStyle/>
                    <a:p>
                      <a:r>
                        <a:rPr kumimoji="1" lang="ja-JP" altLang="en-US" dirty="0"/>
                        <a:t>＞</a:t>
                      </a:r>
                      <a:r>
                        <a:rPr kumimoji="1" lang="en-US" altLang="ja-JP" dirty="0"/>
                        <a:t>50%</a:t>
                      </a:r>
                      <a:endParaRPr kumimoji="1" lang="ja-JP" altLang="en-US" dirty="0"/>
                    </a:p>
                  </a:txBody>
                  <a:tcPr/>
                </a:tc>
                <a:extLst>
                  <a:ext uri="{0D108BD9-81ED-4DB2-BD59-A6C34878D82A}">
                    <a16:rowId xmlns:a16="http://schemas.microsoft.com/office/drawing/2014/main" val="10007"/>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215127377"/>
              </p:ext>
            </p:extLst>
          </p:nvPr>
        </p:nvGraphicFramePr>
        <p:xfrm>
          <a:off x="533400" y="4404360"/>
          <a:ext cx="8153400" cy="1854200"/>
        </p:xfrm>
        <a:graphic>
          <a:graphicData uri="http://schemas.openxmlformats.org/drawingml/2006/table">
            <a:tbl>
              <a:tblPr firstRow="1" bandRow="1">
                <a:tableStyleId>{69CF1AB2-1976-4502-BF36-3FF5EA218861}</a:tableStyleId>
              </a:tblPr>
              <a:tblGrid>
                <a:gridCol w="2038350">
                  <a:extLst>
                    <a:ext uri="{9D8B030D-6E8A-4147-A177-3AD203B41FA5}">
                      <a16:colId xmlns:a16="http://schemas.microsoft.com/office/drawing/2014/main" val="20000"/>
                    </a:ext>
                  </a:extLst>
                </a:gridCol>
                <a:gridCol w="2038350">
                  <a:extLst>
                    <a:ext uri="{9D8B030D-6E8A-4147-A177-3AD203B41FA5}">
                      <a16:colId xmlns:a16="http://schemas.microsoft.com/office/drawing/2014/main" val="20001"/>
                    </a:ext>
                  </a:extLst>
                </a:gridCol>
                <a:gridCol w="2038350">
                  <a:extLst>
                    <a:ext uri="{9D8B030D-6E8A-4147-A177-3AD203B41FA5}">
                      <a16:colId xmlns:a16="http://schemas.microsoft.com/office/drawing/2014/main" val="20002"/>
                    </a:ext>
                  </a:extLst>
                </a:gridCol>
                <a:gridCol w="2038350">
                  <a:extLst>
                    <a:ext uri="{9D8B030D-6E8A-4147-A177-3AD203B41FA5}">
                      <a16:colId xmlns:a16="http://schemas.microsoft.com/office/drawing/2014/main" val="20003"/>
                    </a:ext>
                  </a:extLst>
                </a:gridCol>
              </a:tblGrid>
              <a:tr h="370840">
                <a:tc rowSpan="2">
                  <a:txBody>
                    <a:bodyPr/>
                    <a:lstStyle/>
                    <a:p>
                      <a:r>
                        <a:rPr kumimoji="1" lang="ja-JP" altLang="en-US" dirty="0"/>
                        <a:t>尿細管上皮細胞</a:t>
                      </a:r>
                    </a:p>
                  </a:txBody>
                  <a:tcPr/>
                </a:tc>
                <a:tc gridSpan="3">
                  <a:txBody>
                    <a:bodyPr/>
                    <a:lstStyle/>
                    <a:p>
                      <a:pPr algn="ctr"/>
                      <a:r>
                        <a:rPr kumimoji="1" lang="ja-JP" altLang="en-US" dirty="0"/>
                        <a:t>顆粒円柱</a:t>
                      </a:r>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vMerge="1">
                  <a:txBody>
                    <a:bodyPr/>
                    <a:lstStyle/>
                    <a:p>
                      <a:endParaRPr kumimoji="1" lang="ja-JP"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a:t>0</a:t>
                      </a:r>
                      <a:r>
                        <a:rPr kumimoji="1" lang="ja-JP" altLang="en-US" dirty="0"/>
                        <a:t>個</a:t>
                      </a:r>
                      <a:r>
                        <a:rPr kumimoji="1" lang="en-US" altLang="ja-JP" dirty="0"/>
                        <a:t>/HPF</a:t>
                      </a:r>
                      <a:endParaRPr kumimoji="1" lang="ja-JP" alt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a:t>1-5</a:t>
                      </a:r>
                      <a:r>
                        <a:rPr kumimoji="1" lang="ja-JP" altLang="en-US" dirty="0"/>
                        <a:t>個</a:t>
                      </a:r>
                      <a:r>
                        <a:rPr kumimoji="1" lang="en-US" altLang="ja-JP" dirty="0"/>
                        <a:t>/HPF</a:t>
                      </a:r>
                      <a:endParaRPr kumimoji="1" lang="ja-JP" altLang="en-US" dirty="0"/>
                    </a:p>
                  </a:txBody>
                  <a:tcPr/>
                </a:tc>
                <a:tc>
                  <a:txBody>
                    <a:bodyPr/>
                    <a:lstStyle/>
                    <a:p>
                      <a:r>
                        <a:rPr kumimoji="1" lang="en-US" altLang="ja-JP" dirty="0"/>
                        <a:t>6</a:t>
                      </a:r>
                      <a:r>
                        <a:rPr kumimoji="1" lang="ja-JP" altLang="en-US" dirty="0"/>
                        <a:t>個以上</a:t>
                      </a:r>
                      <a:r>
                        <a:rPr kumimoji="1" lang="en-US" altLang="ja-JP" dirty="0"/>
                        <a:t>/HPF</a:t>
                      </a:r>
                      <a:endParaRPr kumimoji="1" lang="ja-JP" altLang="en-US" dirty="0"/>
                    </a:p>
                  </a:txBody>
                  <a:tcPr/>
                </a:tc>
                <a:extLst>
                  <a:ext uri="{0D108BD9-81ED-4DB2-BD59-A6C34878D82A}">
                    <a16:rowId xmlns:a16="http://schemas.microsoft.com/office/drawing/2014/main" val="10001"/>
                  </a:ext>
                </a:extLst>
              </a:tr>
              <a:tr h="370840">
                <a:tc>
                  <a:txBody>
                    <a:bodyPr/>
                    <a:lstStyle/>
                    <a:p>
                      <a:r>
                        <a:rPr kumimoji="1" lang="en-US" altLang="ja-JP" dirty="0"/>
                        <a:t>0</a:t>
                      </a:r>
                      <a:r>
                        <a:rPr kumimoji="1" lang="ja-JP" altLang="en-US" dirty="0"/>
                        <a:t>個</a:t>
                      </a:r>
                      <a:r>
                        <a:rPr kumimoji="1" lang="en-US" altLang="ja-JP" dirty="0"/>
                        <a:t>/HPF</a:t>
                      </a:r>
                      <a:endParaRPr kumimoji="1" lang="ja-JP" altLang="en-US" dirty="0"/>
                    </a:p>
                  </a:txBody>
                  <a:tcPr/>
                </a:tc>
                <a:tc>
                  <a:txBody>
                    <a:bodyPr/>
                    <a:lstStyle/>
                    <a:p>
                      <a:r>
                        <a:rPr kumimoji="1" lang="en-US" altLang="ja-JP" dirty="0"/>
                        <a:t>1</a:t>
                      </a:r>
                      <a:endParaRPr kumimoji="1" lang="ja-JP" altLang="en-US" dirty="0"/>
                    </a:p>
                  </a:txBody>
                  <a:tcPr/>
                </a:tc>
                <a:tc>
                  <a:txBody>
                    <a:bodyPr/>
                    <a:lstStyle/>
                    <a:p>
                      <a:r>
                        <a:rPr kumimoji="1" lang="en-US" altLang="ja-JP" dirty="0"/>
                        <a:t>2</a:t>
                      </a:r>
                      <a:endParaRPr kumimoji="1" lang="ja-JP" altLang="en-US" dirty="0"/>
                    </a:p>
                  </a:txBody>
                  <a:tcPr/>
                </a:tc>
                <a:tc>
                  <a:txBody>
                    <a:bodyPr/>
                    <a:lstStyle/>
                    <a:p>
                      <a:r>
                        <a:rPr kumimoji="1" lang="en-US" altLang="ja-JP" dirty="0"/>
                        <a:t>3</a:t>
                      </a:r>
                      <a:endParaRPr kumimoji="1" lang="ja-JP" altLang="en-US" dirty="0"/>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a:t>1-5</a:t>
                      </a:r>
                      <a:r>
                        <a:rPr kumimoji="1" lang="ja-JP" altLang="en-US" dirty="0"/>
                        <a:t>個</a:t>
                      </a:r>
                      <a:r>
                        <a:rPr kumimoji="1" lang="en-US" altLang="ja-JP" dirty="0"/>
                        <a:t>/HPF</a:t>
                      </a:r>
                      <a:endParaRPr kumimoji="1" lang="ja-JP" altLang="en-US" dirty="0"/>
                    </a:p>
                  </a:txBody>
                  <a:tcPr/>
                </a:tc>
                <a:tc>
                  <a:txBody>
                    <a:bodyPr/>
                    <a:lstStyle/>
                    <a:p>
                      <a:r>
                        <a:rPr kumimoji="1" lang="en-US" altLang="ja-JP" dirty="0"/>
                        <a:t>2</a:t>
                      </a:r>
                      <a:endParaRPr kumimoji="1" lang="ja-JP" altLang="en-US" dirty="0"/>
                    </a:p>
                  </a:txBody>
                  <a:tcPr/>
                </a:tc>
                <a:tc>
                  <a:txBody>
                    <a:bodyPr/>
                    <a:lstStyle/>
                    <a:p>
                      <a:r>
                        <a:rPr kumimoji="1" lang="en-US" altLang="ja-JP" dirty="0"/>
                        <a:t>3</a:t>
                      </a:r>
                      <a:endParaRPr kumimoji="1" lang="ja-JP" altLang="en-US" dirty="0"/>
                    </a:p>
                  </a:txBody>
                  <a:tcPr/>
                </a:tc>
                <a:tc>
                  <a:txBody>
                    <a:bodyPr/>
                    <a:lstStyle/>
                    <a:p>
                      <a:r>
                        <a:rPr kumimoji="1" lang="en-US" altLang="ja-JP" dirty="0"/>
                        <a:t>3</a:t>
                      </a:r>
                      <a:endParaRPr kumimoji="1" lang="ja-JP" altLang="en-US" dirty="0"/>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a:t>6</a:t>
                      </a:r>
                      <a:r>
                        <a:rPr kumimoji="1" lang="ja-JP" altLang="en-US" dirty="0"/>
                        <a:t>個以上</a:t>
                      </a:r>
                      <a:r>
                        <a:rPr kumimoji="1" lang="en-US" altLang="ja-JP" dirty="0"/>
                        <a:t>/HPF</a:t>
                      </a:r>
                      <a:endParaRPr kumimoji="1" lang="ja-JP" altLang="en-US" dirty="0"/>
                    </a:p>
                  </a:txBody>
                  <a:tcPr/>
                </a:tc>
                <a:tc>
                  <a:txBody>
                    <a:bodyPr/>
                    <a:lstStyle/>
                    <a:p>
                      <a:r>
                        <a:rPr kumimoji="1" lang="en-US" altLang="ja-JP" dirty="0"/>
                        <a:t>3</a:t>
                      </a:r>
                      <a:endParaRPr kumimoji="1" lang="ja-JP" altLang="en-US" dirty="0"/>
                    </a:p>
                  </a:txBody>
                  <a:tcPr/>
                </a:tc>
                <a:tc>
                  <a:txBody>
                    <a:bodyPr/>
                    <a:lstStyle/>
                    <a:p>
                      <a:r>
                        <a:rPr kumimoji="1" lang="en-US" altLang="ja-JP" dirty="0"/>
                        <a:t>3</a:t>
                      </a:r>
                      <a:endParaRPr kumimoji="1" lang="ja-JP" altLang="en-US" dirty="0"/>
                    </a:p>
                  </a:txBody>
                  <a:tcPr/>
                </a:tc>
                <a:tc>
                  <a:txBody>
                    <a:bodyPr/>
                    <a:lstStyle/>
                    <a:p>
                      <a:r>
                        <a:rPr kumimoji="1" lang="en-US" altLang="ja-JP" dirty="0"/>
                        <a:t>3</a:t>
                      </a:r>
                      <a:endParaRPr kumimoji="1" lang="ja-JP" altLang="en-US" dirty="0"/>
                    </a:p>
                  </a:txBody>
                  <a:tcPr/>
                </a:tc>
                <a:extLst>
                  <a:ext uri="{0D108BD9-81ED-4DB2-BD59-A6C34878D82A}">
                    <a16:rowId xmlns:a16="http://schemas.microsoft.com/office/drawing/2014/main" val="10004"/>
                  </a:ext>
                </a:extLst>
              </a:tr>
            </a:tbl>
          </a:graphicData>
        </a:graphic>
      </p:graphicFrame>
      <p:sp>
        <p:nvSpPr>
          <p:cNvPr id="6" name="テキスト ボックス 5"/>
          <p:cNvSpPr txBox="1"/>
          <p:nvPr/>
        </p:nvSpPr>
        <p:spPr>
          <a:xfrm>
            <a:off x="3784600" y="6350000"/>
            <a:ext cx="4953000" cy="461665"/>
          </a:xfrm>
          <a:prstGeom prst="rect">
            <a:avLst/>
          </a:prstGeom>
          <a:noFill/>
        </p:spPr>
        <p:txBody>
          <a:bodyPr wrap="square" rtlCol="0">
            <a:spAutoFit/>
          </a:bodyPr>
          <a:lstStyle/>
          <a:p>
            <a:r>
              <a:rPr kumimoji="1" lang="en-US" altLang="ja-JP" sz="2400" i="1" dirty="0" err="1"/>
              <a:t>Clin</a:t>
            </a:r>
            <a:r>
              <a:rPr kumimoji="1" lang="en-US" altLang="ja-JP" sz="2400" i="1" dirty="0"/>
              <a:t> J Am </a:t>
            </a:r>
            <a:r>
              <a:rPr kumimoji="1" lang="en-US" altLang="ja-JP" sz="2400" i="1" dirty="0" err="1"/>
              <a:t>Soc</a:t>
            </a:r>
            <a:r>
              <a:rPr kumimoji="1" lang="en-US" altLang="ja-JP" sz="2400" i="1" dirty="0"/>
              <a:t> </a:t>
            </a:r>
            <a:r>
              <a:rPr kumimoji="1" lang="en-US" altLang="ja-JP" sz="2400" i="1" dirty="0" err="1"/>
              <a:t>Nephrol</a:t>
            </a:r>
            <a:r>
              <a:rPr kumimoji="1" lang="en-US" altLang="ja-JP" sz="2400" i="1" dirty="0"/>
              <a:t> 2008;3:1615-9</a:t>
            </a:r>
            <a:endParaRPr kumimoji="1" lang="ja-JP" altLang="en-US" sz="2400" i="1" dirty="0"/>
          </a:p>
        </p:txBody>
      </p:sp>
    </p:spTree>
    <p:extLst>
      <p:ext uri="{BB962C8B-B14F-4D97-AF65-F5344CB8AC3E}">
        <p14:creationId xmlns:p14="http://schemas.microsoft.com/office/powerpoint/2010/main" val="2826961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srcRect l="-1940" r="103"/>
          <a:stretch/>
        </p:blipFill>
        <p:spPr>
          <a:xfrm>
            <a:off x="120966" y="72570"/>
            <a:ext cx="4797800" cy="6567716"/>
          </a:xfrm>
        </p:spPr>
      </p:pic>
      <p:pic>
        <p:nvPicPr>
          <p:cNvPr id="7" name="図 6"/>
          <p:cNvPicPr>
            <a:picLocks noChangeAspect="1"/>
          </p:cNvPicPr>
          <p:nvPr/>
        </p:nvPicPr>
        <p:blipFill>
          <a:blip r:embed="rId4"/>
          <a:stretch>
            <a:fillRect/>
          </a:stretch>
        </p:blipFill>
        <p:spPr>
          <a:xfrm>
            <a:off x="4918766" y="1294246"/>
            <a:ext cx="4225234" cy="4408057"/>
          </a:xfrm>
          <a:prstGeom prst="rect">
            <a:avLst/>
          </a:prstGeom>
        </p:spPr>
      </p:pic>
      <p:sp>
        <p:nvSpPr>
          <p:cNvPr id="8" name="テキスト ボックス 7"/>
          <p:cNvSpPr txBox="1"/>
          <p:nvPr/>
        </p:nvSpPr>
        <p:spPr>
          <a:xfrm>
            <a:off x="5106736" y="6149474"/>
            <a:ext cx="4037263" cy="369332"/>
          </a:xfrm>
          <a:prstGeom prst="rect">
            <a:avLst/>
          </a:prstGeom>
          <a:noFill/>
        </p:spPr>
        <p:txBody>
          <a:bodyPr wrap="square" rtlCol="0">
            <a:spAutoFit/>
          </a:bodyPr>
          <a:lstStyle/>
          <a:p>
            <a:r>
              <a:rPr kumimoji="1" lang="en-US" altLang="ja-JP" dirty="0"/>
              <a:t>Kidney International 2012 82, 1114-20</a:t>
            </a:r>
            <a:endParaRPr kumimoji="1" lang="ja-JP" altLang="en-US" dirty="0"/>
          </a:p>
        </p:txBody>
      </p:sp>
    </p:spTree>
    <p:extLst>
      <p:ext uri="{BB962C8B-B14F-4D97-AF65-F5344CB8AC3E}">
        <p14:creationId xmlns:p14="http://schemas.microsoft.com/office/powerpoint/2010/main" val="2364326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テキスト ボックス 537"/>
          <p:cNvSpPr txBox="1">
            <a:spLocks noChangeArrowheads="1"/>
          </p:cNvSpPr>
          <p:nvPr/>
        </p:nvSpPr>
        <p:spPr bwMode="auto">
          <a:xfrm>
            <a:off x="3355196" y="2368428"/>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300</a:t>
            </a:r>
            <a:endParaRPr lang="ja-JP" altLang="en-US" sz="800">
              <a:latin typeface="Helvetica" charset="0"/>
            </a:endParaRPr>
          </a:p>
        </p:txBody>
      </p:sp>
      <p:sp>
        <p:nvSpPr>
          <p:cNvPr id="2051" name="テキスト ボックス 538"/>
          <p:cNvSpPr txBox="1">
            <a:spLocks noChangeArrowheads="1"/>
          </p:cNvSpPr>
          <p:nvPr/>
        </p:nvSpPr>
        <p:spPr bwMode="auto">
          <a:xfrm>
            <a:off x="3355196" y="2862996"/>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100</a:t>
            </a:r>
            <a:endParaRPr lang="ja-JP" altLang="en-US" sz="800">
              <a:latin typeface="Helvetica" charset="0"/>
            </a:endParaRPr>
          </a:p>
        </p:txBody>
      </p:sp>
      <p:sp>
        <p:nvSpPr>
          <p:cNvPr id="2052" name="テキスト ボックス 539"/>
          <p:cNvSpPr txBox="1">
            <a:spLocks noChangeArrowheads="1"/>
          </p:cNvSpPr>
          <p:nvPr/>
        </p:nvSpPr>
        <p:spPr bwMode="auto">
          <a:xfrm>
            <a:off x="3450167" y="3133360"/>
            <a:ext cx="5705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0</a:t>
            </a:r>
            <a:endParaRPr lang="ja-JP" altLang="en-US" sz="800">
              <a:latin typeface="Helvetica" charset="0"/>
            </a:endParaRPr>
          </a:p>
        </p:txBody>
      </p:sp>
      <p:sp>
        <p:nvSpPr>
          <p:cNvPr id="1024" name="右大かっこ 5206"/>
          <p:cNvSpPr/>
          <p:nvPr/>
        </p:nvSpPr>
        <p:spPr bwMode="auto">
          <a:xfrm rot="5400000" flipH="1">
            <a:off x="4263456" y="2156029"/>
            <a:ext cx="30773" cy="670983"/>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2054" name="Rectangle 71"/>
          <p:cNvSpPr>
            <a:spLocks noChangeArrowheads="1"/>
          </p:cNvSpPr>
          <p:nvPr/>
        </p:nvSpPr>
        <p:spPr bwMode="auto">
          <a:xfrm flipH="1">
            <a:off x="4237568" y="2393706"/>
            <a:ext cx="6561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c</a:t>
            </a:r>
            <a:endParaRPr lang="ja-JP" sz="800">
              <a:latin typeface="Helvetica" charset="0"/>
            </a:endParaRPr>
          </a:p>
        </p:txBody>
      </p:sp>
      <p:sp>
        <p:nvSpPr>
          <p:cNvPr id="1026" name="右大かっこ 5205"/>
          <p:cNvSpPr/>
          <p:nvPr/>
        </p:nvSpPr>
        <p:spPr bwMode="auto">
          <a:xfrm rot="5400000" flipH="1">
            <a:off x="5344645" y="1704466"/>
            <a:ext cx="25278" cy="1392767"/>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2056" name="Rectangle 71"/>
          <p:cNvSpPr>
            <a:spLocks noChangeArrowheads="1"/>
          </p:cNvSpPr>
          <p:nvPr/>
        </p:nvSpPr>
        <p:spPr bwMode="auto">
          <a:xfrm flipH="1">
            <a:off x="5334000" y="2301387"/>
            <a:ext cx="4445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b</a:t>
            </a:r>
            <a:endParaRPr lang="ja-JP" sz="800">
              <a:latin typeface="Helvetica" charset="0"/>
            </a:endParaRPr>
          </a:p>
        </p:txBody>
      </p:sp>
      <p:sp>
        <p:nvSpPr>
          <p:cNvPr id="1048" name="右大かっこ 5205"/>
          <p:cNvSpPr/>
          <p:nvPr/>
        </p:nvSpPr>
        <p:spPr bwMode="auto">
          <a:xfrm rot="5400000" flipH="1">
            <a:off x="4632386" y="2959527"/>
            <a:ext cx="25278" cy="1390651"/>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2058" name="Rectangle 71"/>
          <p:cNvSpPr>
            <a:spLocks noChangeArrowheads="1"/>
          </p:cNvSpPr>
          <p:nvPr/>
        </p:nvSpPr>
        <p:spPr bwMode="auto">
          <a:xfrm flipH="1">
            <a:off x="4614334" y="3555390"/>
            <a:ext cx="6561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a</a:t>
            </a:r>
            <a:endParaRPr lang="ja-JP" sz="800">
              <a:latin typeface="Helvetica" charset="0"/>
            </a:endParaRPr>
          </a:p>
        </p:txBody>
      </p:sp>
      <p:sp>
        <p:nvSpPr>
          <p:cNvPr id="1050" name="右大かっこ 5205"/>
          <p:cNvSpPr/>
          <p:nvPr/>
        </p:nvSpPr>
        <p:spPr bwMode="auto">
          <a:xfrm rot="5400000" flipH="1">
            <a:off x="4992220" y="3407284"/>
            <a:ext cx="25278" cy="670984"/>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2060" name="Rectangle 71"/>
          <p:cNvSpPr>
            <a:spLocks noChangeArrowheads="1"/>
          </p:cNvSpPr>
          <p:nvPr/>
        </p:nvSpPr>
        <p:spPr bwMode="auto">
          <a:xfrm flipH="1">
            <a:off x="4993218" y="3649907"/>
            <a:ext cx="2116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a</a:t>
            </a:r>
            <a:endParaRPr lang="ja-JP" sz="800">
              <a:latin typeface="Helvetica" charset="0"/>
            </a:endParaRPr>
          </a:p>
        </p:txBody>
      </p:sp>
      <p:sp>
        <p:nvSpPr>
          <p:cNvPr id="2061" name="テキスト ボックス 536"/>
          <p:cNvSpPr txBox="1">
            <a:spLocks noChangeArrowheads="1"/>
          </p:cNvSpPr>
          <p:nvPr/>
        </p:nvSpPr>
        <p:spPr bwMode="auto">
          <a:xfrm>
            <a:off x="3355196" y="3649907"/>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200</a:t>
            </a:r>
            <a:endParaRPr lang="ja-JP" altLang="en-US" sz="800">
              <a:latin typeface="Helvetica" charset="0"/>
            </a:endParaRPr>
          </a:p>
        </p:txBody>
      </p:sp>
      <p:sp>
        <p:nvSpPr>
          <p:cNvPr id="2062" name="テキスト ボックス 537"/>
          <p:cNvSpPr txBox="1">
            <a:spLocks noChangeArrowheads="1"/>
          </p:cNvSpPr>
          <p:nvPr/>
        </p:nvSpPr>
        <p:spPr bwMode="auto">
          <a:xfrm>
            <a:off x="3355196" y="3849932"/>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150</a:t>
            </a:r>
            <a:endParaRPr lang="ja-JP" altLang="en-US" sz="800">
              <a:latin typeface="Helvetica" charset="0"/>
            </a:endParaRPr>
          </a:p>
        </p:txBody>
      </p:sp>
      <p:sp>
        <p:nvSpPr>
          <p:cNvPr id="2063" name="テキスト ボックス 538"/>
          <p:cNvSpPr txBox="1">
            <a:spLocks noChangeArrowheads="1"/>
          </p:cNvSpPr>
          <p:nvPr/>
        </p:nvSpPr>
        <p:spPr bwMode="auto">
          <a:xfrm>
            <a:off x="3355196" y="4004897"/>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100</a:t>
            </a:r>
            <a:endParaRPr lang="ja-JP" altLang="en-US" sz="800">
              <a:latin typeface="Helvetica" charset="0"/>
            </a:endParaRPr>
          </a:p>
        </p:txBody>
      </p:sp>
      <p:sp>
        <p:nvSpPr>
          <p:cNvPr id="2064" name="テキスト ボックス 539"/>
          <p:cNvSpPr txBox="1">
            <a:spLocks noChangeArrowheads="1"/>
          </p:cNvSpPr>
          <p:nvPr/>
        </p:nvSpPr>
        <p:spPr bwMode="auto">
          <a:xfrm>
            <a:off x="3469310" y="4318123"/>
            <a:ext cx="5705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0</a:t>
            </a:r>
            <a:endParaRPr lang="ja-JP" altLang="en-US" sz="800">
              <a:latin typeface="Helvetica" charset="0"/>
            </a:endParaRPr>
          </a:p>
        </p:txBody>
      </p:sp>
      <p:sp>
        <p:nvSpPr>
          <p:cNvPr id="2065" name="テキスト ボックス 537"/>
          <p:cNvSpPr txBox="1">
            <a:spLocks noChangeArrowheads="1"/>
          </p:cNvSpPr>
          <p:nvPr/>
        </p:nvSpPr>
        <p:spPr bwMode="auto">
          <a:xfrm>
            <a:off x="3418603" y="4156564"/>
            <a:ext cx="11411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50</a:t>
            </a:r>
            <a:endParaRPr lang="ja-JP" altLang="en-US" sz="800">
              <a:latin typeface="Helvetica" charset="0"/>
            </a:endParaRPr>
          </a:p>
        </p:txBody>
      </p:sp>
      <p:sp>
        <p:nvSpPr>
          <p:cNvPr id="2066" name="Rectangle 381"/>
          <p:cNvSpPr>
            <a:spLocks noChangeArrowheads="1"/>
          </p:cNvSpPr>
          <p:nvPr/>
        </p:nvSpPr>
        <p:spPr bwMode="auto">
          <a:xfrm rot="-5400000">
            <a:off x="2401805" y="2710767"/>
            <a:ext cx="106167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ja-JP" sz="1000">
                <a:solidFill>
                  <a:srgbClr val="000000"/>
                </a:solidFill>
                <a:latin typeface="Helvetica" charset="0"/>
              </a:rPr>
              <a:t>Urinary Na (mEq/l)</a:t>
            </a:r>
            <a:endParaRPr lang="ja-JP" sz="2000">
              <a:latin typeface="Helvetica" charset="0"/>
            </a:endParaRPr>
          </a:p>
        </p:txBody>
      </p:sp>
      <p:sp>
        <p:nvSpPr>
          <p:cNvPr id="2067" name="Rectangle 381"/>
          <p:cNvSpPr>
            <a:spLocks noChangeArrowheads="1"/>
          </p:cNvSpPr>
          <p:nvPr/>
        </p:nvSpPr>
        <p:spPr bwMode="auto">
          <a:xfrm rot="-5400000">
            <a:off x="2391793" y="3895531"/>
            <a:ext cx="109016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ja-JP" sz="1000">
                <a:solidFill>
                  <a:srgbClr val="000000"/>
                </a:solidFill>
                <a:latin typeface="Helvetica" charset="0"/>
              </a:rPr>
              <a:t>Urinary Cre (mg/dl)</a:t>
            </a:r>
            <a:endParaRPr lang="ja-JP" sz="2000">
              <a:latin typeface="Helvetica" charset="0"/>
            </a:endParaRPr>
          </a:p>
        </p:txBody>
      </p:sp>
      <p:grpSp>
        <p:nvGrpSpPr>
          <p:cNvPr id="2068" name="グループ化 1081"/>
          <p:cNvGrpSpPr>
            <a:grpSpLocks/>
          </p:cNvGrpSpPr>
          <p:nvPr/>
        </p:nvGrpSpPr>
        <p:grpSpPr bwMode="auto">
          <a:xfrm>
            <a:off x="3746206" y="4398354"/>
            <a:ext cx="2542562" cy="274846"/>
            <a:chOff x="4973139" y="2316783"/>
            <a:chExt cx="1908016" cy="397000"/>
          </a:xfrm>
        </p:grpSpPr>
        <p:sp>
          <p:nvSpPr>
            <p:cNvPr id="2173" name="Rectangle 379"/>
            <p:cNvSpPr>
              <a:spLocks noChangeArrowheads="1"/>
            </p:cNvSpPr>
            <p:nvPr/>
          </p:nvSpPr>
          <p:spPr bwMode="auto">
            <a:xfrm>
              <a:off x="4973139" y="2491497"/>
              <a:ext cx="299608" cy="222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000">
                  <a:solidFill>
                    <a:srgbClr val="000000"/>
                  </a:solidFill>
                  <a:latin typeface="Helvetica" charset="0"/>
                </a:rPr>
                <a:t>No AKI</a:t>
              </a:r>
              <a:endParaRPr lang="ja-JP" sz="2000">
                <a:latin typeface="Helvetica" charset="0"/>
              </a:endParaRPr>
            </a:p>
          </p:txBody>
        </p:sp>
        <p:sp>
          <p:nvSpPr>
            <p:cNvPr id="2174" name="Rectangle 380"/>
            <p:cNvSpPr>
              <a:spLocks noChangeArrowheads="1"/>
            </p:cNvSpPr>
            <p:nvPr/>
          </p:nvSpPr>
          <p:spPr bwMode="auto">
            <a:xfrm>
              <a:off x="6453124" y="2491500"/>
              <a:ext cx="428031" cy="222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000">
                  <a:solidFill>
                    <a:srgbClr val="000000"/>
                  </a:solidFill>
                  <a:latin typeface="Helvetica" charset="0"/>
                </a:rPr>
                <a:t>Renal AKI</a:t>
              </a:r>
              <a:endParaRPr lang="ja-JP" sz="2000">
                <a:latin typeface="Helvetica" charset="0"/>
              </a:endParaRPr>
            </a:p>
          </p:txBody>
        </p:sp>
        <p:sp>
          <p:nvSpPr>
            <p:cNvPr id="2175" name="Rectangle 380"/>
            <p:cNvSpPr>
              <a:spLocks noChangeArrowheads="1"/>
            </p:cNvSpPr>
            <p:nvPr/>
          </p:nvSpPr>
          <p:spPr bwMode="auto">
            <a:xfrm>
              <a:off x="5483713" y="2318941"/>
              <a:ext cx="320143" cy="200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900">
                  <a:solidFill>
                    <a:srgbClr val="000000"/>
                  </a:solidFill>
                  <a:latin typeface="Helvetica" charset="0"/>
                </a:rPr>
                <a:t>FENa&lt;1</a:t>
              </a:r>
              <a:endParaRPr lang="ja-JP">
                <a:latin typeface="Helvetica" charset="0"/>
              </a:endParaRPr>
            </a:p>
          </p:txBody>
        </p:sp>
        <p:sp>
          <p:nvSpPr>
            <p:cNvPr id="2176" name="Rectangle 380"/>
            <p:cNvSpPr>
              <a:spLocks noChangeArrowheads="1"/>
            </p:cNvSpPr>
            <p:nvPr/>
          </p:nvSpPr>
          <p:spPr bwMode="auto">
            <a:xfrm>
              <a:off x="5997365" y="2316783"/>
              <a:ext cx="320143" cy="200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900">
                  <a:solidFill>
                    <a:srgbClr val="000000"/>
                  </a:solidFill>
                  <a:latin typeface="Helvetica" charset="0"/>
                </a:rPr>
                <a:t>FENa&gt;1</a:t>
              </a:r>
              <a:endParaRPr lang="ja-JP">
                <a:latin typeface="Helvetica" charset="0"/>
              </a:endParaRPr>
            </a:p>
          </p:txBody>
        </p:sp>
        <p:sp>
          <p:nvSpPr>
            <p:cNvPr id="2177" name="Rectangle 379"/>
            <p:cNvSpPr>
              <a:spLocks noChangeArrowheads="1"/>
            </p:cNvSpPr>
            <p:nvPr/>
          </p:nvSpPr>
          <p:spPr bwMode="auto">
            <a:xfrm>
              <a:off x="5591781" y="2491500"/>
              <a:ext cx="574217" cy="222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000">
                  <a:solidFill>
                    <a:srgbClr val="000000"/>
                  </a:solidFill>
                  <a:latin typeface="Helvetica" charset="0"/>
                </a:rPr>
                <a:t>Transient AKI</a:t>
              </a:r>
              <a:endParaRPr lang="ja-JP" sz="2000">
                <a:latin typeface="Helvetica" charset="0"/>
              </a:endParaRPr>
            </a:p>
          </p:txBody>
        </p:sp>
        <p:cxnSp>
          <p:nvCxnSpPr>
            <p:cNvPr id="1088" name="直線コネクタ 1087"/>
            <p:cNvCxnSpPr/>
            <p:nvPr/>
          </p:nvCxnSpPr>
          <p:spPr>
            <a:xfrm>
              <a:off x="5433999" y="2472358"/>
              <a:ext cx="935575" cy="0"/>
            </a:xfrm>
            <a:prstGeom prst="line">
              <a:avLst/>
            </a:prstGeom>
            <a:ln w="6350"/>
          </p:spPr>
          <p:style>
            <a:lnRef idx="1">
              <a:schemeClr val="dk1"/>
            </a:lnRef>
            <a:fillRef idx="0">
              <a:schemeClr val="dk1"/>
            </a:fillRef>
            <a:effectRef idx="0">
              <a:schemeClr val="dk1"/>
            </a:effectRef>
            <a:fontRef idx="minor">
              <a:schemeClr val="tx1"/>
            </a:fontRef>
          </p:style>
        </p:cxnSp>
      </p:grpSp>
      <p:sp>
        <p:nvSpPr>
          <p:cNvPr id="825" name="右大かっこ 5205"/>
          <p:cNvSpPr/>
          <p:nvPr/>
        </p:nvSpPr>
        <p:spPr bwMode="auto">
          <a:xfrm rot="5400000" flipH="1">
            <a:off x="4986929" y="2153322"/>
            <a:ext cx="25278" cy="673100"/>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2070" name="Rectangle 71"/>
          <p:cNvSpPr>
            <a:spLocks noChangeArrowheads="1"/>
          </p:cNvSpPr>
          <p:nvPr/>
        </p:nvSpPr>
        <p:spPr bwMode="auto">
          <a:xfrm flipH="1">
            <a:off x="4988985" y="2391508"/>
            <a:ext cx="2116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a</a:t>
            </a:r>
            <a:endParaRPr lang="ja-JP" sz="800">
              <a:latin typeface="Helvetica" charset="0"/>
            </a:endParaRPr>
          </a:p>
        </p:txBody>
      </p:sp>
      <p:sp>
        <p:nvSpPr>
          <p:cNvPr id="827" name="右大かっこ 5205"/>
          <p:cNvSpPr/>
          <p:nvPr/>
        </p:nvSpPr>
        <p:spPr bwMode="auto">
          <a:xfrm rot="5400000" flipH="1">
            <a:off x="5688604" y="3430568"/>
            <a:ext cx="25278" cy="624417"/>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2072" name="Rectangle 71"/>
          <p:cNvSpPr>
            <a:spLocks noChangeArrowheads="1"/>
          </p:cNvSpPr>
          <p:nvPr/>
        </p:nvSpPr>
        <p:spPr bwMode="auto">
          <a:xfrm flipH="1">
            <a:off x="5687485" y="3649907"/>
            <a:ext cx="2751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a</a:t>
            </a:r>
            <a:endParaRPr lang="ja-JP" sz="800">
              <a:latin typeface="Helvetica" charset="0"/>
            </a:endParaRPr>
          </a:p>
        </p:txBody>
      </p:sp>
      <p:grpSp>
        <p:nvGrpSpPr>
          <p:cNvPr id="2073" name="グループ化 1086"/>
          <p:cNvGrpSpPr>
            <a:grpSpLocks/>
          </p:cNvGrpSpPr>
          <p:nvPr/>
        </p:nvGrpSpPr>
        <p:grpSpPr bwMode="auto">
          <a:xfrm>
            <a:off x="3547533" y="2405795"/>
            <a:ext cx="2804584" cy="760535"/>
            <a:chOff x="1270000" y="5243513"/>
            <a:chExt cx="2103438" cy="1373188"/>
          </a:xfrm>
        </p:grpSpPr>
        <p:grpSp>
          <p:nvGrpSpPr>
            <p:cNvPr id="2130" name="グループ化 1078"/>
            <p:cNvGrpSpPr>
              <a:grpSpLocks/>
            </p:cNvGrpSpPr>
            <p:nvPr/>
          </p:nvGrpSpPr>
          <p:grpSpPr bwMode="auto">
            <a:xfrm>
              <a:off x="1460691" y="5624513"/>
              <a:ext cx="1782764" cy="952500"/>
              <a:chOff x="1514475" y="5624513"/>
              <a:chExt cx="1782764" cy="952500"/>
            </a:xfrm>
          </p:grpSpPr>
          <p:grpSp>
            <p:nvGrpSpPr>
              <p:cNvPr id="2146" name="グループ化 1074"/>
              <p:cNvGrpSpPr>
                <a:grpSpLocks/>
              </p:cNvGrpSpPr>
              <p:nvPr/>
            </p:nvGrpSpPr>
            <p:grpSpPr bwMode="auto">
              <a:xfrm>
                <a:off x="1514475" y="5624513"/>
                <a:ext cx="241300" cy="944563"/>
                <a:chOff x="1514475" y="5624513"/>
                <a:chExt cx="120650" cy="944563"/>
              </a:xfrm>
            </p:grpSpPr>
            <p:sp>
              <p:nvSpPr>
                <p:cNvPr id="2167" name="Rectangle 172"/>
                <p:cNvSpPr>
                  <a:spLocks noChangeArrowheads="1"/>
                </p:cNvSpPr>
                <p:nvPr/>
              </p:nvSpPr>
              <p:spPr bwMode="auto">
                <a:xfrm>
                  <a:off x="1517650" y="6076951"/>
                  <a:ext cx="114300" cy="32861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2168" name="Line 173"/>
                <p:cNvSpPr>
                  <a:spLocks noChangeShapeType="1"/>
                </p:cNvSpPr>
                <p:nvPr/>
              </p:nvSpPr>
              <p:spPr bwMode="auto">
                <a:xfrm>
                  <a:off x="1574800" y="5624513"/>
                  <a:ext cx="0" cy="449263"/>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69" name="Line 174"/>
                <p:cNvSpPr>
                  <a:spLocks noChangeShapeType="1"/>
                </p:cNvSpPr>
                <p:nvPr/>
              </p:nvSpPr>
              <p:spPr bwMode="auto">
                <a:xfrm flipV="1">
                  <a:off x="1574800" y="6408738"/>
                  <a:ext cx="0" cy="16033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70" name="Line 175"/>
                <p:cNvSpPr>
                  <a:spLocks noChangeShapeType="1"/>
                </p:cNvSpPr>
                <p:nvPr/>
              </p:nvSpPr>
              <p:spPr bwMode="auto">
                <a:xfrm flipH="1">
                  <a:off x="1514475" y="6569076"/>
                  <a:ext cx="12065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71" name="Line 176"/>
                <p:cNvSpPr>
                  <a:spLocks noChangeShapeType="1"/>
                </p:cNvSpPr>
                <p:nvPr/>
              </p:nvSpPr>
              <p:spPr bwMode="auto">
                <a:xfrm flipH="1">
                  <a:off x="1514475" y="5624513"/>
                  <a:ext cx="12065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72" name="Line 177"/>
                <p:cNvSpPr>
                  <a:spLocks noChangeShapeType="1"/>
                </p:cNvSpPr>
                <p:nvPr/>
              </p:nvSpPr>
              <p:spPr bwMode="auto">
                <a:xfrm flipH="1">
                  <a:off x="1514475" y="6219826"/>
                  <a:ext cx="12065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147" name="グループ化 1075"/>
              <p:cNvGrpSpPr>
                <a:grpSpLocks/>
              </p:cNvGrpSpPr>
              <p:nvPr/>
            </p:nvGrpSpPr>
            <p:grpSpPr bwMode="auto">
              <a:xfrm>
                <a:off x="2024063" y="6203951"/>
                <a:ext cx="244476" cy="365125"/>
                <a:chOff x="2024063" y="6203951"/>
                <a:chExt cx="122238" cy="365125"/>
              </a:xfrm>
            </p:grpSpPr>
            <p:sp>
              <p:nvSpPr>
                <p:cNvPr id="2162" name="Rectangle 178"/>
                <p:cNvSpPr>
                  <a:spLocks noChangeArrowheads="1"/>
                </p:cNvSpPr>
                <p:nvPr/>
              </p:nvSpPr>
              <p:spPr bwMode="auto">
                <a:xfrm>
                  <a:off x="2027238" y="6359526"/>
                  <a:ext cx="115888" cy="2063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2163" name="Line 179"/>
                <p:cNvSpPr>
                  <a:spLocks noChangeShapeType="1"/>
                </p:cNvSpPr>
                <p:nvPr/>
              </p:nvSpPr>
              <p:spPr bwMode="auto">
                <a:xfrm>
                  <a:off x="2084388" y="6203951"/>
                  <a:ext cx="0" cy="15240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64" name="Line 180"/>
                <p:cNvSpPr>
                  <a:spLocks noChangeShapeType="1"/>
                </p:cNvSpPr>
                <p:nvPr/>
              </p:nvSpPr>
              <p:spPr bwMode="auto">
                <a:xfrm flipH="1">
                  <a:off x="2024063" y="6569076"/>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65" name="Line 181"/>
                <p:cNvSpPr>
                  <a:spLocks noChangeShapeType="1"/>
                </p:cNvSpPr>
                <p:nvPr/>
              </p:nvSpPr>
              <p:spPr bwMode="auto">
                <a:xfrm flipH="1">
                  <a:off x="2024063" y="6203951"/>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66" name="Line 182"/>
                <p:cNvSpPr>
                  <a:spLocks noChangeShapeType="1"/>
                </p:cNvSpPr>
                <p:nvPr/>
              </p:nvSpPr>
              <p:spPr bwMode="auto">
                <a:xfrm flipH="1">
                  <a:off x="2024063" y="6470651"/>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148" name="グループ化 1076"/>
              <p:cNvGrpSpPr>
                <a:grpSpLocks/>
              </p:cNvGrpSpPr>
              <p:nvPr/>
            </p:nvGrpSpPr>
            <p:grpSpPr bwMode="auto">
              <a:xfrm>
                <a:off x="2541588" y="6051551"/>
                <a:ext cx="244476" cy="403225"/>
                <a:chOff x="2541588" y="6051551"/>
                <a:chExt cx="122238" cy="403225"/>
              </a:xfrm>
            </p:grpSpPr>
            <p:sp>
              <p:nvSpPr>
                <p:cNvPr id="2156" name="Rectangle 183"/>
                <p:cNvSpPr>
                  <a:spLocks noChangeArrowheads="1"/>
                </p:cNvSpPr>
                <p:nvPr/>
              </p:nvSpPr>
              <p:spPr bwMode="auto">
                <a:xfrm>
                  <a:off x="2544763" y="6092826"/>
                  <a:ext cx="115888" cy="1920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2157" name="Line 184"/>
                <p:cNvSpPr>
                  <a:spLocks noChangeShapeType="1"/>
                </p:cNvSpPr>
                <p:nvPr/>
              </p:nvSpPr>
              <p:spPr bwMode="auto">
                <a:xfrm>
                  <a:off x="2603500" y="6051551"/>
                  <a:ext cx="0" cy="3810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58" name="Line 185"/>
                <p:cNvSpPr>
                  <a:spLocks noChangeShapeType="1"/>
                </p:cNvSpPr>
                <p:nvPr/>
              </p:nvSpPr>
              <p:spPr bwMode="auto">
                <a:xfrm flipV="1">
                  <a:off x="2603500" y="6288088"/>
                  <a:ext cx="0" cy="16668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59" name="Line 186"/>
                <p:cNvSpPr>
                  <a:spLocks noChangeShapeType="1"/>
                </p:cNvSpPr>
                <p:nvPr/>
              </p:nvSpPr>
              <p:spPr bwMode="auto">
                <a:xfrm flipH="1">
                  <a:off x="2541588" y="6454776"/>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60" name="Line 187"/>
                <p:cNvSpPr>
                  <a:spLocks noChangeShapeType="1"/>
                </p:cNvSpPr>
                <p:nvPr/>
              </p:nvSpPr>
              <p:spPr bwMode="auto">
                <a:xfrm flipH="1">
                  <a:off x="2541588" y="6051551"/>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61" name="Line 188"/>
                <p:cNvSpPr>
                  <a:spLocks noChangeShapeType="1"/>
                </p:cNvSpPr>
                <p:nvPr/>
              </p:nvSpPr>
              <p:spPr bwMode="auto">
                <a:xfrm flipH="1">
                  <a:off x="2541588" y="6165851"/>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149" name="グループ化 1077"/>
              <p:cNvGrpSpPr>
                <a:grpSpLocks/>
              </p:cNvGrpSpPr>
              <p:nvPr/>
            </p:nvGrpSpPr>
            <p:grpSpPr bwMode="auto">
              <a:xfrm>
                <a:off x="3052763" y="5822951"/>
                <a:ext cx="244476" cy="754062"/>
                <a:chOff x="3052763" y="5822951"/>
                <a:chExt cx="122238" cy="754062"/>
              </a:xfrm>
            </p:grpSpPr>
            <p:sp>
              <p:nvSpPr>
                <p:cNvPr id="2150" name="Rectangle 189"/>
                <p:cNvSpPr>
                  <a:spLocks noChangeArrowheads="1"/>
                </p:cNvSpPr>
                <p:nvPr/>
              </p:nvSpPr>
              <p:spPr bwMode="auto">
                <a:xfrm>
                  <a:off x="3055938" y="6153151"/>
                  <a:ext cx="115888" cy="32226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2151" name="Line 190"/>
                <p:cNvSpPr>
                  <a:spLocks noChangeShapeType="1"/>
                </p:cNvSpPr>
                <p:nvPr/>
              </p:nvSpPr>
              <p:spPr bwMode="auto">
                <a:xfrm>
                  <a:off x="3113088" y="5822951"/>
                  <a:ext cx="0" cy="327025"/>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52" name="Line 191"/>
                <p:cNvSpPr>
                  <a:spLocks noChangeShapeType="1"/>
                </p:cNvSpPr>
                <p:nvPr/>
              </p:nvSpPr>
              <p:spPr bwMode="auto">
                <a:xfrm flipV="1">
                  <a:off x="3113088" y="6478588"/>
                  <a:ext cx="0" cy="98425"/>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53" name="Line 192"/>
                <p:cNvSpPr>
                  <a:spLocks noChangeShapeType="1"/>
                </p:cNvSpPr>
                <p:nvPr/>
              </p:nvSpPr>
              <p:spPr bwMode="auto">
                <a:xfrm flipH="1">
                  <a:off x="3052763" y="6577013"/>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54" name="Line 193"/>
                <p:cNvSpPr>
                  <a:spLocks noChangeShapeType="1"/>
                </p:cNvSpPr>
                <p:nvPr/>
              </p:nvSpPr>
              <p:spPr bwMode="auto">
                <a:xfrm flipH="1">
                  <a:off x="3052763" y="5822951"/>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55" name="Line 194"/>
                <p:cNvSpPr>
                  <a:spLocks noChangeShapeType="1"/>
                </p:cNvSpPr>
                <p:nvPr/>
              </p:nvSpPr>
              <p:spPr bwMode="auto">
                <a:xfrm flipH="1">
                  <a:off x="3052763" y="6332538"/>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grpSp>
          <p:nvGrpSpPr>
            <p:cNvPr id="2131" name="グループ化 1079"/>
            <p:cNvGrpSpPr>
              <a:grpSpLocks/>
            </p:cNvGrpSpPr>
            <p:nvPr/>
          </p:nvGrpSpPr>
          <p:grpSpPr bwMode="auto">
            <a:xfrm>
              <a:off x="1270000" y="5243513"/>
              <a:ext cx="2103438" cy="1373188"/>
              <a:chOff x="1270000" y="5243513"/>
              <a:chExt cx="2103438" cy="1373188"/>
            </a:xfrm>
          </p:grpSpPr>
          <p:sp>
            <p:nvSpPr>
              <p:cNvPr id="2132" name="Line 139"/>
              <p:cNvSpPr>
                <a:spLocks noChangeShapeType="1"/>
              </p:cNvSpPr>
              <p:nvPr/>
            </p:nvSpPr>
            <p:spPr bwMode="auto">
              <a:xfrm flipH="1">
                <a:off x="1270000" y="6615113"/>
                <a:ext cx="46038"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33" name="Line 141"/>
              <p:cNvSpPr>
                <a:spLocks noChangeShapeType="1"/>
              </p:cNvSpPr>
              <p:nvPr/>
            </p:nvSpPr>
            <p:spPr bwMode="auto">
              <a:xfrm flipH="1">
                <a:off x="1292225" y="6500813"/>
                <a:ext cx="23813"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34" name="Line 142"/>
              <p:cNvSpPr>
                <a:spLocks noChangeShapeType="1"/>
              </p:cNvSpPr>
              <p:nvPr/>
            </p:nvSpPr>
            <p:spPr bwMode="auto">
              <a:xfrm flipH="1">
                <a:off x="1270000" y="6386513"/>
                <a:ext cx="46038"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35" name="Line 144"/>
              <p:cNvSpPr>
                <a:spLocks noChangeShapeType="1"/>
              </p:cNvSpPr>
              <p:nvPr/>
            </p:nvSpPr>
            <p:spPr bwMode="auto">
              <a:xfrm flipH="1">
                <a:off x="1292225" y="6272213"/>
                <a:ext cx="23813"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36" name="Line 145"/>
              <p:cNvSpPr>
                <a:spLocks noChangeShapeType="1"/>
              </p:cNvSpPr>
              <p:nvPr/>
            </p:nvSpPr>
            <p:spPr bwMode="auto">
              <a:xfrm flipH="1">
                <a:off x="1270000" y="6157913"/>
                <a:ext cx="46038"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37" name="Line 147"/>
              <p:cNvSpPr>
                <a:spLocks noChangeShapeType="1"/>
              </p:cNvSpPr>
              <p:nvPr/>
            </p:nvSpPr>
            <p:spPr bwMode="auto">
              <a:xfrm flipH="1">
                <a:off x="1292225" y="6043613"/>
                <a:ext cx="23813"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38" name="Line 148"/>
              <p:cNvSpPr>
                <a:spLocks noChangeShapeType="1"/>
              </p:cNvSpPr>
              <p:nvPr/>
            </p:nvSpPr>
            <p:spPr bwMode="auto">
              <a:xfrm flipH="1">
                <a:off x="1270000" y="5929313"/>
                <a:ext cx="46038"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39" name="Line 150"/>
              <p:cNvSpPr>
                <a:spLocks noChangeShapeType="1"/>
              </p:cNvSpPr>
              <p:nvPr/>
            </p:nvSpPr>
            <p:spPr bwMode="auto">
              <a:xfrm flipH="1">
                <a:off x="1292225" y="5815013"/>
                <a:ext cx="23813"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40" name="Line 151"/>
              <p:cNvSpPr>
                <a:spLocks noChangeShapeType="1"/>
              </p:cNvSpPr>
              <p:nvPr/>
            </p:nvSpPr>
            <p:spPr bwMode="auto">
              <a:xfrm flipH="1">
                <a:off x="1270000" y="5700713"/>
                <a:ext cx="46038"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41" name="Line 153"/>
              <p:cNvSpPr>
                <a:spLocks noChangeShapeType="1"/>
              </p:cNvSpPr>
              <p:nvPr/>
            </p:nvSpPr>
            <p:spPr bwMode="auto">
              <a:xfrm flipH="1">
                <a:off x="1292225" y="5586413"/>
                <a:ext cx="23813"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42" name="Line 154"/>
              <p:cNvSpPr>
                <a:spLocks noChangeShapeType="1"/>
              </p:cNvSpPr>
              <p:nvPr/>
            </p:nvSpPr>
            <p:spPr bwMode="auto">
              <a:xfrm flipH="1">
                <a:off x="1270000" y="5472113"/>
                <a:ext cx="46038"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43" name="Line 156"/>
              <p:cNvSpPr>
                <a:spLocks noChangeShapeType="1"/>
              </p:cNvSpPr>
              <p:nvPr/>
            </p:nvSpPr>
            <p:spPr bwMode="auto">
              <a:xfrm flipH="1">
                <a:off x="1292225" y="5357813"/>
                <a:ext cx="23813"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44" name="Line 157"/>
              <p:cNvSpPr>
                <a:spLocks noChangeShapeType="1"/>
              </p:cNvSpPr>
              <p:nvPr/>
            </p:nvSpPr>
            <p:spPr bwMode="auto">
              <a:xfrm flipH="1">
                <a:off x="1270000" y="5243513"/>
                <a:ext cx="46038"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45" name="Freeform 195"/>
              <p:cNvSpPr>
                <a:spLocks noEditPoints="1"/>
              </p:cNvSpPr>
              <p:nvPr/>
            </p:nvSpPr>
            <p:spPr bwMode="auto">
              <a:xfrm>
                <a:off x="1316038" y="5243513"/>
                <a:ext cx="2057400" cy="1371600"/>
              </a:xfrm>
              <a:custGeom>
                <a:avLst/>
                <a:gdLst>
                  <a:gd name="T0" fmla="*/ 0 w 1296"/>
                  <a:gd name="T1" fmla="*/ 2147483647 h 864"/>
                  <a:gd name="T2" fmla="*/ 0 w 1296"/>
                  <a:gd name="T3" fmla="*/ 0 h 864"/>
                  <a:gd name="T4" fmla="*/ 2147483647 w 1296"/>
                  <a:gd name="T5" fmla="*/ 2147483647 h 864"/>
                  <a:gd name="T6" fmla="*/ 0 w 1296"/>
                  <a:gd name="T7" fmla="*/ 2147483647 h 864"/>
                  <a:gd name="T8" fmla="*/ 0 60000 65536"/>
                  <a:gd name="T9" fmla="*/ 0 60000 65536"/>
                  <a:gd name="T10" fmla="*/ 0 60000 65536"/>
                  <a:gd name="T11" fmla="*/ 0 60000 65536"/>
                  <a:gd name="T12" fmla="*/ 0 w 1296"/>
                  <a:gd name="T13" fmla="*/ 0 h 864"/>
                  <a:gd name="T14" fmla="*/ 1296 w 1296"/>
                  <a:gd name="T15" fmla="*/ 864 h 864"/>
                </a:gdLst>
                <a:ahLst/>
                <a:cxnLst>
                  <a:cxn ang="T8">
                    <a:pos x="T0" y="T1"/>
                  </a:cxn>
                  <a:cxn ang="T9">
                    <a:pos x="T2" y="T3"/>
                  </a:cxn>
                  <a:cxn ang="T10">
                    <a:pos x="T4" y="T5"/>
                  </a:cxn>
                  <a:cxn ang="T11">
                    <a:pos x="T6" y="T7"/>
                  </a:cxn>
                </a:cxnLst>
                <a:rect l="T12" t="T13" r="T14" b="T15"/>
                <a:pathLst>
                  <a:path w="1296" h="864">
                    <a:moveTo>
                      <a:pt x="0" y="864"/>
                    </a:moveTo>
                    <a:lnTo>
                      <a:pt x="0" y="0"/>
                    </a:lnTo>
                    <a:moveTo>
                      <a:pt x="1296" y="864"/>
                    </a:moveTo>
                    <a:lnTo>
                      <a:pt x="0" y="864"/>
                    </a:lnTo>
                  </a:path>
                </a:pathLst>
              </a:custGeom>
              <a:noFill/>
              <a:ln w="793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grpSp>
      <p:grpSp>
        <p:nvGrpSpPr>
          <p:cNvPr id="2074" name="グループ化 1131"/>
          <p:cNvGrpSpPr>
            <a:grpSpLocks/>
          </p:cNvGrpSpPr>
          <p:nvPr/>
        </p:nvGrpSpPr>
        <p:grpSpPr bwMode="auto">
          <a:xfrm>
            <a:off x="3547533" y="3590559"/>
            <a:ext cx="2802467" cy="760535"/>
            <a:chOff x="4098018" y="5097016"/>
            <a:chExt cx="2103438" cy="1373188"/>
          </a:xfrm>
        </p:grpSpPr>
        <p:grpSp>
          <p:nvGrpSpPr>
            <p:cNvPr id="2088" name="グループ化 1072"/>
            <p:cNvGrpSpPr>
              <a:grpSpLocks/>
            </p:cNvGrpSpPr>
            <p:nvPr/>
          </p:nvGrpSpPr>
          <p:grpSpPr bwMode="auto">
            <a:xfrm>
              <a:off x="4286362" y="5409754"/>
              <a:ext cx="1782764" cy="1042987"/>
              <a:chOff x="4166516" y="5697786"/>
              <a:chExt cx="1782764" cy="1042987"/>
            </a:xfrm>
          </p:grpSpPr>
          <p:grpSp>
            <p:nvGrpSpPr>
              <p:cNvPr id="2102" name="グループ化 1069"/>
              <p:cNvGrpSpPr>
                <a:grpSpLocks/>
              </p:cNvGrpSpPr>
              <p:nvPr/>
            </p:nvGrpSpPr>
            <p:grpSpPr bwMode="auto">
              <a:xfrm>
                <a:off x="4166516" y="5910511"/>
                <a:ext cx="244476" cy="830262"/>
                <a:chOff x="3975100" y="5768976"/>
                <a:chExt cx="122238" cy="830262"/>
              </a:xfrm>
            </p:grpSpPr>
            <p:sp>
              <p:nvSpPr>
                <p:cNvPr id="2124" name="Rectangle 234"/>
                <p:cNvSpPr>
                  <a:spLocks noChangeArrowheads="1"/>
                </p:cNvSpPr>
                <p:nvPr/>
              </p:nvSpPr>
              <p:spPr bwMode="auto">
                <a:xfrm>
                  <a:off x="3978275" y="6207126"/>
                  <a:ext cx="115888" cy="29051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2125" name="Line 235"/>
                <p:cNvSpPr>
                  <a:spLocks noChangeShapeType="1"/>
                </p:cNvSpPr>
                <p:nvPr/>
              </p:nvSpPr>
              <p:spPr bwMode="auto">
                <a:xfrm>
                  <a:off x="4035425" y="5768976"/>
                  <a:ext cx="0" cy="434975"/>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26" name="Line 236"/>
                <p:cNvSpPr>
                  <a:spLocks noChangeShapeType="1"/>
                </p:cNvSpPr>
                <p:nvPr/>
              </p:nvSpPr>
              <p:spPr bwMode="auto">
                <a:xfrm flipV="1">
                  <a:off x="4035425" y="6500813"/>
                  <a:ext cx="0" cy="98425"/>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27" name="Line 237"/>
                <p:cNvSpPr>
                  <a:spLocks noChangeShapeType="1"/>
                </p:cNvSpPr>
                <p:nvPr/>
              </p:nvSpPr>
              <p:spPr bwMode="auto">
                <a:xfrm flipH="1">
                  <a:off x="3975100" y="6599238"/>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28" name="Line 238"/>
                <p:cNvSpPr>
                  <a:spLocks noChangeShapeType="1"/>
                </p:cNvSpPr>
                <p:nvPr/>
              </p:nvSpPr>
              <p:spPr bwMode="auto">
                <a:xfrm flipH="1">
                  <a:off x="3975100" y="5768976"/>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29" name="Line 239"/>
                <p:cNvSpPr>
                  <a:spLocks noChangeShapeType="1"/>
                </p:cNvSpPr>
                <p:nvPr/>
              </p:nvSpPr>
              <p:spPr bwMode="auto">
                <a:xfrm flipH="1">
                  <a:off x="3975100" y="6356351"/>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103" name="グループ化 1068"/>
              <p:cNvGrpSpPr>
                <a:grpSpLocks/>
              </p:cNvGrpSpPr>
              <p:nvPr/>
            </p:nvGrpSpPr>
            <p:grpSpPr bwMode="auto">
              <a:xfrm>
                <a:off x="4676104" y="5942261"/>
                <a:ext cx="244476" cy="715962"/>
                <a:chOff x="4484688" y="5800726"/>
                <a:chExt cx="122238" cy="715962"/>
              </a:xfrm>
            </p:grpSpPr>
            <p:sp>
              <p:nvSpPr>
                <p:cNvPr id="2118" name="Rectangle 240"/>
                <p:cNvSpPr>
                  <a:spLocks noChangeArrowheads="1"/>
                </p:cNvSpPr>
                <p:nvPr/>
              </p:nvSpPr>
              <p:spPr bwMode="auto">
                <a:xfrm>
                  <a:off x="4487863" y="5994401"/>
                  <a:ext cx="115888" cy="38893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2119" name="Line 241"/>
                <p:cNvSpPr>
                  <a:spLocks noChangeShapeType="1"/>
                </p:cNvSpPr>
                <p:nvPr/>
              </p:nvSpPr>
              <p:spPr bwMode="auto">
                <a:xfrm>
                  <a:off x="4546600" y="5800726"/>
                  <a:ext cx="0" cy="19050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20" name="Line 242"/>
                <p:cNvSpPr>
                  <a:spLocks noChangeShapeType="1"/>
                </p:cNvSpPr>
                <p:nvPr/>
              </p:nvSpPr>
              <p:spPr bwMode="auto">
                <a:xfrm flipV="1">
                  <a:off x="4546600" y="6386513"/>
                  <a:ext cx="0" cy="130175"/>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21" name="Line 243"/>
                <p:cNvSpPr>
                  <a:spLocks noChangeShapeType="1"/>
                </p:cNvSpPr>
                <p:nvPr/>
              </p:nvSpPr>
              <p:spPr bwMode="auto">
                <a:xfrm flipH="1">
                  <a:off x="4484688" y="6516688"/>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22" name="Line 244"/>
                <p:cNvSpPr>
                  <a:spLocks noChangeShapeType="1"/>
                </p:cNvSpPr>
                <p:nvPr/>
              </p:nvSpPr>
              <p:spPr bwMode="auto">
                <a:xfrm flipH="1">
                  <a:off x="4484688" y="5800726"/>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23" name="Line 245"/>
                <p:cNvSpPr>
                  <a:spLocks noChangeShapeType="1"/>
                </p:cNvSpPr>
                <p:nvPr/>
              </p:nvSpPr>
              <p:spPr bwMode="auto">
                <a:xfrm flipH="1">
                  <a:off x="4484688" y="6173788"/>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104" name="グループ化 1067"/>
              <p:cNvGrpSpPr>
                <a:grpSpLocks/>
              </p:cNvGrpSpPr>
              <p:nvPr/>
            </p:nvGrpSpPr>
            <p:grpSpPr bwMode="auto">
              <a:xfrm>
                <a:off x="5195216" y="6566148"/>
                <a:ext cx="241300" cy="161926"/>
                <a:chOff x="5003800" y="6424613"/>
                <a:chExt cx="120650" cy="161926"/>
              </a:xfrm>
            </p:grpSpPr>
            <p:sp>
              <p:nvSpPr>
                <p:cNvPr id="2112" name="Rectangle 246"/>
                <p:cNvSpPr>
                  <a:spLocks noChangeArrowheads="1"/>
                </p:cNvSpPr>
                <p:nvPr/>
              </p:nvSpPr>
              <p:spPr bwMode="auto">
                <a:xfrm>
                  <a:off x="5006975" y="6488113"/>
                  <a:ext cx="114300" cy="857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2113" name="Line 247"/>
                <p:cNvSpPr>
                  <a:spLocks noChangeShapeType="1"/>
                </p:cNvSpPr>
                <p:nvPr/>
              </p:nvSpPr>
              <p:spPr bwMode="auto">
                <a:xfrm>
                  <a:off x="5064125" y="6424613"/>
                  <a:ext cx="0" cy="60325"/>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14" name="Line 248"/>
                <p:cNvSpPr>
                  <a:spLocks noChangeShapeType="1"/>
                </p:cNvSpPr>
                <p:nvPr/>
              </p:nvSpPr>
              <p:spPr bwMode="auto">
                <a:xfrm flipV="1">
                  <a:off x="5064125" y="6577013"/>
                  <a:ext cx="1588" cy="793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15" name="Line 249"/>
                <p:cNvSpPr>
                  <a:spLocks noChangeShapeType="1"/>
                </p:cNvSpPr>
                <p:nvPr/>
              </p:nvSpPr>
              <p:spPr bwMode="auto">
                <a:xfrm flipH="1">
                  <a:off x="5003800" y="6584951"/>
                  <a:ext cx="120650" cy="158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16" name="Line 250"/>
                <p:cNvSpPr>
                  <a:spLocks noChangeShapeType="1"/>
                </p:cNvSpPr>
                <p:nvPr/>
              </p:nvSpPr>
              <p:spPr bwMode="auto">
                <a:xfrm flipH="1">
                  <a:off x="5003800" y="6424613"/>
                  <a:ext cx="12065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17" name="Line 251"/>
                <p:cNvSpPr>
                  <a:spLocks noChangeShapeType="1"/>
                </p:cNvSpPr>
                <p:nvPr/>
              </p:nvSpPr>
              <p:spPr bwMode="auto">
                <a:xfrm flipH="1">
                  <a:off x="5003800" y="6546851"/>
                  <a:ext cx="12065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2105" name="グループ化 1066"/>
              <p:cNvGrpSpPr>
                <a:grpSpLocks/>
              </p:cNvGrpSpPr>
              <p:nvPr/>
            </p:nvGrpSpPr>
            <p:grpSpPr bwMode="auto">
              <a:xfrm>
                <a:off x="5704804" y="5697786"/>
                <a:ext cx="244476" cy="1020763"/>
                <a:chOff x="5513388" y="5556251"/>
                <a:chExt cx="122238" cy="1020763"/>
              </a:xfrm>
            </p:grpSpPr>
            <p:sp>
              <p:nvSpPr>
                <p:cNvPr id="2106" name="Rectangle 252"/>
                <p:cNvSpPr>
                  <a:spLocks noChangeArrowheads="1"/>
                </p:cNvSpPr>
                <p:nvPr/>
              </p:nvSpPr>
              <p:spPr bwMode="auto">
                <a:xfrm>
                  <a:off x="5516563" y="6130926"/>
                  <a:ext cx="115888" cy="37465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2107" name="Line 253"/>
                <p:cNvSpPr>
                  <a:spLocks noChangeShapeType="1"/>
                </p:cNvSpPr>
                <p:nvPr/>
              </p:nvSpPr>
              <p:spPr bwMode="auto">
                <a:xfrm>
                  <a:off x="5575300" y="5556251"/>
                  <a:ext cx="0" cy="57150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08" name="Line 254"/>
                <p:cNvSpPr>
                  <a:spLocks noChangeShapeType="1"/>
                </p:cNvSpPr>
                <p:nvPr/>
              </p:nvSpPr>
              <p:spPr bwMode="auto">
                <a:xfrm flipV="1">
                  <a:off x="5575300" y="6508751"/>
                  <a:ext cx="0" cy="68263"/>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09" name="Line 255"/>
                <p:cNvSpPr>
                  <a:spLocks noChangeShapeType="1"/>
                </p:cNvSpPr>
                <p:nvPr/>
              </p:nvSpPr>
              <p:spPr bwMode="auto">
                <a:xfrm flipH="1">
                  <a:off x="5513388" y="6577013"/>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10" name="Line 256"/>
                <p:cNvSpPr>
                  <a:spLocks noChangeShapeType="1"/>
                </p:cNvSpPr>
                <p:nvPr/>
              </p:nvSpPr>
              <p:spPr bwMode="auto">
                <a:xfrm flipH="1">
                  <a:off x="5513388" y="5556251"/>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11" name="Line 257"/>
                <p:cNvSpPr>
                  <a:spLocks noChangeShapeType="1"/>
                </p:cNvSpPr>
                <p:nvPr/>
              </p:nvSpPr>
              <p:spPr bwMode="auto">
                <a:xfrm flipH="1">
                  <a:off x="5513388" y="6386513"/>
                  <a:ext cx="122238"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grpSp>
          <p:nvGrpSpPr>
            <p:cNvPr id="2089" name="グループ化 1071"/>
            <p:cNvGrpSpPr>
              <a:grpSpLocks/>
            </p:cNvGrpSpPr>
            <p:nvPr/>
          </p:nvGrpSpPr>
          <p:grpSpPr bwMode="auto">
            <a:xfrm>
              <a:off x="4098018" y="5097016"/>
              <a:ext cx="2103438" cy="1373188"/>
              <a:chOff x="4005064" y="5385048"/>
              <a:chExt cx="2103438" cy="1373188"/>
            </a:xfrm>
          </p:grpSpPr>
          <p:sp>
            <p:nvSpPr>
              <p:cNvPr id="2090" name="Line 203"/>
              <p:cNvSpPr>
                <a:spLocks noChangeShapeType="1"/>
              </p:cNvSpPr>
              <p:nvPr/>
            </p:nvSpPr>
            <p:spPr bwMode="auto">
              <a:xfrm flipH="1">
                <a:off x="4005064" y="6756648"/>
                <a:ext cx="46038"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91" name="Line 205"/>
              <p:cNvSpPr>
                <a:spLocks noChangeShapeType="1"/>
              </p:cNvSpPr>
              <p:nvPr/>
            </p:nvSpPr>
            <p:spPr bwMode="auto">
              <a:xfrm flipH="1">
                <a:off x="4028877" y="6620123"/>
                <a:ext cx="22225"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92" name="Line 206"/>
              <p:cNvSpPr>
                <a:spLocks noChangeShapeType="1"/>
              </p:cNvSpPr>
              <p:nvPr/>
            </p:nvSpPr>
            <p:spPr bwMode="auto">
              <a:xfrm flipH="1">
                <a:off x="4005064" y="6482011"/>
                <a:ext cx="46038"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93" name="Line 208"/>
              <p:cNvSpPr>
                <a:spLocks noChangeShapeType="1"/>
              </p:cNvSpPr>
              <p:nvPr/>
            </p:nvSpPr>
            <p:spPr bwMode="auto">
              <a:xfrm flipH="1">
                <a:off x="4028877" y="6345486"/>
                <a:ext cx="22225"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94" name="Line 209"/>
              <p:cNvSpPr>
                <a:spLocks noChangeShapeType="1"/>
              </p:cNvSpPr>
              <p:nvPr/>
            </p:nvSpPr>
            <p:spPr bwMode="auto">
              <a:xfrm flipH="1">
                <a:off x="4005064" y="6208961"/>
                <a:ext cx="46038"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95" name="Line 211"/>
              <p:cNvSpPr>
                <a:spLocks noChangeShapeType="1"/>
              </p:cNvSpPr>
              <p:nvPr/>
            </p:nvSpPr>
            <p:spPr bwMode="auto">
              <a:xfrm flipH="1">
                <a:off x="4028877" y="6070848"/>
                <a:ext cx="22225"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96" name="Line 212"/>
              <p:cNvSpPr>
                <a:spLocks noChangeShapeType="1"/>
              </p:cNvSpPr>
              <p:nvPr/>
            </p:nvSpPr>
            <p:spPr bwMode="auto">
              <a:xfrm flipH="1">
                <a:off x="4005064" y="5934323"/>
                <a:ext cx="46038"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97" name="Line 214"/>
              <p:cNvSpPr>
                <a:spLocks noChangeShapeType="1"/>
              </p:cNvSpPr>
              <p:nvPr/>
            </p:nvSpPr>
            <p:spPr bwMode="auto">
              <a:xfrm flipH="1">
                <a:off x="4028877" y="5796211"/>
                <a:ext cx="22225"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98" name="Line 215"/>
              <p:cNvSpPr>
                <a:spLocks noChangeShapeType="1"/>
              </p:cNvSpPr>
              <p:nvPr/>
            </p:nvSpPr>
            <p:spPr bwMode="auto">
              <a:xfrm flipH="1">
                <a:off x="4005064" y="5659686"/>
                <a:ext cx="46038"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099" name="Line 217"/>
              <p:cNvSpPr>
                <a:spLocks noChangeShapeType="1"/>
              </p:cNvSpPr>
              <p:nvPr/>
            </p:nvSpPr>
            <p:spPr bwMode="auto">
              <a:xfrm flipH="1">
                <a:off x="4028877" y="5523161"/>
                <a:ext cx="22225"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00" name="Line 218"/>
              <p:cNvSpPr>
                <a:spLocks noChangeShapeType="1"/>
              </p:cNvSpPr>
              <p:nvPr/>
            </p:nvSpPr>
            <p:spPr bwMode="auto">
              <a:xfrm flipH="1">
                <a:off x="4005064" y="5385048"/>
                <a:ext cx="46038" cy="1588"/>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2101" name="Freeform 258"/>
              <p:cNvSpPr>
                <a:spLocks noEditPoints="1"/>
              </p:cNvSpPr>
              <p:nvPr/>
            </p:nvSpPr>
            <p:spPr bwMode="auto">
              <a:xfrm>
                <a:off x="4051102" y="5385048"/>
                <a:ext cx="2057400" cy="1371600"/>
              </a:xfrm>
              <a:custGeom>
                <a:avLst/>
                <a:gdLst>
                  <a:gd name="T0" fmla="*/ 0 w 1296"/>
                  <a:gd name="T1" fmla="*/ 2147483647 h 864"/>
                  <a:gd name="T2" fmla="*/ 0 w 1296"/>
                  <a:gd name="T3" fmla="*/ 0 h 864"/>
                  <a:gd name="T4" fmla="*/ 2147483647 w 1296"/>
                  <a:gd name="T5" fmla="*/ 2147483647 h 864"/>
                  <a:gd name="T6" fmla="*/ 0 w 1296"/>
                  <a:gd name="T7" fmla="*/ 2147483647 h 864"/>
                  <a:gd name="T8" fmla="*/ 0 60000 65536"/>
                  <a:gd name="T9" fmla="*/ 0 60000 65536"/>
                  <a:gd name="T10" fmla="*/ 0 60000 65536"/>
                  <a:gd name="T11" fmla="*/ 0 60000 65536"/>
                  <a:gd name="T12" fmla="*/ 0 w 1296"/>
                  <a:gd name="T13" fmla="*/ 0 h 864"/>
                  <a:gd name="T14" fmla="*/ 1296 w 1296"/>
                  <a:gd name="T15" fmla="*/ 864 h 864"/>
                </a:gdLst>
                <a:ahLst/>
                <a:cxnLst>
                  <a:cxn ang="T8">
                    <a:pos x="T0" y="T1"/>
                  </a:cxn>
                  <a:cxn ang="T9">
                    <a:pos x="T2" y="T3"/>
                  </a:cxn>
                  <a:cxn ang="T10">
                    <a:pos x="T4" y="T5"/>
                  </a:cxn>
                  <a:cxn ang="T11">
                    <a:pos x="T6" y="T7"/>
                  </a:cxn>
                </a:cxnLst>
                <a:rect l="T12" t="T13" r="T14" b="T15"/>
                <a:pathLst>
                  <a:path w="1296" h="864">
                    <a:moveTo>
                      <a:pt x="0" y="864"/>
                    </a:moveTo>
                    <a:lnTo>
                      <a:pt x="0" y="0"/>
                    </a:lnTo>
                    <a:moveTo>
                      <a:pt x="1296" y="864"/>
                    </a:moveTo>
                    <a:lnTo>
                      <a:pt x="0" y="864"/>
                    </a:lnTo>
                  </a:path>
                </a:pathLst>
              </a:custGeom>
              <a:noFill/>
              <a:ln w="793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grpSp>
      </p:grpSp>
      <p:sp>
        <p:nvSpPr>
          <p:cNvPr id="2075" name="テキスト ボックス 536"/>
          <p:cNvSpPr txBox="1">
            <a:spLocks noChangeArrowheads="1"/>
          </p:cNvSpPr>
          <p:nvPr/>
        </p:nvSpPr>
        <p:spPr bwMode="auto">
          <a:xfrm>
            <a:off x="3355196" y="3550994"/>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250</a:t>
            </a:r>
            <a:endParaRPr lang="ja-JP" altLang="en-US" sz="800">
              <a:latin typeface="Helvetica" charset="0"/>
            </a:endParaRPr>
          </a:p>
        </p:txBody>
      </p:sp>
      <p:sp>
        <p:nvSpPr>
          <p:cNvPr id="2076" name="テキスト ボックス 538"/>
          <p:cNvSpPr txBox="1">
            <a:spLocks noChangeArrowheads="1"/>
          </p:cNvSpPr>
          <p:nvPr/>
        </p:nvSpPr>
        <p:spPr bwMode="auto">
          <a:xfrm>
            <a:off x="3355196" y="2615712"/>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200</a:t>
            </a:r>
            <a:endParaRPr lang="ja-JP" altLang="en-US" sz="800">
              <a:latin typeface="Helvetica" charset="0"/>
            </a:endParaRPr>
          </a:p>
        </p:txBody>
      </p:sp>
      <p:sp>
        <p:nvSpPr>
          <p:cNvPr id="2077" name="Rectangle 379"/>
          <p:cNvSpPr>
            <a:spLocks noChangeArrowheads="1"/>
          </p:cNvSpPr>
          <p:nvPr/>
        </p:nvSpPr>
        <p:spPr bwMode="auto">
          <a:xfrm>
            <a:off x="2706660" y="2232148"/>
            <a:ext cx="11541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200" b="1">
                <a:solidFill>
                  <a:srgbClr val="000000"/>
                </a:solidFill>
                <a:latin typeface="Helvetica" charset="0"/>
              </a:rPr>
              <a:t>A</a:t>
            </a:r>
            <a:endParaRPr lang="ja-JP" sz="3200" b="1">
              <a:latin typeface="Helvetica" charset="0"/>
            </a:endParaRPr>
          </a:p>
        </p:txBody>
      </p:sp>
      <p:sp>
        <p:nvSpPr>
          <p:cNvPr id="2078" name="Rectangle 379"/>
          <p:cNvSpPr>
            <a:spLocks noChangeArrowheads="1"/>
          </p:cNvSpPr>
          <p:nvPr/>
        </p:nvSpPr>
        <p:spPr bwMode="auto">
          <a:xfrm>
            <a:off x="2708802" y="3450981"/>
            <a:ext cx="11113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200" b="1">
                <a:solidFill>
                  <a:srgbClr val="000000"/>
                </a:solidFill>
                <a:latin typeface="Helvetica" charset="0"/>
              </a:rPr>
              <a:t>B</a:t>
            </a:r>
            <a:endParaRPr lang="ja-JP" sz="3200" b="1">
              <a:latin typeface="Helvetica" charset="0"/>
            </a:endParaRPr>
          </a:p>
        </p:txBody>
      </p:sp>
      <p:grpSp>
        <p:nvGrpSpPr>
          <p:cNvPr id="2079" name="グループ化 1081"/>
          <p:cNvGrpSpPr>
            <a:grpSpLocks/>
          </p:cNvGrpSpPr>
          <p:nvPr/>
        </p:nvGrpSpPr>
        <p:grpSpPr bwMode="auto">
          <a:xfrm>
            <a:off x="3756789" y="3201501"/>
            <a:ext cx="2542562" cy="274846"/>
            <a:chOff x="4973139" y="2316783"/>
            <a:chExt cx="1908016" cy="397000"/>
          </a:xfrm>
        </p:grpSpPr>
        <p:sp>
          <p:nvSpPr>
            <p:cNvPr id="2082" name="Rectangle 379"/>
            <p:cNvSpPr>
              <a:spLocks noChangeArrowheads="1"/>
            </p:cNvSpPr>
            <p:nvPr/>
          </p:nvSpPr>
          <p:spPr bwMode="auto">
            <a:xfrm>
              <a:off x="4973139" y="2491497"/>
              <a:ext cx="299608" cy="222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000">
                  <a:solidFill>
                    <a:srgbClr val="000000"/>
                  </a:solidFill>
                  <a:latin typeface="Helvetica" charset="0"/>
                </a:rPr>
                <a:t>No AKI</a:t>
              </a:r>
              <a:endParaRPr lang="ja-JP" sz="2000">
                <a:latin typeface="Helvetica" charset="0"/>
              </a:endParaRPr>
            </a:p>
          </p:txBody>
        </p:sp>
        <p:sp>
          <p:nvSpPr>
            <p:cNvPr id="2083" name="Rectangle 380"/>
            <p:cNvSpPr>
              <a:spLocks noChangeArrowheads="1"/>
            </p:cNvSpPr>
            <p:nvPr/>
          </p:nvSpPr>
          <p:spPr bwMode="auto">
            <a:xfrm>
              <a:off x="6453124" y="2491500"/>
              <a:ext cx="428031" cy="222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000">
                  <a:solidFill>
                    <a:srgbClr val="000000"/>
                  </a:solidFill>
                  <a:latin typeface="Helvetica" charset="0"/>
                </a:rPr>
                <a:t>Renal AKI</a:t>
              </a:r>
              <a:endParaRPr lang="ja-JP" sz="2000">
                <a:latin typeface="Helvetica" charset="0"/>
              </a:endParaRPr>
            </a:p>
          </p:txBody>
        </p:sp>
        <p:sp>
          <p:nvSpPr>
            <p:cNvPr id="2084" name="Rectangle 380"/>
            <p:cNvSpPr>
              <a:spLocks noChangeArrowheads="1"/>
            </p:cNvSpPr>
            <p:nvPr/>
          </p:nvSpPr>
          <p:spPr bwMode="auto">
            <a:xfrm>
              <a:off x="5483713" y="2318941"/>
              <a:ext cx="320143" cy="200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900">
                  <a:solidFill>
                    <a:srgbClr val="000000"/>
                  </a:solidFill>
                  <a:latin typeface="Helvetica" charset="0"/>
                </a:rPr>
                <a:t>FENa&lt;1</a:t>
              </a:r>
              <a:endParaRPr lang="ja-JP">
                <a:latin typeface="Helvetica" charset="0"/>
              </a:endParaRPr>
            </a:p>
          </p:txBody>
        </p:sp>
        <p:sp>
          <p:nvSpPr>
            <p:cNvPr id="2085" name="Rectangle 380"/>
            <p:cNvSpPr>
              <a:spLocks noChangeArrowheads="1"/>
            </p:cNvSpPr>
            <p:nvPr/>
          </p:nvSpPr>
          <p:spPr bwMode="auto">
            <a:xfrm>
              <a:off x="5997365" y="2316783"/>
              <a:ext cx="320143" cy="200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900">
                  <a:solidFill>
                    <a:srgbClr val="000000"/>
                  </a:solidFill>
                  <a:latin typeface="Helvetica" charset="0"/>
                </a:rPr>
                <a:t>FENa&gt;1</a:t>
              </a:r>
              <a:endParaRPr lang="ja-JP">
                <a:latin typeface="Helvetica" charset="0"/>
              </a:endParaRPr>
            </a:p>
          </p:txBody>
        </p:sp>
        <p:sp>
          <p:nvSpPr>
            <p:cNvPr id="2086" name="Rectangle 379"/>
            <p:cNvSpPr>
              <a:spLocks noChangeArrowheads="1"/>
            </p:cNvSpPr>
            <p:nvPr/>
          </p:nvSpPr>
          <p:spPr bwMode="auto">
            <a:xfrm>
              <a:off x="5591781" y="2491500"/>
              <a:ext cx="574217" cy="222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000">
                  <a:solidFill>
                    <a:srgbClr val="000000"/>
                  </a:solidFill>
                  <a:latin typeface="Helvetica" charset="0"/>
                </a:rPr>
                <a:t>Transient AKI</a:t>
              </a:r>
              <a:endParaRPr lang="ja-JP" sz="2000">
                <a:latin typeface="Helvetica" charset="0"/>
              </a:endParaRPr>
            </a:p>
          </p:txBody>
        </p:sp>
        <p:cxnSp>
          <p:nvCxnSpPr>
            <p:cNvPr id="1189" name="直線コネクタ 1188"/>
            <p:cNvCxnSpPr/>
            <p:nvPr/>
          </p:nvCxnSpPr>
          <p:spPr>
            <a:xfrm>
              <a:off x="5434000" y="2472358"/>
              <a:ext cx="935574" cy="0"/>
            </a:xfrm>
            <a:prstGeom prst="line">
              <a:avLst/>
            </a:prstGeom>
            <a:ln w="6350"/>
          </p:spPr>
          <p:style>
            <a:lnRef idx="1">
              <a:schemeClr val="dk1"/>
            </a:lnRef>
            <a:fillRef idx="0">
              <a:schemeClr val="dk1"/>
            </a:fillRef>
            <a:effectRef idx="0">
              <a:schemeClr val="dk1"/>
            </a:effectRef>
            <a:fontRef idx="minor">
              <a:schemeClr val="tx1"/>
            </a:fontRef>
          </p:style>
        </p:cxnSp>
      </p:grpSp>
      <p:sp>
        <p:nvSpPr>
          <p:cNvPr id="2080" name="Rectangle 273"/>
          <p:cNvSpPr>
            <a:spLocks noChangeArrowheads="1"/>
          </p:cNvSpPr>
          <p:nvPr/>
        </p:nvSpPr>
        <p:spPr bwMode="auto">
          <a:xfrm>
            <a:off x="457200" y="1088048"/>
            <a:ext cx="81703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pPr>
            <a:r>
              <a:rPr lang="en-US" altLang="ja-JP" sz="1600" b="1" dirty="0">
                <a:latin typeface="Helvetica" charset="0"/>
              </a:rPr>
              <a:t>Supplementary Figure 1</a:t>
            </a:r>
          </a:p>
        </p:txBody>
      </p:sp>
      <p:sp>
        <p:nvSpPr>
          <p:cNvPr id="2081" name="Text Box 272"/>
          <p:cNvSpPr txBox="1">
            <a:spLocks noChangeArrowheads="1"/>
          </p:cNvSpPr>
          <p:nvPr/>
        </p:nvSpPr>
        <p:spPr bwMode="auto">
          <a:xfrm>
            <a:off x="783167" y="5074261"/>
            <a:ext cx="764116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000">
                <a:latin typeface="Helvetica" charset="0"/>
              </a:rPr>
              <a:t>Legend: Urinary sodium (A) and creatinine (B) concentrations measured at ICU admission are shown in each AKI category [No AKI (n = 208), transient AKI+FENa&lt;1 (n = 20), transient AKI+FENa&gt;1 (n = 31), renal AKI (n = 78)]. Box plots show the median (center line), the 25th and 75th percentiles, and the range (whiskers). </a:t>
            </a:r>
            <a:r>
              <a:rPr lang="en-US" altLang="ja-JP" sz="1000" baseline="30000">
                <a:latin typeface="Helvetica" charset="0"/>
              </a:rPr>
              <a:t>a</a:t>
            </a:r>
            <a:r>
              <a:rPr lang="en-US" altLang="ja-JP" sz="1000">
                <a:latin typeface="Helvetica" charset="0"/>
              </a:rPr>
              <a:t>, </a:t>
            </a:r>
            <a:r>
              <a:rPr lang="en-US" altLang="ja-JP" sz="1000" i="1">
                <a:latin typeface="Helvetica" charset="0"/>
              </a:rPr>
              <a:t>P</a:t>
            </a:r>
            <a:r>
              <a:rPr lang="en-US" altLang="ja-JP" sz="1000">
                <a:latin typeface="Helvetica" charset="0"/>
              </a:rPr>
              <a:t> &lt; 0.0001; </a:t>
            </a:r>
            <a:r>
              <a:rPr lang="en-US" altLang="ja-JP" sz="1000" baseline="30000">
                <a:latin typeface="Helvetica" charset="0"/>
              </a:rPr>
              <a:t>b</a:t>
            </a:r>
            <a:r>
              <a:rPr lang="en-US" altLang="ja-JP" sz="1000">
                <a:latin typeface="Helvetica" charset="0"/>
              </a:rPr>
              <a:t>, </a:t>
            </a:r>
            <a:r>
              <a:rPr lang="en-US" altLang="ja-JP" sz="1000" i="1">
                <a:latin typeface="Helvetica" charset="0"/>
              </a:rPr>
              <a:t>P</a:t>
            </a:r>
            <a:r>
              <a:rPr lang="en-US" altLang="ja-JP" sz="1000">
                <a:latin typeface="Helvetica" charset="0"/>
              </a:rPr>
              <a:t> &lt; 0.0005; </a:t>
            </a:r>
            <a:r>
              <a:rPr lang="en-US" altLang="ja-JP" sz="1000" baseline="30000">
                <a:latin typeface="Helvetica" charset="0"/>
              </a:rPr>
              <a:t>c</a:t>
            </a:r>
            <a:r>
              <a:rPr lang="en-US" altLang="ja-JP" sz="1000">
                <a:latin typeface="Helvetica" charset="0"/>
              </a:rPr>
              <a:t>, </a:t>
            </a:r>
            <a:r>
              <a:rPr lang="en-US" altLang="ja-JP" sz="1000" i="1">
                <a:latin typeface="Helvetica" charset="0"/>
              </a:rPr>
              <a:t>P</a:t>
            </a:r>
            <a:r>
              <a:rPr lang="en-US" altLang="ja-JP" sz="1000">
                <a:latin typeface="Helvetica" charset="0"/>
              </a:rPr>
              <a:t> &lt; 0.005 using Steel-Dwass test for multiple comparisons.</a:t>
            </a:r>
          </a:p>
        </p:txBody>
      </p:sp>
    </p:spTree>
    <p:extLst>
      <p:ext uri="{BB962C8B-B14F-4D97-AF65-F5344CB8AC3E}">
        <p14:creationId xmlns:p14="http://schemas.microsoft.com/office/powerpoint/2010/main" val="30944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81"/>
          <p:cNvSpPr>
            <a:spLocks noChangeArrowheads="1"/>
          </p:cNvSpPr>
          <p:nvPr/>
        </p:nvSpPr>
        <p:spPr bwMode="auto">
          <a:xfrm>
            <a:off x="1221318" y="4592882"/>
            <a:ext cx="10583" cy="549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latin typeface="Calibri" charset="0"/>
            </a:endParaRPr>
          </a:p>
        </p:txBody>
      </p:sp>
      <p:sp>
        <p:nvSpPr>
          <p:cNvPr id="3075" name="Rectangle 468"/>
          <p:cNvSpPr>
            <a:spLocks noChangeArrowheads="1"/>
          </p:cNvSpPr>
          <p:nvPr/>
        </p:nvSpPr>
        <p:spPr bwMode="auto">
          <a:xfrm>
            <a:off x="1153585" y="2848708"/>
            <a:ext cx="10583" cy="439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latin typeface="Calibri" charset="0"/>
            </a:endParaRPr>
          </a:p>
        </p:txBody>
      </p:sp>
      <p:sp>
        <p:nvSpPr>
          <p:cNvPr id="3076" name="Line 469"/>
          <p:cNvSpPr>
            <a:spLocks noChangeShapeType="1"/>
          </p:cNvSpPr>
          <p:nvPr/>
        </p:nvSpPr>
        <p:spPr bwMode="auto">
          <a:xfrm flipH="1">
            <a:off x="1625600" y="3549894"/>
            <a:ext cx="61384"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77" name="Line 471"/>
          <p:cNvSpPr>
            <a:spLocks noChangeShapeType="1"/>
          </p:cNvSpPr>
          <p:nvPr/>
        </p:nvSpPr>
        <p:spPr bwMode="auto">
          <a:xfrm flipH="1">
            <a:off x="1657352" y="3502636"/>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78" name="Line 472"/>
          <p:cNvSpPr>
            <a:spLocks noChangeShapeType="1"/>
          </p:cNvSpPr>
          <p:nvPr/>
        </p:nvSpPr>
        <p:spPr bwMode="auto">
          <a:xfrm flipH="1">
            <a:off x="1657352" y="3477358"/>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79" name="Line 473"/>
          <p:cNvSpPr>
            <a:spLocks noChangeShapeType="1"/>
          </p:cNvSpPr>
          <p:nvPr/>
        </p:nvSpPr>
        <p:spPr bwMode="auto">
          <a:xfrm flipH="1">
            <a:off x="1657352" y="3456476"/>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80" name="Line 474"/>
          <p:cNvSpPr>
            <a:spLocks noChangeShapeType="1"/>
          </p:cNvSpPr>
          <p:nvPr/>
        </p:nvSpPr>
        <p:spPr bwMode="auto">
          <a:xfrm flipH="1">
            <a:off x="1657352" y="3444387"/>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81" name="Line 475"/>
          <p:cNvSpPr>
            <a:spLocks noChangeShapeType="1"/>
          </p:cNvSpPr>
          <p:nvPr/>
        </p:nvSpPr>
        <p:spPr bwMode="auto">
          <a:xfrm flipH="1">
            <a:off x="1657352" y="3432297"/>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82" name="Line 476"/>
          <p:cNvSpPr>
            <a:spLocks noChangeShapeType="1"/>
          </p:cNvSpPr>
          <p:nvPr/>
        </p:nvSpPr>
        <p:spPr bwMode="auto">
          <a:xfrm flipH="1">
            <a:off x="1657352" y="3423505"/>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83" name="Line 477"/>
          <p:cNvSpPr>
            <a:spLocks noChangeShapeType="1"/>
          </p:cNvSpPr>
          <p:nvPr/>
        </p:nvSpPr>
        <p:spPr bwMode="auto">
          <a:xfrm flipH="1">
            <a:off x="1657352" y="3410317"/>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84" name="Line 478"/>
          <p:cNvSpPr>
            <a:spLocks noChangeShapeType="1"/>
          </p:cNvSpPr>
          <p:nvPr/>
        </p:nvSpPr>
        <p:spPr bwMode="auto">
          <a:xfrm flipH="1">
            <a:off x="1657352" y="3405921"/>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85" name="Line 479"/>
          <p:cNvSpPr>
            <a:spLocks noChangeShapeType="1"/>
          </p:cNvSpPr>
          <p:nvPr/>
        </p:nvSpPr>
        <p:spPr bwMode="auto">
          <a:xfrm flipH="1">
            <a:off x="1625600" y="3397128"/>
            <a:ext cx="61384"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86" name="Line 482"/>
          <p:cNvSpPr>
            <a:spLocks noChangeShapeType="1"/>
          </p:cNvSpPr>
          <p:nvPr/>
        </p:nvSpPr>
        <p:spPr bwMode="auto">
          <a:xfrm flipH="1">
            <a:off x="1657352" y="3352068"/>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87" name="Line 483"/>
          <p:cNvSpPr>
            <a:spLocks noChangeShapeType="1"/>
          </p:cNvSpPr>
          <p:nvPr/>
        </p:nvSpPr>
        <p:spPr bwMode="auto">
          <a:xfrm flipH="1">
            <a:off x="1657352" y="3326790"/>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88" name="Line 484"/>
          <p:cNvSpPr>
            <a:spLocks noChangeShapeType="1"/>
          </p:cNvSpPr>
          <p:nvPr/>
        </p:nvSpPr>
        <p:spPr bwMode="auto">
          <a:xfrm flipH="1">
            <a:off x="1657352" y="3304809"/>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89" name="Line 485"/>
          <p:cNvSpPr>
            <a:spLocks noChangeShapeType="1"/>
          </p:cNvSpPr>
          <p:nvPr/>
        </p:nvSpPr>
        <p:spPr bwMode="auto">
          <a:xfrm flipH="1">
            <a:off x="1657352" y="3291621"/>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90" name="Line 486"/>
          <p:cNvSpPr>
            <a:spLocks noChangeShapeType="1"/>
          </p:cNvSpPr>
          <p:nvPr/>
        </p:nvSpPr>
        <p:spPr bwMode="auto">
          <a:xfrm flipH="1">
            <a:off x="1657352" y="3279531"/>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91" name="Line 487"/>
          <p:cNvSpPr>
            <a:spLocks noChangeShapeType="1"/>
          </p:cNvSpPr>
          <p:nvPr/>
        </p:nvSpPr>
        <p:spPr bwMode="auto">
          <a:xfrm flipH="1">
            <a:off x="1657352" y="3270739"/>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92" name="Line 488"/>
          <p:cNvSpPr>
            <a:spLocks noChangeShapeType="1"/>
          </p:cNvSpPr>
          <p:nvPr/>
        </p:nvSpPr>
        <p:spPr bwMode="auto">
          <a:xfrm flipH="1">
            <a:off x="1657352" y="3258650"/>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93" name="Line 489"/>
          <p:cNvSpPr>
            <a:spLocks noChangeShapeType="1"/>
          </p:cNvSpPr>
          <p:nvPr/>
        </p:nvSpPr>
        <p:spPr bwMode="auto">
          <a:xfrm flipH="1">
            <a:off x="1657352" y="3254253"/>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94" name="Line 490"/>
          <p:cNvSpPr>
            <a:spLocks noChangeShapeType="1"/>
          </p:cNvSpPr>
          <p:nvPr/>
        </p:nvSpPr>
        <p:spPr bwMode="auto">
          <a:xfrm flipH="1">
            <a:off x="1625600" y="3246560"/>
            <a:ext cx="61384"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95" name="Line 493"/>
          <p:cNvSpPr>
            <a:spLocks noChangeShapeType="1"/>
          </p:cNvSpPr>
          <p:nvPr/>
        </p:nvSpPr>
        <p:spPr bwMode="auto">
          <a:xfrm flipH="1">
            <a:off x="1657352" y="3199302"/>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96" name="Line 494"/>
          <p:cNvSpPr>
            <a:spLocks noChangeShapeType="1"/>
          </p:cNvSpPr>
          <p:nvPr/>
        </p:nvSpPr>
        <p:spPr bwMode="auto">
          <a:xfrm flipH="1">
            <a:off x="1657352" y="3174023"/>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97" name="Line 495"/>
          <p:cNvSpPr>
            <a:spLocks noChangeShapeType="1"/>
          </p:cNvSpPr>
          <p:nvPr/>
        </p:nvSpPr>
        <p:spPr bwMode="auto">
          <a:xfrm flipH="1">
            <a:off x="1657352" y="3153142"/>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98" name="Line 496"/>
          <p:cNvSpPr>
            <a:spLocks noChangeShapeType="1"/>
          </p:cNvSpPr>
          <p:nvPr/>
        </p:nvSpPr>
        <p:spPr bwMode="auto">
          <a:xfrm flipH="1">
            <a:off x="1657352" y="3141052"/>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099" name="Line 497"/>
          <p:cNvSpPr>
            <a:spLocks noChangeShapeType="1"/>
          </p:cNvSpPr>
          <p:nvPr/>
        </p:nvSpPr>
        <p:spPr bwMode="auto">
          <a:xfrm flipH="1">
            <a:off x="1657352" y="3127864"/>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00" name="Line 498"/>
          <p:cNvSpPr>
            <a:spLocks noChangeShapeType="1"/>
          </p:cNvSpPr>
          <p:nvPr/>
        </p:nvSpPr>
        <p:spPr bwMode="auto">
          <a:xfrm flipH="1">
            <a:off x="1657352" y="3120171"/>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01" name="Line 499"/>
          <p:cNvSpPr>
            <a:spLocks noChangeShapeType="1"/>
          </p:cNvSpPr>
          <p:nvPr/>
        </p:nvSpPr>
        <p:spPr bwMode="auto">
          <a:xfrm flipH="1">
            <a:off x="1657352" y="3106982"/>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02" name="Line 500"/>
          <p:cNvSpPr>
            <a:spLocks noChangeShapeType="1"/>
          </p:cNvSpPr>
          <p:nvPr/>
        </p:nvSpPr>
        <p:spPr bwMode="auto">
          <a:xfrm flipH="1">
            <a:off x="1657352" y="3102586"/>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03" name="Line 501"/>
          <p:cNvSpPr>
            <a:spLocks noChangeShapeType="1"/>
          </p:cNvSpPr>
          <p:nvPr/>
        </p:nvSpPr>
        <p:spPr bwMode="auto">
          <a:xfrm flipH="1">
            <a:off x="1625600" y="3093794"/>
            <a:ext cx="61384"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04" name="Line 504"/>
          <p:cNvSpPr>
            <a:spLocks noChangeShapeType="1"/>
          </p:cNvSpPr>
          <p:nvPr/>
        </p:nvSpPr>
        <p:spPr bwMode="auto">
          <a:xfrm flipH="1">
            <a:off x="1657352" y="3047634"/>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05" name="Line 505"/>
          <p:cNvSpPr>
            <a:spLocks noChangeShapeType="1"/>
          </p:cNvSpPr>
          <p:nvPr/>
        </p:nvSpPr>
        <p:spPr bwMode="auto">
          <a:xfrm flipH="1">
            <a:off x="1657352" y="3022356"/>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06" name="Line 506"/>
          <p:cNvSpPr>
            <a:spLocks noChangeShapeType="1"/>
          </p:cNvSpPr>
          <p:nvPr/>
        </p:nvSpPr>
        <p:spPr bwMode="auto">
          <a:xfrm flipH="1">
            <a:off x="1657352" y="3001474"/>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07" name="Line 507"/>
          <p:cNvSpPr>
            <a:spLocks noChangeShapeType="1"/>
          </p:cNvSpPr>
          <p:nvPr/>
        </p:nvSpPr>
        <p:spPr bwMode="auto">
          <a:xfrm flipH="1">
            <a:off x="1657352" y="2988286"/>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08" name="Line 508"/>
          <p:cNvSpPr>
            <a:spLocks noChangeShapeType="1"/>
          </p:cNvSpPr>
          <p:nvPr/>
        </p:nvSpPr>
        <p:spPr bwMode="auto">
          <a:xfrm flipH="1">
            <a:off x="1657352" y="2975098"/>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09" name="Line 509"/>
          <p:cNvSpPr>
            <a:spLocks noChangeShapeType="1"/>
          </p:cNvSpPr>
          <p:nvPr/>
        </p:nvSpPr>
        <p:spPr bwMode="auto">
          <a:xfrm flipH="1">
            <a:off x="1657352" y="2967404"/>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10" name="Line 510"/>
          <p:cNvSpPr>
            <a:spLocks noChangeShapeType="1"/>
          </p:cNvSpPr>
          <p:nvPr/>
        </p:nvSpPr>
        <p:spPr bwMode="auto">
          <a:xfrm flipH="1">
            <a:off x="1657352" y="2954216"/>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11" name="Line 511"/>
          <p:cNvSpPr>
            <a:spLocks noChangeShapeType="1"/>
          </p:cNvSpPr>
          <p:nvPr/>
        </p:nvSpPr>
        <p:spPr bwMode="auto">
          <a:xfrm flipH="1">
            <a:off x="1657352" y="2950919"/>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12" name="Line 512"/>
          <p:cNvSpPr>
            <a:spLocks noChangeShapeType="1"/>
          </p:cNvSpPr>
          <p:nvPr/>
        </p:nvSpPr>
        <p:spPr bwMode="auto">
          <a:xfrm flipH="1">
            <a:off x="1625600" y="2942127"/>
            <a:ext cx="61384"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13" name="Line 515"/>
          <p:cNvSpPr>
            <a:spLocks noChangeShapeType="1"/>
          </p:cNvSpPr>
          <p:nvPr/>
        </p:nvSpPr>
        <p:spPr bwMode="auto">
          <a:xfrm flipH="1">
            <a:off x="1657352" y="2895967"/>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14" name="Line 516"/>
          <p:cNvSpPr>
            <a:spLocks noChangeShapeType="1"/>
          </p:cNvSpPr>
          <p:nvPr/>
        </p:nvSpPr>
        <p:spPr bwMode="auto">
          <a:xfrm flipH="1">
            <a:off x="1657352" y="2870689"/>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15" name="Line 517"/>
          <p:cNvSpPr>
            <a:spLocks noChangeShapeType="1"/>
          </p:cNvSpPr>
          <p:nvPr/>
        </p:nvSpPr>
        <p:spPr bwMode="auto">
          <a:xfrm flipH="1">
            <a:off x="1657352" y="2849807"/>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16" name="Line 518"/>
          <p:cNvSpPr>
            <a:spLocks noChangeShapeType="1"/>
          </p:cNvSpPr>
          <p:nvPr/>
        </p:nvSpPr>
        <p:spPr bwMode="auto">
          <a:xfrm flipH="1">
            <a:off x="1657352" y="2836619"/>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17" name="Line 519"/>
          <p:cNvSpPr>
            <a:spLocks noChangeShapeType="1"/>
          </p:cNvSpPr>
          <p:nvPr/>
        </p:nvSpPr>
        <p:spPr bwMode="auto">
          <a:xfrm flipH="1">
            <a:off x="1657352" y="2824529"/>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18" name="Line 520"/>
          <p:cNvSpPr>
            <a:spLocks noChangeShapeType="1"/>
          </p:cNvSpPr>
          <p:nvPr/>
        </p:nvSpPr>
        <p:spPr bwMode="auto">
          <a:xfrm flipH="1">
            <a:off x="1657352" y="2815737"/>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19" name="Line 521"/>
          <p:cNvSpPr>
            <a:spLocks noChangeShapeType="1"/>
          </p:cNvSpPr>
          <p:nvPr/>
        </p:nvSpPr>
        <p:spPr bwMode="auto">
          <a:xfrm flipH="1">
            <a:off x="1657352" y="2803647"/>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20" name="Line 522"/>
          <p:cNvSpPr>
            <a:spLocks noChangeShapeType="1"/>
          </p:cNvSpPr>
          <p:nvPr/>
        </p:nvSpPr>
        <p:spPr bwMode="auto">
          <a:xfrm flipH="1">
            <a:off x="1657352" y="2799251"/>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21" name="Line 523"/>
          <p:cNvSpPr>
            <a:spLocks noChangeShapeType="1"/>
          </p:cNvSpPr>
          <p:nvPr/>
        </p:nvSpPr>
        <p:spPr bwMode="auto">
          <a:xfrm flipH="1">
            <a:off x="1625600" y="2790459"/>
            <a:ext cx="61384"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nvGrpSpPr>
          <p:cNvPr id="3122" name="グループ化 785"/>
          <p:cNvGrpSpPr>
            <a:grpSpLocks/>
          </p:cNvGrpSpPr>
          <p:nvPr/>
        </p:nvGrpSpPr>
        <p:grpSpPr bwMode="auto">
          <a:xfrm>
            <a:off x="1873251" y="3014663"/>
            <a:ext cx="325967" cy="378069"/>
            <a:chOff x="1464427" y="4561753"/>
            <a:chExt cx="122227" cy="547357"/>
          </a:xfrm>
        </p:grpSpPr>
        <p:sp>
          <p:nvSpPr>
            <p:cNvPr id="3877" name="Rectangle 540"/>
            <p:cNvSpPr>
              <a:spLocks noChangeArrowheads="1"/>
            </p:cNvSpPr>
            <p:nvPr/>
          </p:nvSpPr>
          <p:spPr bwMode="auto">
            <a:xfrm>
              <a:off x="1467602" y="4636681"/>
              <a:ext cx="115878" cy="171446"/>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878" name="Line 541"/>
            <p:cNvSpPr>
              <a:spLocks noChangeShapeType="1"/>
            </p:cNvSpPr>
            <p:nvPr/>
          </p:nvSpPr>
          <p:spPr bwMode="auto">
            <a:xfrm>
              <a:off x="1524746" y="4561753"/>
              <a:ext cx="0" cy="7238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79" name="Line 542"/>
            <p:cNvSpPr>
              <a:spLocks noChangeShapeType="1"/>
            </p:cNvSpPr>
            <p:nvPr/>
          </p:nvSpPr>
          <p:spPr bwMode="auto">
            <a:xfrm flipV="1">
              <a:off x="1524746" y="4810667"/>
              <a:ext cx="0" cy="298443"/>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80" name="Line 543"/>
            <p:cNvSpPr>
              <a:spLocks noChangeShapeType="1"/>
            </p:cNvSpPr>
            <p:nvPr/>
          </p:nvSpPr>
          <p:spPr bwMode="auto">
            <a:xfrm flipH="1">
              <a:off x="1464427" y="5109108"/>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81" name="Line 544"/>
            <p:cNvSpPr>
              <a:spLocks noChangeShapeType="1"/>
            </p:cNvSpPr>
            <p:nvPr/>
          </p:nvSpPr>
          <p:spPr bwMode="auto">
            <a:xfrm flipH="1">
              <a:off x="1464427" y="4561753"/>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82" name="Line 545"/>
            <p:cNvSpPr>
              <a:spLocks noChangeShapeType="1"/>
            </p:cNvSpPr>
            <p:nvPr/>
          </p:nvSpPr>
          <p:spPr bwMode="auto">
            <a:xfrm flipH="1">
              <a:off x="1464427" y="4725578"/>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123" name="グループ化 786"/>
          <p:cNvGrpSpPr>
            <a:grpSpLocks/>
          </p:cNvGrpSpPr>
          <p:nvPr/>
        </p:nvGrpSpPr>
        <p:grpSpPr bwMode="auto">
          <a:xfrm>
            <a:off x="2552701" y="2900363"/>
            <a:ext cx="325967" cy="328612"/>
            <a:chOff x="1973968" y="4396657"/>
            <a:chExt cx="122227" cy="474968"/>
          </a:xfrm>
        </p:grpSpPr>
        <p:sp>
          <p:nvSpPr>
            <p:cNvPr id="3871" name="Rectangle 546"/>
            <p:cNvSpPr>
              <a:spLocks noChangeArrowheads="1"/>
            </p:cNvSpPr>
            <p:nvPr/>
          </p:nvSpPr>
          <p:spPr bwMode="auto">
            <a:xfrm>
              <a:off x="1977143" y="4466505"/>
              <a:ext cx="115878" cy="2019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872" name="Line 547"/>
            <p:cNvSpPr>
              <a:spLocks noChangeShapeType="1"/>
            </p:cNvSpPr>
            <p:nvPr/>
          </p:nvSpPr>
          <p:spPr bwMode="auto">
            <a:xfrm>
              <a:off x="2035875" y="4396657"/>
              <a:ext cx="0" cy="6730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73" name="Line 548"/>
            <p:cNvSpPr>
              <a:spLocks noChangeShapeType="1"/>
            </p:cNvSpPr>
            <p:nvPr/>
          </p:nvSpPr>
          <p:spPr bwMode="auto">
            <a:xfrm flipV="1">
              <a:off x="2035875" y="4670970"/>
              <a:ext cx="0" cy="200655"/>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74" name="Line 549"/>
            <p:cNvSpPr>
              <a:spLocks noChangeShapeType="1"/>
            </p:cNvSpPr>
            <p:nvPr/>
          </p:nvSpPr>
          <p:spPr bwMode="auto">
            <a:xfrm flipH="1">
              <a:off x="1973968" y="4871625"/>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75" name="Line 550"/>
            <p:cNvSpPr>
              <a:spLocks noChangeShapeType="1"/>
            </p:cNvSpPr>
            <p:nvPr/>
          </p:nvSpPr>
          <p:spPr bwMode="auto">
            <a:xfrm flipH="1">
              <a:off x="1973968" y="4396657"/>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76" name="Line 551"/>
            <p:cNvSpPr>
              <a:spLocks noChangeShapeType="1"/>
            </p:cNvSpPr>
            <p:nvPr/>
          </p:nvSpPr>
          <p:spPr bwMode="auto">
            <a:xfrm flipH="1">
              <a:off x="1973968" y="4555403"/>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124" name="グループ化 787"/>
          <p:cNvGrpSpPr>
            <a:grpSpLocks/>
          </p:cNvGrpSpPr>
          <p:nvPr/>
        </p:nvGrpSpPr>
        <p:grpSpPr bwMode="auto">
          <a:xfrm>
            <a:off x="3244851" y="3022356"/>
            <a:ext cx="325967" cy="370376"/>
            <a:chOff x="2493034" y="4573182"/>
            <a:chExt cx="122227" cy="535927"/>
          </a:xfrm>
        </p:grpSpPr>
        <p:sp>
          <p:nvSpPr>
            <p:cNvPr id="3865" name="Rectangle 552"/>
            <p:cNvSpPr>
              <a:spLocks noChangeArrowheads="1"/>
            </p:cNvSpPr>
            <p:nvPr/>
          </p:nvSpPr>
          <p:spPr bwMode="auto">
            <a:xfrm>
              <a:off x="2496209" y="4606201"/>
              <a:ext cx="115878" cy="25145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866" name="Line 553"/>
            <p:cNvSpPr>
              <a:spLocks noChangeShapeType="1"/>
            </p:cNvSpPr>
            <p:nvPr/>
          </p:nvSpPr>
          <p:spPr bwMode="auto">
            <a:xfrm>
              <a:off x="2553354" y="4573182"/>
              <a:ext cx="0" cy="3047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67" name="Line 554"/>
            <p:cNvSpPr>
              <a:spLocks noChangeShapeType="1"/>
            </p:cNvSpPr>
            <p:nvPr/>
          </p:nvSpPr>
          <p:spPr bwMode="auto">
            <a:xfrm flipV="1">
              <a:off x="2553354" y="4860195"/>
              <a:ext cx="0" cy="248914"/>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68" name="Line 555"/>
            <p:cNvSpPr>
              <a:spLocks noChangeShapeType="1"/>
            </p:cNvSpPr>
            <p:nvPr/>
          </p:nvSpPr>
          <p:spPr bwMode="auto">
            <a:xfrm flipH="1">
              <a:off x="2493034" y="5109108"/>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69" name="Line 556"/>
            <p:cNvSpPr>
              <a:spLocks noChangeShapeType="1"/>
            </p:cNvSpPr>
            <p:nvPr/>
          </p:nvSpPr>
          <p:spPr bwMode="auto">
            <a:xfrm flipH="1">
              <a:off x="2493034" y="4573182"/>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70" name="Line 557"/>
            <p:cNvSpPr>
              <a:spLocks noChangeShapeType="1"/>
            </p:cNvSpPr>
            <p:nvPr/>
          </p:nvSpPr>
          <p:spPr bwMode="auto">
            <a:xfrm flipH="1">
              <a:off x="2493034" y="4749708"/>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125" name="グループ化 788"/>
          <p:cNvGrpSpPr>
            <a:grpSpLocks/>
          </p:cNvGrpSpPr>
          <p:nvPr/>
        </p:nvGrpSpPr>
        <p:grpSpPr bwMode="auto">
          <a:xfrm>
            <a:off x="3924301" y="2921244"/>
            <a:ext cx="325967" cy="304434"/>
            <a:chOff x="3002575" y="4427137"/>
            <a:chExt cx="122227" cy="439408"/>
          </a:xfrm>
        </p:grpSpPr>
        <p:sp>
          <p:nvSpPr>
            <p:cNvPr id="3859" name="Rectangle 558"/>
            <p:cNvSpPr>
              <a:spLocks noChangeArrowheads="1"/>
            </p:cNvSpPr>
            <p:nvPr/>
          </p:nvSpPr>
          <p:spPr bwMode="auto">
            <a:xfrm>
              <a:off x="3005750" y="4477935"/>
              <a:ext cx="115878" cy="20319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860" name="Line 559"/>
            <p:cNvSpPr>
              <a:spLocks noChangeShapeType="1"/>
            </p:cNvSpPr>
            <p:nvPr/>
          </p:nvSpPr>
          <p:spPr bwMode="auto">
            <a:xfrm>
              <a:off x="3064482" y="4427137"/>
              <a:ext cx="0" cy="4825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61" name="Line 560"/>
            <p:cNvSpPr>
              <a:spLocks noChangeShapeType="1"/>
            </p:cNvSpPr>
            <p:nvPr/>
          </p:nvSpPr>
          <p:spPr bwMode="auto">
            <a:xfrm flipV="1">
              <a:off x="3064482" y="4683670"/>
              <a:ext cx="0" cy="182875"/>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62" name="Line 561"/>
            <p:cNvSpPr>
              <a:spLocks noChangeShapeType="1"/>
            </p:cNvSpPr>
            <p:nvPr/>
          </p:nvSpPr>
          <p:spPr bwMode="auto">
            <a:xfrm flipH="1">
              <a:off x="3002575" y="4866545"/>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63" name="Line 562"/>
            <p:cNvSpPr>
              <a:spLocks noChangeShapeType="1"/>
            </p:cNvSpPr>
            <p:nvPr/>
          </p:nvSpPr>
          <p:spPr bwMode="auto">
            <a:xfrm flipH="1">
              <a:off x="3002575" y="4427137"/>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64" name="Line 563"/>
            <p:cNvSpPr>
              <a:spLocks noChangeShapeType="1"/>
            </p:cNvSpPr>
            <p:nvPr/>
          </p:nvSpPr>
          <p:spPr bwMode="auto">
            <a:xfrm flipH="1">
              <a:off x="3002575" y="4597312"/>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3126" name="Freeform 564"/>
          <p:cNvSpPr>
            <a:spLocks noEditPoints="1"/>
          </p:cNvSpPr>
          <p:nvPr/>
        </p:nvSpPr>
        <p:spPr bwMode="auto">
          <a:xfrm>
            <a:off x="1686984" y="2790459"/>
            <a:ext cx="2743200" cy="759435"/>
          </a:xfrm>
          <a:custGeom>
            <a:avLst/>
            <a:gdLst>
              <a:gd name="T0" fmla="*/ 0 w 1296"/>
              <a:gd name="T1" fmla="*/ 2147483647 h 864"/>
              <a:gd name="T2" fmla="*/ 0 w 1296"/>
              <a:gd name="T3" fmla="*/ 0 h 864"/>
              <a:gd name="T4" fmla="*/ 2147483647 w 1296"/>
              <a:gd name="T5" fmla="*/ 2147483647 h 864"/>
              <a:gd name="T6" fmla="*/ 0 w 1296"/>
              <a:gd name="T7" fmla="*/ 2147483647 h 864"/>
              <a:gd name="T8" fmla="*/ 0 60000 65536"/>
              <a:gd name="T9" fmla="*/ 0 60000 65536"/>
              <a:gd name="T10" fmla="*/ 0 60000 65536"/>
              <a:gd name="T11" fmla="*/ 0 60000 65536"/>
              <a:gd name="T12" fmla="*/ 0 w 1296"/>
              <a:gd name="T13" fmla="*/ 0 h 864"/>
              <a:gd name="T14" fmla="*/ 1296 w 1296"/>
              <a:gd name="T15" fmla="*/ 864 h 864"/>
            </a:gdLst>
            <a:ahLst/>
            <a:cxnLst>
              <a:cxn ang="T8">
                <a:pos x="T0" y="T1"/>
              </a:cxn>
              <a:cxn ang="T9">
                <a:pos x="T2" y="T3"/>
              </a:cxn>
              <a:cxn ang="T10">
                <a:pos x="T4" y="T5"/>
              </a:cxn>
              <a:cxn ang="T11">
                <a:pos x="T6" y="T7"/>
              </a:cxn>
            </a:cxnLst>
            <a:rect l="T12" t="T13" r="T14" b="T15"/>
            <a:pathLst>
              <a:path w="1296" h="864">
                <a:moveTo>
                  <a:pt x="0" y="864"/>
                </a:moveTo>
                <a:lnTo>
                  <a:pt x="0" y="0"/>
                </a:lnTo>
                <a:moveTo>
                  <a:pt x="1296" y="864"/>
                </a:moveTo>
                <a:lnTo>
                  <a:pt x="0" y="864"/>
                </a:lnTo>
              </a:path>
            </a:pathLst>
          </a:custGeom>
          <a:noFill/>
          <a:ln w="793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3127" name="Line 572"/>
          <p:cNvSpPr>
            <a:spLocks noChangeShapeType="1"/>
          </p:cNvSpPr>
          <p:nvPr/>
        </p:nvSpPr>
        <p:spPr bwMode="auto">
          <a:xfrm flipH="1">
            <a:off x="5467351" y="3548796"/>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28" name="Line 574"/>
          <p:cNvSpPr>
            <a:spLocks noChangeShapeType="1"/>
          </p:cNvSpPr>
          <p:nvPr/>
        </p:nvSpPr>
        <p:spPr bwMode="auto">
          <a:xfrm flipH="1">
            <a:off x="5496984" y="3502636"/>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29" name="Line 575"/>
          <p:cNvSpPr>
            <a:spLocks noChangeShapeType="1"/>
          </p:cNvSpPr>
          <p:nvPr/>
        </p:nvSpPr>
        <p:spPr bwMode="auto">
          <a:xfrm flipH="1">
            <a:off x="5496984" y="3477358"/>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30" name="Line 576"/>
          <p:cNvSpPr>
            <a:spLocks noChangeShapeType="1"/>
          </p:cNvSpPr>
          <p:nvPr/>
        </p:nvSpPr>
        <p:spPr bwMode="auto">
          <a:xfrm flipH="1">
            <a:off x="5496984" y="345537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31" name="Line 577"/>
          <p:cNvSpPr>
            <a:spLocks noChangeShapeType="1"/>
          </p:cNvSpPr>
          <p:nvPr/>
        </p:nvSpPr>
        <p:spPr bwMode="auto">
          <a:xfrm flipH="1">
            <a:off x="5496984" y="344328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32" name="Line 578"/>
          <p:cNvSpPr>
            <a:spLocks noChangeShapeType="1"/>
          </p:cNvSpPr>
          <p:nvPr/>
        </p:nvSpPr>
        <p:spPr bwMode="auto">
          <a:xfrm flipH="1">
            <a:off x="5496984" y="343119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33" name="Line 579"/>
          <p:cNvSpPr>
            <a:spLocks noChangeShapeType="1"/>
          </p:cNvSpPr>
          <p:nvPr/>
        </p:nvSpPr>
        <p:spPr bwMode="auto">
          <a:xfrm flipH="1">
            <a:off x="5496984" y="3422406"/>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34" name="Line 580"/>
          <p:cNvSpPr>
            <a:spLocks noChangeShapeType="1"/>
          </p:cNvSpPr>
          <p:nvPr/>
        </p:nvSpPr>
        <p:spPr bwMode="auto">
          <a:xfrm flipH="1">
            <a:off x="5496984" y="341031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35" name="Line 581"/>
          <p:cNvSpPr>
            <a:spLocks noChangeShapeType="1"/>
          </p:cNvSpPr>
          <p:nvPr/>
        </p:nvSpPr>
        <p:spPr bwMode="auto">
          <a:xfrm flipH="1">
            <a:off x="5496984" y="3405921"/>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36" name="Line 582"/>
          <p:cNvSpPr>
            <a:spLocks noChangeShapeType="1"/>
          </p:cNvSpPr>
          <p:nvPr/>
        </p:nvSpPr>
        <p:spPr bwMode="auto">
          <a:xfrm flipH="1">
            <a:off x="5467351" y="3397128"/>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37" name="Line 585"/>
          <p:cNvSpPr>
            <a:spLocks noChangeShapeType="1"/>
          </p:cNvSpPr>
          <p:nvPr/>
        </p:nvSpPr>
        <p:spPr bwMode="auto">
          <a:xfrm flipH="1">
            <a:off x="5496984" y="3350969"/>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38" name="Line 586"/>
          <p:cNvSpPr>
            <a:spLocks noChangeShapeType="1"/>
          </p:cNvSpPr>
          <p:nvPr/>
        </p:nvSpPr>
        <p:spPr bwMode="auto">
          <a:xfrm flipH="1">
            <a:off x="5496984" y="3325691"/>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39" name="Line 587"/>
          <p:cNvSpPr>
            <a:spLocks noChangeShapeType="1"/>
          </p:cNvSpPr>
          <p:nvPr/>
        </p:nvSpPr>
        <p:spPr bwMode="auto">
          <a:xfrm flipH="1">
            <a:off x="5496984" y="3304809"/>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40" name="Line 588"/>
          <p:cNvSpPr>
            <a:spLocks noChangeShapeType="1"/>
          </p:cNvSpPr>
          <p:nvPr/>
        </p:nvSpPr>
        <p:spPr bwMode="auto">
          <a:xfrm flipH="1">
            <a:off x="5496984" y="3291621"/>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41" name="Line 589"/>
          <p:cNvSpPr>
            <a:spLocks noChangeShapeType="1"/>
          </p:cNvSpPr>
          <p:nvPr/>
        </p:nvSpPr>
        <p:spPr bwMode="auto">
          <a:xfrm flipH="1">
            <a:off x="5496984" y="3279531"/>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42" name="Line 590"/>
          <p:cNvSpPr>
            <a:spLocks noChangeShapeType="1"/>
          </p:cNvSpPr>
          <p:nvPr/>
        </p:nvSpPr>
        <p:spPr bwMode="auto">
          <a:xfrm flipH="1">
            <a:off x="5496984" y="3270738"/>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43" name="Line 591"/>
          <p:cNvSpPr>
            <a:spLocks noChangeShapeType="1"/>
          </p:cNvSpPr>
          <p:nvPr/>
        </p:nvSpPr>
        <p:spPr bwMode="auto">
          <a:xfrm flipH="1">
            <a:off x="5496984" y="3257550"/>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44" name="Line 592"/>
          <p:cNvSpPr>
            <a:spLocks noChangeShapeType="1"/>
          </p:cNvSpPr>
          <p:nvPr/>
        </p:nvSpPr>
        <p:spPr bwMode="auto">
          <a:xfrm flipH="1">
            <a:off x="5496984" y="3253154"/>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45" name="Line 593"/>
          <p:cNvSpPr>
            <a:spLocks noChangeShapeType="1"/>
          </p:cNvSpPr>
          <p:nvPr/>
        </p:nvSpPr>
        <p:spPr bwMode="auto">
          <a:xfrm flipH="1">
            <a:off x="5467351" y="3245461"/>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46" name="Line 596"/>
          <p:cNvSpPr>
            <a:spLocks noChangeShapeType="1"/>
          </p:cNvSpPr>
          <p:nvPr/>
        </p:nvSpPr>
        <p:spPr bwMode="auto">
          <a:xfrm flipH="1">
            <a:off x="5496984" y="3199302"/>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47" name="Line 597"/>
          <p:cNvSpPr>
            <a:spLocks noChangeShapeType="1"/>
          </p:cNvSpPr>
          <p:nvPr/>
        </p:nvSpPr>
        <p:spPr bwMode="auto">
          <a:xfrm flipH="1">
            <a:off x="5496984" y="3174023"/>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48" name="Line 598"/>
          <p:cNvSpPr>
            <a:spLocks noChangeShapeType="1"/>
          </p:cNvSpPr>
          <p:nvPr/>
        </p:nvSpPr>
        <p:spPr bwMode="auto">
          <a:xfrm flipH="1">
            <a:off x="5496984" y="315204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49" name="Line 599"/>
          <p:cNvSpPr>
            <a:spLocks noChangeShapeType="1"/>
          </p:cNvSpPr>
          <p:nvPr/>
        </p:nvSpPr>
        <p:spPr bwMode="auto">
          <a:xfrm flipH="1">
            <a:off x="5496984" y="313995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50" name="Line 600"/>
          <p:cNvSpPr>
            <a:spLocks noChangeShapeType="1"/>
          </p:cNvSpPr>
          <p:nvPr/>
        </p:nvSpPr>
        <p:spPr bwMode="auto">
          <a:xfrm flipH="1">
            <a:off x="5496984" y="3126765"/>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51" name="Line 601"/>
          <p:cNvSpPr>
            <a:spLocks noChangeShapeType="1"/>
          </p:cNvSpPr>
          <p:nvPr/>
        </p:nvSpPr>
        <p:spPr bwMode="auto">
          <a:xfrm flipH="1">
            <a:off x="5496984" y="3119071"/>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52" name="Line 602"/>
          <p:cNvSpPr>
            <a:spLocks noChangeShapeType="1"/>
          </p:cNvSpPr>
          <p:nvPr/>
        </p:nvSpPr>
        <p:spPr bwMode="auto">
          <a:xfrm flipH="1">
            <a:off x="5496984" y="310588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53" name="Line 603"/>
          <p:cNvSpPr>
            <a:spLocks noChangeShapeType="1"/>
          </p:cNvSpPr>
          <p:nvPr/>
        </p:nvSpPr>
        <p:spPr bwMode="auto">
          <a:xfrm flipH="1">
            <a:off x="5496984" y="310148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54" name="Line 604"/>
          <p:cNvSpPr>
            <a:spLocks noChangeShapeType="1"/>
          </p:cNvSpPr>
          <p:nvPr/>
        </p:nvSpPr>
        <p:spPr bwMode="auto">
          <a:xfrm flipH="1">
            <a:off x="5467351" y="3093794"/>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55" name="Line 607"/>
          <p:cNvSpPr>
            <a:spLocks noChangeShapeType="1"/>
          </p:cNvSpPr>
          <p:nvPr/>
        </p:nvSpPr>
        <p:spPr bwMode="auto">
          <a:xfrm flipH="1">
            <a:off x="5496984" y="3046535"/>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56" name="Line 608"/>
          <p:cNvSpPr>
            <a:spLocks noChangeShapeType="1"/>
          </p:cNvSpPr>
          <p:nvPr/>
        </p:nvSpPr>
        <p:spPr bwMode="auto">
          <a:xfrm flipH="1">
            <a:off x="5496984" y="302125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57" name="Line 609"/>
          <p:cNvSpPr>
            <a:spLocks noChangeShapeType="1"/>
          </p:cNvSpPr>
          <p:nvPr/>
        </p:nvSpPr>
        <p:spPr bwMode="auto">
          <a:xfrm flipH="1">
            <a:off x="5496984" y="3000375"/>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58" name="Line 610"/>
          <p:cNvSpPr>
            <a:spLocks noChangeShapeType="1"/>
          </p:cNvSpPr>
          <p:nvPr/>
        </p:nvSpPr>
        <p:spPr bwMode="auto">
          <a:xfrm flipH="1">
            <a:off x="5496984" y="2988286"/>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59" name="Line 611"/>
          <p:cNvSpPr>
            <a:spLocks noChangeShapeType="1"/>
          </p:cNvSpPr>
          <p:nvPr/>
        </p:nvSpPr>
        <p:spPr bwMode="auto">
          <a:xfrm flipH="1">
            <a:off x="5496984" y="297509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60" name="Line 612"/>
          <p:cNvSpPr>
            <a:spLocks noChangeShapeType="1"/>
          </p:cNvSpPr>
          <p:nvPr/>
        </p:nvSpPr>
        <p:spPr bwMode="auto">
          <a:xfrm flipH="1">
            <a:off x="5496984" y="2967404"/>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61" name="Line 613"/>
          <p:cNvSpPr>
            <a:spLocks noChangeShapeType="1"/>
          </p:cNvSpPr>
          <p:nvPr/>
        </p:nvSpPr>
        <p:spPr bwMode="auto">
          <a:xfrm flipH="1">
            <a:off x="5496984" y="2954215"/>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62" name="Line 614"/>
          <p:cNvSpPr>
            <a:spLocks noChangeShapeType="1"/>
          </p:cNvSpPr>
          <p:nvPr/>
        </p:nvSpPr>
        <p:spPr bwMode="auto">
          <a:xfrm flipH="1">
            <a:off x="5496984" y="2949819"/>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63" name="Line 615"/>
          <p:cNvSpPr>
            <a:spLocks noChangeShapeType="1"/>
          </p:cNvSpPr>
          <p:nvPr/>
        </p:nvSpPr>
        <p:spPr bwMode="auto">
          <a:xfrm flipH="1">
            <a:off x="5467351" y="2941027"/>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64" name="Line 618"/>
          <p:cNvSpPr>
            <a:spLocks noChangeShapeType="1"/>
          </p:cNvSpPr>
          <p:nvPr/>
        </p:nvSpPr>
        <p:spPr bwMode="auto">
          <a:xfrm flipH="1">
            <a:off x="5496984" y="289486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65" name="Line 619"/>
          <p:cNvSpPr>
            <a:spLocks noChangeShapeType="1"/>
          </p:cNvSpPr>
          <p:nvPr/>
        </p:nvSpPr>
        <p:spPr bwMode="auto">
          <a:xfrm flipH="1">
            <a:off x="5496984" y="2870688"/>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66" name="Line 620"/>
          <p:cNvSpPr>
            <a:spLocks noChangeShapeType="1"/>
          </p:cNvSpPr>
          <p:nvPr/>
        </p:nvSpPr>
        <p:spPr bwMode="auto">
          <a:xfrm flipH="1">
            <a:off x="5496984" y="284870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67" name="Line 621"/>
          <p:cNvSpPr>
            <a:spLocks noChangeShapeType="1"/>
          </p:cNvSpPr>
          <p:nvPr/>
        </p:nvSpPr>
        <p:spPr bwMode="auto">
          <a:xfrm flipH="1">
            <a:off x="5496984" y="2835519"/>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68" name="Line 622"/>
          <p:cNvSpPr>
            <a:spLocks noChangeShapeType="1"/>
          </p:cNvSpPr>
          <p:nvPr/>
        </p:nvSpPr>
        <p:spPr bwMode="auto">
          <a:xfrm flipH="1">
            <a:off x="5496984" y="2823430"/>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69" name="Line 623"/>
          <p:cNvSpPr>
            <a:spLocks noChangeShapeType="1"/>
          </p:cNvSpPr>
          <p:nvPr/>
        </p:nvSpPr>
        <p:spPr bwMode="auto">
          <a:xfrm flipH="1">
            <a:off x="5496984" y="281463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70" name="Line 624"/>
          <p:cNvSpPr>
            <a:spLocks noChangeShapeType="1"/>
          </p:cNvSpPr>
          <p:nvPr/>
        </p:nvSpPr>
        <p:spPr bwMode="auto">
          <a:xfrm flipH="1">
            <a:off x="5496984" y="280254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71" name="Line 625"/>
          <p:cNvSpPr>
            <a:spLocks noChangeShapeType="1"/>
          </p:cNvSpPr>
          <p:nvPr/>
        </p:nvSpPr>
        <p:spPr bwMode="auto">
          <a:xfrm flipH="1">
            <a:off x="5496984" y="2798152"/>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72" name="Line 626"/>
          <p:cNvSpPr>
            <a:spLocks noChangeShapeType="1"/>
          </p:cNvSpPr>
          <p:nvPr/>
        </p:nvSpPr>
        <p:spPr bwMode="auto">
          <a:xfrm flipH="1">
            <a:off x="5467351" y="2789360"/>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nvGrpSpPr>
          <p:cNvPr id="3173" name="グループ化 804"/>
          <p:cNvGrpSpPr>
            <a:grpSpLocks/>
          </p:cNvGrpSpPr>
          <p:nvPr/>
        </p:nvGrpSpPr>
        <p:grpSpPr bwMode="auto">
          <a:xfrm>
            <a:off x="5719234" y="2958611"/>
            <a:ext cx="321733" cy="303335"/>
            <a:chOff x="4344486" y="4480764"/>
            <a:chExt cx="120639" cy="439409"/>
          </a:xfrm>
        </p:grpSpPr>
        <p:sp>
          <p:nvSpPr>
            <p:cNvPr id="3853" name="Rectangle 645"/>
            <p:cNvSpPr>
              <a:spLocks noChangeArrowheads="1"/>
            </p:cNvSpPr>
            <p:nvPr/>
          </p:nvSpPr>
          <p:spPr bwMode="auto">
            <a:xfrm>
              <a:off x="4347661" y="4556962"/>
              <a:ext cx="114290" cy="158746"/>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854" name="Line 646"/>
            <p:cNvSpPr>
              <a:spLocks noChangeShapeType="1"/>
            </p:cNvSpPr>
            <p:nvPr/>
          </p:nvSpPr>
          <p:spPr bwMode="auto">
            <a:xfrm>
              <a:off x="4404805" y="4480764"/>
              <a:ext cx="0" cy="7365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55" name="Line 647"/>
            <p:cNvSpPr>
              <a:spLocks noChangeShapeType="1"/>
            </p:cNvSpPr>
            <p:nvPr/>
          </p:nvSpPr>
          <p:spPr bwMode="auto">
            <a:xfrm flipV="1">
              <a:off x="4404805" y="4718248"/>
              <a:ext cx="0" cy="201925"/>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56" name="Line 648"/>
            <p:cNvSpPr>
              <a:spLocks noChangeShapeType="1"/>
            </p:cNvSpPr>
            <p:nvPr/>
          </p:nvSpPr>
          <p:spPr bwMode="auto">
            <a:xfrm flipH="1">
              <a:off x="4344486" y="4920172"/>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57" name="Line 649"/>
            <p:cNvSpPr>
              <a:spLocks noChangeShapeType="1"/>
            </p:cNvSpPr>
            <p:nvPr/>
          </p:nvSpPr>
          <p:spPr bwMode="auto">
            <a:xfrm flipH="1">
              <a:off x="4344486" y="4480764"/>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58" name="Line 650"/>
            <p:cNvSpPr>
              <a:spLocks noChangeShapeType="1"/>
            </p:cNvSpPr>
            <p:nvPr/>
          </p:nvSpPr>
          <p:spPr bwMode="auto">
            <a:xfrm flipH="1">
              <a:off x="4344486" y="4645859"/>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174" name="グループ化 803"/>
          <p:cNvGrpSpPr>
            <a:grpSpLocks/>
          </p:cNvGrpSpPr>
          <p:nvPr/>
        </p:nvGrpSpPr>
        <p:grpSpPr bwMode="auto">
          <a:xfrm>
            <a:off x="6398685" y="2887175"/>
            <a:ext cx="325967" cy="286849"/>
            <a:chOff x="4854027" y="4377897"/>
            <a:chExt cx="122227" cy="414010"/>
          </a:xfrm>
        </p:grpSpPr>
        <p:sp>
          <p:nvSpPr>
            <p:cNvPr id="3847" name="Rectangle 651"/>
            <p:cNvSpPr>
              <a:spLocks noChangeArrowheads="1"/>
            </p:cNvSpPr>
            <p:nvPr/>
          </p:nvSpPr>
          <p:spPr bwMode="auto">
            <a:xfrm>
              <a:off x="4857202" y="4452824"/>
              <a:ext cx="115878" cy="2019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848" name="Line 652"/>
            <p:cNvSpPr>
              <a:spLocks noChangeShapeType="1"/>
            </p:cNvSpPr>
            <p:nvPr/>
          </p:nvSpPr>
          <p:spPr bwMode="auto">
            <a:xfrm>
              <a:off x="4915934" y="4377897"/>
              <a:ext cx="0" cy="7238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49" name="Line 653"/>
            <p:cNvSpPr>
              <a:spLocks noChangeShapeType="1"/>
            </p:cNvSpPr>
            <p:nvPr/>
          </p:nvSpPr>
          <p:spPr bwMode="auto">
            <a:xfrm flipV="1">
              <a:off x="4915934" y="4657290"/>
              <a:ext cx="0" cy="134617"/>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50" name="Line 654"/>
            <p:cNvSpPr>
              <a:spLocks noChangeShapeType="1"/>
            </p:cNvSpPr>
            <p:nvPr/>
          </p:nvSpPr>
          <p:spPr bwMode="auto">
            <a:xfrm flipH="1">
              <a:off x="4854027" y="4791906"/>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51" name="Line 655"/>
            <p:cNvSpPr>
              <a:spLocks noChangeShapeType="1"/>
            </p:cNvSpPr>
            <p:nvPr/>
          </p:nvSpPr>
          <p:spPr bwMode="auto">
            <a:xfrm flipH="1">
              <a:off x="4854027" y="4377897"/>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52" name="Line 656"/>
            <p:cNvSpPr>
              <a:spLocks noChangeShapeType="1"/>
            </p:cNvSpPr>
            <p:nvPr/>
          </p:nvSpPr>
          <p:spPr bwMode="auto">
            <a:xfrm flipH="1">
              <a:off x="4854027" y="4530293"/>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175" name="グループ化 802"/>
          <p:cNvGrpSpPr>
            <a:grpSpLocks/>
          </p:cNvGrpSpPr>
          <p:nvPr/>
        </p:nvGrpSpPr>
        <p:grpSpPr bwMode="auto">
          <a:xfrm>
            <a:off x="7090834" y="2882778"/>
            <a:ext cx="321733" cy="337404"/>
            <a:chOff x="5373093" y="4371547"/>
            <a:chExt cx="120639" cy="487667"/>
          </a:xfrm>
        </p:grpSpPr>
        <p:sp>
          <p:nvSpPr>
            <p:cNvPr id="3841" name="Rectangle 657"/>
            <p:cNvSpPr>
              <a:spLocks noChangeArrowheads="1"/>
            </p:cNvSpPr>
            <p:nvPr/>
          </p:nvSpPr>
          <p:spPr bwMode="auto">
            <a:xfrm>
              <a:off x="5376268" y="4446475"/>
              <a:ext cx="114290" cy="2146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842" name="Line 658"/>
            <p:cNvSpPr>
              <a:spLocks noChangeShapeType="1"/>
            </p:cNvSpPr>
            <p:nvPr/>
          </p:nvSpPr>
          <p:spPr bwMode="auto">
            <a:xfrm>
              <a:off x="5433413" y="4371547"/>
              <a:ext cx="0" cy="7238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43" name="Line 659"/>
            <p:cNvSpPr>
              <a:spLocks noChangeShapeType="1"/>
            </p:cNvSpPr>
            <p:nvPr/>
          </p:nvSpPr>
          <p:spPr bwMode="auto">
            <a:xfrm flipV="1">
              <a:off x="5433413" y="4663639"/>
              <a:ext cx="0" cy="195575"/>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44" name="Line 660"/>
            <p:cNvSpPr>
              <a:spLocks noChangeShapeType="1"/>
            </p:cNvSpPr>
            <p:nvPr/>
          </p:nvSpPr>
          <p:spPr bwMode="auto">
            <a:xfrm flipH="1">
              <a:off x="5373093" y="4859214"/>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45" name="Line 661"/>
            <p:cNvSpPr>
              <a:spLocks noChangeShapeType="1"/>
            </p:cNvSpPr>
            <p:nvPr/>
          </p:nvSpPr>
          <p:spPr bwMode="auto">
            <a:xfrm flipH="1">
              <a:off x="5373093" y="4371547"/>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46" name="Line 662"/>
            <p:cNvSpPr>
              <a:spLocks noChangeShapeType="1"/>
            </p:cNvSpPr>
            <p:nvPr/>
          </p:nvSpPr>
          <p:spPr bwMode="auto">
            <a:xfrm flipH="1">
              <a:off x="5373093" y="4535373"/>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176" name="グループ化 801"/>
          <p:cNvGrpSpPr>
            <a:grpSpLocks/>
          </p:cNvGrpSpPr>
          <p:nvPr/>
        </p:nvGrpSpPr>
        <p:grpSpPr bwMode="auto">
          <a:xfrm>
            <a:off x="7770285" y="2873986"/>
            <a:ext cx="325967" cy="273660"/>
            <a:chOff x="5882634" y="4358847"/>
            <a:chExt cx="122227" cy="396230"/>
          </a:xfrm>
        </p:grpSpPr>
        <p:sp>
          <p:nvSpPr>
            <p:cNvPr id="3835" name="Rectangle 663"/>
            <p:cNvSpPr>
              <a:spLocks noChangeArrowheads="1"/>
            </p:cNvSpPr>
            <p:nvPr/>
          </p:nvSpPr>
          <p:spPr bwMode="auto">
            <a:xfrm>
              <a:off x="5885809" y="4422345"/>
              <a:ext cx="115878" cy="17779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836" name="Line 664"/>
            <p:cNvSpPr>
              <a:spLocks noChangeShapeType="1"/>
            </p:cNvSpPr>
            <p:nvPr/>
          </p:nvSpPr>
          <p:spPr bwMode="auto">
            <a:xfrm>
              <a:off x="5944541" y="4358847"/>
              <a:ext cx="0" cy="6095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37" name="Line 665"/>
            <p:cNvSpPr>
              <a:spLocks noChangeShapeType="1"/>
            </p:cNvSpPr>
            <p:nvPr/>
          </p:nvSpPr>
          <p:spPr bwMode="auto">
            <a:xfrm flipV="1">
              <a:off x="5944541" y="4602681"/>
              <a:ext cx="0" cy="15239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38" name="Line 666"/>
            <p:cNvSpPr>
              <a:spLocks noChangeShapeType="1"/>
            </p:cNvSpPr>
            <p:nvPr/>
          </p:nvSpPr>
          <p:spPr bwMode="auto">
            <a:xfrm flipH="1">
              <a:off x="5882634" y="4755077"/>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39" name="Line 667"/>
            <p:cNvSpPr>
              <a:spLocks noChangeShapeType="1"/>
            </p:cNvSpPr>
            <p:nvPr/>
          </p:nvSpPr>
          <p:spPr bwMode="auto">
            <a:xfrm flipH="1">
              <a:off x="5882634" y="4358847"/>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40" name="Line 669"/>
            <p:cNvSpPr>
              <a:spLocks noChangeShapeType="1"/>
            </p:cNvSpPr>
            <p:nvPr/>
          </p:nvSpPr>
          <p:spPr bwMode="auto">
            <a:xfrm flipH="1">
              <a:off x="5882634" y="4523943"/>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3177" name="Freeform 670"/>
          <p:cNvSpPr>
            <a:spLocks noEditPoints="1"/>
          </p:cNvSpPr>
          <p:nvPr/>
        </p:nvSpPr>
        <p:spPr bwMode="auto">
          <a:xfrm>
            <a:off x="5528733" y="2789360"/>
            <a:ext cx="2743200" cy="759436"/>
          </a:xfrm>
          <a:custGeom>
            <a:avLst/>
            <a:gdLst>
              <a:gd name="T0" fmla="*/ 0 w 1296"/>
              <a:gd name="T1" fmla="*/ 2147483647 h 864"/>
              <a:gd name="T2" fmla="*/ 0 w 1296"/>
              <a:gd name="T3" fmla="*/ 0 h 864"/>
              <a:gd name="T4" fmla="*/ 2147483647 w 1296"/>
              <a:gd name="T5" fmla="*/ 2147483647 h 864"/>
              <a:gd name="T6" fmla="*/ 0 w 1296"/>
              <a:gd name="T7" fmla="*/ 2147483647 h 864"/>
              <a:gd name="T8" fmla="*/ 0 60000 65536"/>
              <a:gd name="T9" fmla="*/ 0 60000 65536"/>
              <a:gd name="T10" fmla="*/ 0 60000 65536"/>
              <a:gd name="T11" fmla="*/ 0 60000 65536"/>
              <a:gd name="T12" fmla="*/ 0 w 1296"/>
              <a:gd name="T13" fmla="*/ 0 h 864"/>
              <a:gd name="T14" fmla="*/ 1296 w 1296"/>
              <a:gd name="T15" fmla="*/ 864 h 864"/>
            </a:gdLst>
            <a:ahLst/>
            <a:cxnLst>
              <a:cxn ang="T8">
                <a:pos x="T0" y="T1"/>
              </a:cxn>
              <a:cxn ang="T9">
                <a:pos x="T2" y="T3"/>
              </a:cxn>
              <a:cxn ang="T10">
                <a:pos x="T4" y="T5"/>
              </a:cxn>
              <a:cxn ang="T11">
                <a:pos x="T6" y="T7"/>
              </a:cxn>
            </a:cxnLst>
            <a:rect l="T12" t="T13" r="T14" b="T15"/>
            <a:pathLst>
              <a:path w="1296" h="864">
                <a:moveTo>
                  <a:pt x="0" y="864"/>
                </a:moveTo>
                <a:lnTo>
                  <a:pt x="0" y="0"/>
                </a:lnTo>
                <a:moveTo>
                  <a:pt x="1296" y="864"/>
                </a:moveTo>
                <a:lnTo>
                  <a:pt x="0" y="864"/>
                </a:lnTo>
              </a:path>
            </a:pathLst>
          </a:custGeom>
          <a:noFill/>
          <a:ln w="793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3178" name="テキスト ボックス 470"/>
          <p:cNvSpPr txBox="1">
            <a:spLocks noChangeArrowheads="1"/>
          </p:cNvSpPr>
          <p:nvPr/>
        </p:nvSpPr>
        <p:spPr bwMode="auto">
          <a:xfrm>
            <a:off x="5063068" y="2751993"/>
            <a:ext cx="28528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10000</a:t>
            </a:r>
            <a:endParaRPr lang="ja-JP" altLang="en-US" sz="800">
              <a:latin typeface="Helvetica" charset="0"/>
            </a:endParaRPr>
          </a:p>
        </p:txBody>
      </p:sp>
      <p:sp>
        <p:nvSpPr>
          <p:cNvPr id="3179" name="テキスト ボックス 471"/>
          <p:cNvSpPr txBox="1">
            <a:spLocks noChangeArrowheads="1"/>
          </p:cNvSpPr>
          <p:nvPr/>
        </p:nvSpPr>
        <p:spPr bwMode="auto">
          <a:xfrm>
            <a:off x="5141385" y="2906957"/>
            <a:ext cx="228228"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1000</a:t>
            </a:r>
            <a:endParaRPr lang="ja-JP" altLang="en-US" sz="800">
              <a:latin typeface="Helvetica" charset="0"/>
            </a:endParaRPr>
          </a:p>
        </p:txBody>
      </p:sp>
      <p:sp>
        <p:nvSpPr>
          <p:cNvPr id="3180" name="テキスト ボックス 472"/>
          <p:cNvSpPr txBox="1">
            <a:spLocks noChangeArrowheads="1"/>
          </p:cNvSpPr>
          <p:nvPr/>
        </p:nvSpPr>
        <p:spPr bwMode="auto">
          <a:xfrm>
            <a:off x="5217585" y="3060823"/>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a:t>
            </a:r>
            <a:endParaRPr lang="ja-JP" altLang="en-US" sz="800">
              <a:latin typeface="Helvetica" charset="0"/>
            </a:endParaRPr>
          </a:p>
        </p:txBody>
      </p:sp>
      <p:sp>
        <p:nvSpPr>
          <p:cNvPr id="3181" name="テキスト ボックス 473"/>
          <p:cNvSpPr txBox="1">
            <a:spLocks noChangeArrowheads="1"/>
          </p:cNvSpPr>
          <p:nvPr/>
        </p:nvSpPr>
        <p:spPr bwMode="auto">
          <a:xfrm>
            <a:off x="5293785" y="3210292"/>
            <a:ext cx="11411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a:t>
            </a:r>
            <a:endParaRPr lang="ja-JP" altLang="en-US" sz="800">
              <a:latin typeface="Helvetica" charset="0"/>
            </a:endParaRPr>
          </a:p>
        </p:txBody>
      </p:sp>
      <p:sp>
        <p:nvSpPr>
          <p:cNvPr id="3182" name="テキスト ボックス 474"/>
          <p:cNvSpPr txBox="1">
            <a:spLocks noChangeArrowheads="1"/>
          </p:cNvSpPr>
          <p:nvPr/>
        </p:nvSpPr>
        <p:spPr bwMode="auto">
          <a:xfrm>
            <a:off x="5372100" y="3361960"/>
            <a:ext cx="5705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a:t>
            </a:r>
            <a:endParaRPr lang="ja-JP" altLang="en-US" sz="800">
              <a:latin typeface="Helvetica" charset="0"/>
            </a:endParaRPr>
          </a:p>
        </p:txBody>
      </p:sp>
      <p:sp>
        <p:nvSpPr>
          <p:cNvPr id="3183" name="テキスト ボックス 470"/>
          <p:cNvSpPr txBox="1">
            <a:spLocks noChangeArrowheads="1"/>
          </p:cNvSpPr>
          <p:nvPr/>
        </p:nvSpPr>
        <p:spPr bwMode="auto">
          <a:xfrm>
            <a:off x="1221318" y="2751993"/>
            <a:ext cx="28528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10000</a:t>
            </a:r>
            <a:endParaRPr lang="ja-JP" altLang="en-US" sz="800">
              <a:latin typeface="Helvetica" charset="0"/>
            </a:endParaRPr>
          </a:p>
        </p:txBody>
      </p:sp>
      <p:sp>
        <p:nvSpPr>
          <p:cNvPr id="3184" name="テキスト ボックス 471"/>
          <p:cNvSpPr txBox="1">
            <a:spLocks noChangeArrowheads="1"/>
          </p:cNvSpPr>
          <p:nvPr/>
        </p:nvSpPr>
        <p:spPr bwMode="auto">
          <a:xfrm>
            <a:off x="1299634" y="2906957"/>
            <a:ext cx="228228"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1000</a:t>
            </a:r>
            <a:endParaRPr lang="ja-JP" altLang="en-US" sz="800">
              <a:latin typeface="Helvetica" charset="0"/>
            </a:endParaRPr>
          </a:p>
        </p:txBody>
      </p:sp>
      <p:sp>
        <p:nvSpPr>
          <p:cNvPr id="3185" name="テキスト ボックス 472"/>
          <p:cNvSpPr txBox="1">
            <a:spLocks noChangeArrowheads="1"/>
          </p:cNvSpPr>
          <p:nvPr/>
        </p:nvSpPr>
        <p:spPr bwMode="auto">
          <a:xfrm>
            <a:off x="1375834" y="3060823"/>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a:t>
            </a:r>
            <a:endParaRPr lang="ja-JP" altLang="en-US" sz="800">
              <a:latin typeface="Helvetica" charset="0"/>
            </a:endParaRPr>
          </a:p>
        </p:txBody>
      </p:sp>
      <p:sp>
        <p:nvSpPr>
          <p:cNvPr id="3186" name="テキスト ボックス 473"/>
          <p:cNvSpPr txBox="1">
            <a:spLocks noChangeArrowheads="1"/>
          </p:cNvSpPr>
          <p:nvPr/>
        </p:nvSpPr>
        <p:spPr bwMode="auto">
          <a:xfrm>
            <a:off x="1452034" y="3210292"/>
            <a:ext cx="11411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a:t>
            </a:r>
            <a:endParaRPr lang="ja-JP" altLang="en-US" sz="800">
              <a:latin typeface="Helvetica" charset="0"/>
            </a:endParaRPr>
          </a:p>
        </p:txBody>
      </p:sp>
      <p:sp>
        <p:nvSpPr>
          <p:cNvPr id="3187" name="テキスト ボックス 474"/>
          <p:cNvSpPr txBox="1">
            <a:spLocks noChangeArrowheads="1"/>
          </p:cNvSpPr>
          <p:nvPr/>
        </p:nvSpPr>
        <p:spPr bwMode="auto">
          <a:xfrm>
            <a:off x="1530351" y="3361960"/>
            <a:ext cx="5705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a:t>
            </a:r>
            <a:endParaRPr lang="ja-JP" altLang="en-US" sz="800">
              <a:latin typeface="Helvetica" charset="0"/>
            </a:endParaRPr>
          </a:p>
        </p:txBody>
      </p:sp>
      <p:sp>
        <p:nvSpPr>
          <p:cNvPr id="1016" name="右大かっこ 5206"/>
          <p:cNvSpPr/>
          <p:nvPr/>
        </p:nvSpPr>
        <p:spPr bwMode="auto">
          <a:xfrm rot="5400000" flipH="1">
            <a:off x="2341523" y="2511018"/>
            <a:ext cx="30773" cy="670983"/>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189" name="Rectangle 71"/>
          <p:cNvSpPr>
            <a:spLocks noChangeArrowheads="1"/>
          </p:cNvSpPr>
          <p:nvPr/>
        </p:nvSpPr>
        <p:spPr bwMode="auto">
          <a:xfrm flipH="1">
            <a:off x="2317751" y="2750894"/>
            <a:ext cx="6350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b</a:t>
            </a:r>
            <a:endParaRPr lang="ja-JP" sz="800">
              <a:latin typeface="Helvetica" charset="0"/>
            </a:endParaRPr>
          </a:p>
        </p:txBody>
      </p:sp>
      <p:sp>
        <p:nvSpPr>
          <p:cNvPr id="1018" name="右大かっこ 5205"/>
          <p:cNvSpPr/>
          <p:nvPr/>
        </p:nvSpPr>
        <p:spPr bwMode="auto">
          <a:xfrm rot="5400000" flipH="1">
            <a:off x="3040653" y="1731658"/>
            <a:ext cx="25278" cy="2063749"/>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191" name="Rectangle 71"/>
          <p:cNvSpPr>
            <a:spLocks noChangeArrowheads="1"/>
          </p:cNvSpPr>
          <p:nvPr/>
        </p:nvSpPr>
        <p:spPr bwMode="auto">
          <a:xfrm flipH="1">
            <a:off x="3020484" y="2672862"/>
            <a:ext cx="6561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a</a:t>
            </a:r>
            <a:endParaRPr lang="ja-JP" sz="800">
              <a:latin typeface="Helvetica" charset="0"/>
            </a:endParaRPr>
          </a:p>
        </p:txBody>
      </p:sp>
      <p:sp>
        <p:nvSpPr>
          <p:cNvPr id="1028" name="右大かっこ 5205"/>
          <p:cNvSpPr/>
          <p:nvPr/>
        </p:nvSpPr>
        <p:spPr bwMode="auto">
          <a:xfrm rot="5400000" flipH="1">
            <a:off x="6557496" y="2083635"/>
            <a:ext cx="25278" cy="1392767"/>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1029" name="右大かっこ 5206"/>
          <p:cNvSpPr/>
          <p:nvPr/>
        </p:nvSpPr>
        <p:spPr bwMode="auto">
          <a:xfrm rot="5400000" flipH="1">
            <a:off x="6194915" y="2518752"/>
            <a:ext cx="30773" cy="673100"/>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194" name="Rectangle 71"/>
          <p:cNvSpPr>
            <a:spLocks noChangeArrowheads="1"/>
          </p:cNvSpPr>
          <p:nvPr/>
        </p:nvSpPr>
        <p:spPr bwMode="auto">
          <a:xfrm flipH="1">
            <a:off x="6170084" y="2762983"/>
            <a:ext cx="6561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d</a:t>
            </a:r>
            <a:endParaRPr lang="ja-JP" sz="800">
              <a:latin typeface="Helvetica" charset="0"/>
            </a:endParaRPr>
          </a:p>
        </p:txBody>
      </p:sp>
      <p:sp>
        <p:nvSpPr>
          <p:cNvPr id="3195" name="Rectangle 71"/>
          <p:cNvSpPr>
            <a:spLocks noChangeArrowheads="1"/>
          </p:cNvSpPr>
          <p:nvPr/>
        </p:nvSpPr>
        <p:spPr bwMode="auto">
          <a:xfrm flipH="1">
            <a:off x="6538384" y="2690446"/>
            <a:ext cx="6561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c</a:t>
            </a:r>
            <a:endParaRPr lang="ja-JP" sz="800">
              <a:latin typeface="Helvetica" charset="0"/>
            </a:endParaRPr>
          </a:p>
        </p:txBody>
      </p:sp>
      <p:sp>
        <p:nvSpPr>
          <p:cNvPr id="1032" name="右大かっこ 5205"/>
          <p:cNvSpPr/>
          <p:nvPr/>
        </p:nvSpPr>
        <p:spPr bwMode="auto">
          <a:xfrm rot="5400000" flipH="1">
            <a:off x="6892986" y="1674508"/>
            <a:ext cx="25278" cy="2063749"/>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197" name="Rectangle 71"/>
          <p:cNvSpPr>
            <a:spLocks noChangeArrowheads="1"/>
          </p:cNvSpPr>
          <p:nvPr/>
        </p:nvSpPr>
        <p:spPr bwMode="auto">
          <a:xfrm flipH="1">
            <a:off x="6872817" y="2616811"/>
            <a:ext cx="6561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a</a:t>
            </a:r>
            <a:endParaRPr lang="ja-JP" sz="800">
              <a:latin typeface="Helvetica" charset="0"/>
            </a:endParaRPr>
          </a:p>
        </p:txBody>
      </p:sp>
      <p:sp>
        <p:nvSpPr>
          <p:cNvPr id="3198" name="Line 241"/>
          <p:cNvSpPr>
            <a:spLocks noChangeShapeType="1"/>
          </p:cNvSpPr>
          <p:nvPr/>
        </p:nvSpPr>
        <p:spPr bwMode="auto">
          <a:xfrm flipH="1">
            <a:off x="1623484" y="2527789"/>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199" name="Line 243"/>
          <p:cNvSpPr>
            <a:spLocks noChangeShapeType="1"/>
          </p:cNvSpPr>
          <p:nvPr/>
        </p:nvSpPr>
        <p:spPr bwMode="auto">
          <a:xfrm flipH="1">
            <a:off x="1655234" y="2490421"/>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00" name="Line 244"/>
          <p:cNvSpPr>
            <a:spLocks noChangeShapeType="1"/>
          </p:cNvSpPr>
          <p:nvPr/>
        </p:nvSpPr>
        <p:spPr bwMode="auto">
          <a:xfrm flipH="1">
            <a:off x="1655234" y="2468441"/>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01" name="Line 245"/>
          <p:cNvSpPr>
            <a:spLocks noChangeShapeType="1"/>
          </p:cNvSpPr>
          <p:nvPr/>
        </p:nvSpPr>
        <p:spPr bwMode="auto">
          <a:xfrm flipH="1">
            <a:off x="1655234" y="2451955"/>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02" name="Line 246"/>
          <p:cNvSpPr>
            <a:spLocks noChangeShapeType="1"/>
          </p:cNvSpPr>
          <p:nvPr/>
        </p:nvSpPr>
        <p:spPr bwMode="auto">
          <a:xfrm flipH="1">
            <a:off x="1655234" y="2438767"/>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03" name="Line 247"/>
          <p:cNvSpPr>
            <a:spLocks noChangeShapeType="1"/>
          </p:cNvSpPr>
          <p:nvPr/>
        </p:nvSpPr>
        <p:spPr bwMode="auto">
          <a:xfrm flipH="1">
            <a:off x="1655234" y="2431073"/>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04" name="Line 248"/>
          <p:cNvSpPr>
            <a:spLocks noChangeShapeType="1"/>
          </p:cNvSpPr>
          <p:nvPr/>
        </p:nvSpPr>
        <p:spPr bwMode="auto">
          <a:xfrm flipH="1">
            <a:off x="1655234" y="2422281"/>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05" name="Line 249"/>
          <p:cNvSpPr>
            <a:spLocks noChangeShapeType="1"/>
          </p:cNvSpPr>
          <p:nvPr/>
        </p:nvSpPr>
        <p:spPr bwMode="auto">
          <a:xfrm flipH="1">
            <a:off x="1655234" y="2413489"/>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06" name="Line 250"/>
          <p:cNvSpPr>
            <a:spLocks noChangeShapeType="1"/>
          </p:cNvSpPr>
          <p:nvPr/>
        </p:nvSpPr>
        <p:spPr bwMode="auto">
          <a:xfrm flipH="1">
            <a:off x="1655234" y="2405796"/>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07" name="Line 251"/>
          <p:cNvSpPr>
            <a:spLocks noChangeShapeType="1"/>
          </p:cNvSpPr>
          <p:nvPr/>
        </p:nvSpPr>
        <p:spPr bwMode="auto">
          <a:xfrm flipH="1">
            <a:off x="1623484" y="2401400"/>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08" name="Line 253"/>
          <p:cNvSpPr>
            <a:spLocks noChangeShapeType="1"/>
          </p:cNvSpPr>
          <p:nvPr/>
        </p:nvSpPr>
        <p:spPr bwMode="auto">
          <a:xfrm flipH="1">
            <a:off x="1655234" y="2362933"/>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09" name="Line 254"/>
          <p:cNvSpPr>
            <a:spLocks noChangeShapeType="1"/>
          </p:cNvSpPr>
          <p:nvPr/>
        </p:nvSpPr>
        <p:spPr bwMode="auto">
          <a:xfrm flipH="1">
            <a:off x="1655234" y="2342052"/>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10" name="Line 255"/>
          <p:cNvSpPr>
            <a:spLocks noChangeShapeType="1"/>
          </p:cNvSpPr>
          <p:nvPr/>
        </p:nvSpPr>
        <p:spPr bwMode="auto">
          <a:xfrm flipH="1">
            <a:off x="1655234" y="2325566"/>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11" name="Line 256"/>
          <p:cNvSpPr>
            <a:spLocks noChangeShapeType="1"/>
          </p:cNvSpPr>
          <p:nvPr/>
        </p:nvSpPr>
        <p:spPr bwMode="auto">
          <a:xfrm flipH="1">
            <a:off x="1655234" y="2312377"/>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12" name="Line 257"/>
          <p:cNvSpPr>
            <a:spLocks noChangeShapeType="1"/>
          </p:cNvSpPr>
          <p:nvPr/>
        </p:nvSpPr>
        <p:spPr bwMode="auto">
          <a:xfrm flipH="1">
            <a:off x="1655234" y="2304684"/>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13" name="Line 258"/>
          <p:cNvSpPr>
            <a:spLocks noChangeShapeType="1"/>
          </p:cNvSpPr>
          <p:nvPr/>
        </p:nvSpPr>
        <p:spPr bwMode="auto">
          <a:xfrm flipH="1">
            <a:off x="1655234" y="2295892"/>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14" name="Line 259"/>
          <p:cNvSpPr>
            <a:spLocks noChangeShapeType="1"/>
          </p:cNvSpPr>
          <p:nvPr/>
        </p:nvSpPr>
        <p:spPr bwMode="auto">
          <a:xfrm flipH="1">
            <a:off x="1655234" y="2288198"/>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15" name="Line 260"/>
          <p:cNvSpPr>
            <a:spLocks noChangeShapeType="1"/>
          </p:cNvSpPr>
          <p:nvPr/>
        </p:nvSpPr>
        <p:spPr bwMode="auto">
          <a:xfrm flipH="1">
            <a:off x="1655234" y="2279406"/>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16" name="Line 261"/>
          <p:cNvSpPr>
            <a:spLocks noChangeShapeType="1"/>
          </p:cNvSpPr>
          <p:nvPr/>
        </p:nvSpPr>
        <p:spPr bwMode="auto">
          <a:xfrm flipH="1">
            <a:off x="1623484" y="2275010"/>
            <a:ext cx="6138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17" name="Line 263"/>
          <p:cNvSpPr>
            <a:spLocks noChangeShapeType="1"/>
          </p:cNvSpPr>
          <p:nvPr/>
        </p:nvSpPr>
        <p:spPr bwMode="auto">
          <a:xfrm flipH="1">
            <a:off x="1655234" y="2236544"/>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18" name="Line 264"/>
          <p:cNvSpPr>
            <a:spLocks noChangeShapeType="1"/>
          </p:cNvSpPr>
          <p:nvPr/>
        </p:nvSpPr>
        <p:spPr bwMode="auto">
          <a:xfrm flipH="1">
            <a:off x="1655234" y="2215662"/>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19" name="Line 265"/>
          <p:cNvSpPr>
            <a:spLocks noChangeShapeType="1"/>
          </p:cNvSpPr>
          <p:nvPr/>
        </p:nvSpPr>
        <p:spPr bwMode="auto">
          <a:xfrm flipH="1">
            <a:off x="1655234" y="2199177"/>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20" name="Line 266"/>
          <p:cNvSpPr>
            <a:spLocks noChangeShapeType="1"/>
          </p:cNvSpPr>
          <p:nvPr/>
        </p:nvSpPr>
        <p:spPr bwMode="auto">
          <a:xfrm flipH="1">
            <a:off x="1655234" y="2185988"/>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21" name="Line 267"/>
          <p:cNvSpPr>
            <a:spLocks noChangeShapeType="1"/>
          </p:cNvSpPr>
          <p:nvPr/>
        </p:nvSpPr>
        <p:spPr bwMode="auto">
          <a:xfrm flipH="1">
            <a:off x="1655234" y="2178294"/>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22" name="Line 268"/>
          <p:cNvSpPr>
            <a:spLocks noChangeShapeType="1"/>
          </p:cNvSpPr>
          <p:nvPr/>
        </p:nvSpPr>
        <p:spPr bwMode="auto">
          <a:xfrm flipH="1">
            <a:off x="1655234" y="2169502"/>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23" name="Line 269"/>
          <p:cNvSpPr>
            <a:spLocks noChangeShapeType="1"/>
          </p:cNvSpPr>
          <p:nvPr/>
        </p:nvSpPr>
        <p:spPr bwMode="auto">
          <a:xfrm flipH="1">
            <a:off x="1655234" y="2160710"/>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24" name="Line 270"/>
          <p:cNvSpPr>
            <a:spLocks noChangeShapeType="1"/>
          </p:cNvSpPr>
          <p:nvPr/>
        </p:nvSpPr>
        <p:spPr bwMode="auto">
          <a:xfrm flipH="1">
            <a:off x="1655234" y="2151918"/>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25" name="Line 271"/>
          <p:cNvSpPr>
            <a:spLocks noChangeShapeType="1"/>
          </p:cNvSpPr>
          <p:nvPr/>
        </p:nvSpPr>
        <p:spPr bwMode="auto">
          <a:xfrm flipH="1">
            <a:off x="1623484" y="2147521"/>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26" name="Line 273"/>
          <p:cNvSpPr>
            <a:spLocks noChangeShapeType="1"/>
          </p:cNvSpPr>
          <p:nvPr/>
        </p:nvSpPr>
        <p:spPr bwMode="auto">
          <a:xfrm flipH="1">
            <a:off x="1655234" y="2110154"/>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27" name="Line 274"/>
          <p:cNvSpPr>
            <a:spLocks noChangeShapeType="1"/>
          </p:cNvSpPr>
          <p:nvPr/>
        </p:nvSpPr>
        <p:spPr bwMode="auto">
          <a:xfrm flipH="1">
            <a:off x="1655234" y="2089273"/>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28" name="Line 275"/>
          <p:cNvSpPr>
            <a:spLocks noChangeShapeType="1"/>
          </p:cNvSpPr>
          <p:nvPr/>
        </p:nvSpPr>
        <p:spPr bwMode="auto">
          <a:xfrm flipH="1">
            <a:off x="1655234" y="2072787"/>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29" name="Line 276"/>
          <p:cNvSpPr>
            <a:spLocks noChangeShapeType="1"/>
          </p:cNvSpPr>
          <p:nvPr/>
        </p:nvSpPr>
        <p:spPr bwMode="auto">
          <a:xfrm flipH="1">
            <a:off x="1655234" y="2059598"/>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30" name="Line 277"/>
          <p:cNvSpPr>
            <a:spLocks noChangeShapeType="1"/>
          </p:cNvSpPr>
          <p:nvPr/>
        </p:nvSpPr>
        <p:spPr bwMode="auto">
          <a:xfrm flipH="1">
            <a:off x="1655234" y="2050806"/>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31" name="Line 278"/>
          <p:cNvSpPr>
            <a:spLocks noChangeShapeType="1"/>
          </p:cNvSpPr>
          <p:nvPr/>
        </p:nvSpPr>
        <p:spPr bwMode="auto">
          <a:xfrm flipH="1">
            <a:off x="1655234" y="2042014"/>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32" name="Line 279"/>
          <p:cNvSpPr>
            <a:spLocks noChangeShapeType="1"/>
          </p:cNvSpPr>
          <p:nvPr/>
        </p:nvSpPr>
        <p:spPr bwMode="auto">
          <a:xfrm flipH="1">
            <a:off x="1655234" y="2034321"/>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33" name="Line 280"/>
          <p:cNvSpPr>
            <a:spLocks noChangeShapeType="1"/>
          </p:cNvSpPr>
          <p:nvPr/>
        </p:nvSpPr>
        <p:spPr bwMode="auto">
          <a:xfrm flipH="1">
            <a:off x="1655234" y="2025528"/>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34" name="Line 281"/>
          <p:cNvSpPr>
            <a:spLocks noChangeShapeType="1"/>
          </p:cNvSpPr>
          <p:nvPr/>
        </p:nvSpPr>
        <p:spPr bwMode="auto">
          <a:xfrm flipH="1">
            <a:off x="1623484" y="2021132"/>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35" name="Line 283"/>
          <p:cNvSpPr>
            <a:spLocks noChangeShapeType="1"/>
          </p:cNvSpPr>
          <p:nvPr/>
        </p:nvSpPr>
        <p:spPr bwMode="auto">
          <a:xfrm flipH="1">
            <a:off x="1655234" y="1983765"/>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36" name="Line 284"/>
          <p:cNvSpPr>
            <a:spLocks noChangeShapeType="1"/>
          </p:cNvSpPr>
          <p:nvPr/>
        </p:nvSpPr>
        <p:spPr bwMode="auto">
          <a:xfrm flipH="1">
            <a:off x="1655234" y="1962883"/>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37" name="Line 285"/>
          <p:cNvSpPr>
            <a:spLocks noChangeShapeType="1"/>
          </p:cNvSpPr>
          <p:nvPr/>
        </p:nvSpPr>
        <p:spPr bwMode="auto">
          <a:xfrm flipH="1">
            <a:off x="1655234" y="1945298"/>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38" name="Line 286"/>
          <p:cNvSpPr>
            <a:spLocks noChangeShapeType="1"/>
          </p:cNvSpPr>
          <p:nvPr/>
        </p:nvSpPr>
        <p:spPr bwMode="auto">
          <a:xfrm flipH="1">
            <a:off x="1655234" y="1932110"/>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39" name="Line 287"/>
          <p:cNvSpPr>
            <a:spLocks noChangeShapeType="1"/>
          </p:cNvSpPr>
          <p:nvPr/>
        </p:nvSpPr>
        <p:spPr bwMode="auto">
          <a:xfrm flipH="1">
            <a:off x="1655234" y="1924417"/>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40" name="Line 288"/>
          <p:cNvSpPr>
            <a:spLocks noChangeShapeType="1"/>
          </p:cNvSpPr>
          <p:nvPr/>
        </p:nvSpPr>
        <p:spPr bwMode="auto">
          <a:xfrm flipH="1">
            <a:off x="1655234" y="1915625"/>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41" name="Line 289"/>
          <p:cNvSpPr>
            <a:spLocks noChangeShapeType="1"/>
          </p:cNvSpPr>
          <p:nvPr/>
        </p:nvSpPr>
        <p:spPr bwMode="auto">
          <a:xfrm flipH="1">
            <a:off x="1655234" y="1907931"/>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42" name="Line 290"/>
          <p:cNvSpPr>
            <a:spLocks noChangeShapeType="1"/>
          </p:cNvSpPr>
          <p:nvPr/>
        </p:nvSpPr>
        <p:spPr bwMode="auto">
          <a:xfrm flipH="1">
            <a:off x="1655234" y="1899139"/>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43" name="Line 291"/>
          <p:cNvSpPr>
            <a:spLocks noChangeShapeType="1"/>
          </p:cNvSpPr>
          <p:nvPr/>
        </p:nvSpPr>
        <p:spPr bwMode="auto">
          <a:xfrm flipH="1">
            <a:off x="1623484" y="1894742"/>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44" name="Line 293"/>
          <p:cNvSpPr>
            <a:spLocks noChangeShapeType="1"/>
          </p:cNvSpPr>
          <p:nvPr/>
        </p:nvSpPr>
        <p:spPr bwMode="auto">
          <a:xfrm flipH="1">
            <a:off x="1655234" y="1857375"/>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45" name="Line 294"/>
          <p:cNvSpPr>
            <a:spLocks noChangeShapeType="1"/>
          </p:cNvSpPr>
          <p:nvPr/>
        </p:nvSpPr>
        <p:spPr bwMode="auto">
          <a:xfrm flipH="1">
            <a:off x="1655234" y="1835394"/>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46" name="Line 295"/>
          <p:cNvSpPr>
            <a:spLocks noChangeShapeType="1"/>
          </p:cNvSpPr>
          <p:nvPr/>
        </p:nvSpPr>
        <p:spPr bwMode="auto">
          <a:xfrm flipH="1">
            <a:off x="1655234" y="1818909"/>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47" name="Line 296"/>
          <p:cNvSpPr>
            <a:spLocks noChangeShapeType="1"/>
          </p:cNvSpPr>
          <p:nvPr/>
        </p:nvSpPr>
        <p:spPr bwMode="auto">
          <a:xfrm flipH="1">
            <a:off x="1655234" y="1806819"/>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48" name="Line 297"/>
          <p:cNvSpPr>
            <a:spLocks noChangeShapeType="1"/>
          </p:cNvSpPr>
          <p:nvPr/>
        </p:nvSpPr>
        <p:spPr bwMode="auto">
          <a:xfrm flipH="1">
            <a:off x="1655234" y="1798027"/>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49" name="Line 298"/>
          <p:cNvSpPr>
            <a:spLocks noChangeShapeType="1"/>
          </p:cNvSpPr>
          <p:nvPr/>
        </p:nvSpPr>
        <p:spPr bwMode="auto">
          <a:xfrm flipH="1">
            <a:off x="1655234" y="1789235"/>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50" name="Line 299"/>
          <p:cNvSpPr>
            <a:spLocks noChangeShapeType="1"/>
          </p:cNvSpPr>
          <p:nvPr/>
        </p:nvSpPr>
        <p:spPr bwMode="auto">
          <a:xfrm flipH="1">
            <a:off x="1655234" y="1781542"/>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51" name="Line 300"/>
          <p:cNvSpPr>
            <a:spLocks noChangeShapeType="1"/>
          </p:cNvSpPr>
          <p:nvPr/>
        </p:nvSpPr>
        <p:spPr bwMode="auto">
          <a:xfrm flipH="1">
            <a:off x="1655234" y="1772750"/>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52" name="Line 301"/>
          <p:cNvSpPr>
            <a:spLocks noChangeShapeType="1"/>
          </p:cNvSpPr>
          <p:nvPr/>
        </p:nvSpPr>
        <p:spPr bwMode="auto">
          <a:xfrm flipH="1">
            <a:off x="1623484" y="1768353"/>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nvGrpSpPr>
          <p:cNvPr id="3253" name="グループ化 784"/>
          <p:cNvGrpSpPr>
            <a:grpSpLocks/>
          </p:cNvGrpSpPr>
          <p:nvPr/>
        </p:nvGrpSpPr>
        <p:grpSpPr bwMode="auto">
          <a:xfrm>
            <a:off x="1873251" y="2013438"/>
            <a:ext cx="325967" cy="502261"/>
            <a:chOff x="1462747" y="3011393"/>
            <a:chExt cx="122227" cy="725151"/>
          </a:xfrm>
        </p:grpSpPr>
        <p:sp>
          <p:nvSpPr>
            <p:cNvPr id="3829" name="Rectangle 318"/>
            <p:cNvSpPr>
              <a:spLocks noChangeArrowheads="1"/>
            </p:cNvSpPr>
            <p:nvPr/>
          </p:nvSpPr>
          <p:spPr bwMode="auto">
            <a:xfrm>
              <a:off x="1465922" y="3079971"/>
              <a:ext cx="115878" cy="166366"/>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830" name="Line 319"/>
            <p:cNvSpPr>
              <a:spLocks noChangeShapeType="1"/>
            </p:cNvSpPr>
            <p:nvPr/>
          </p:nvSpPr>
          <p:spPr bwMode="auto">
            <a:xfrm>
              <a:off x="1523066" y="3011393"/>
              <a:ext cx="0" cy="6603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31" name="Line 320"/>
            <p:cNvSpPr>
              <a:spLocks noChangeShapeType="1"/>
            </p:cNvSpPr>
            <p:nvPr/>
          </p:nvSpPr>
          <p:spPr bwMode="auto">
            <a:xfrm flipV="1">
              <a:off x="1523066" y="3248876"/>
              <a:ext cx="0" cy="48766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32" name="Line 321"/>
            <p:cNvSpPr>
              <a:spLocks noChangeShapeType="1"/>
            </p:cNvSpPr>
            <p:nvPr/>
          </p:nvSpPr>
          <p:spPr bwMode="auto">
            <a:xfrm flipH="1">
              <a:off x="1462747" y="3736544"/>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33" name="Line 322"/>
            <p:cNvSpPr>
              <a:spLocks noChangeShapeType="1"/>
            </p:cNvSpPr>
            <p:nvPr/>
          </p:nvSpPr>
          <p:spPr bwMode="auto">
            <a:xfrm flipH="1">
              <a:off x="1462747" y="3011393"/>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34" name="Line 323"/>
            <p:cNvSpPr>
              <a:spLocks noChangeShapeType="1"/>
            </p:cNvSpPr>
            <p:nvPr/>
          </p:nvSpPr>
          <p:spPr bwMode="auto">
            <a:xfrm flipH="1">
              <a:off x="1462747" y="3168869"/>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254" name="グループ化 783"/>
          <p:cNvGrpSpPr>
            <a:grpSpLocks/>
          </p:cNvGrpSpPr>
          <p:nvPr/>
        </p:nvGrpSpPr>
        <p:grpSpPr bwMode="auto">
          <a:xfrm>
            <a:off x="2552701" y="1949695"/>
            <a:ext cx="325967" cy="261571"/>
            <a:chOff x="1972288" y="2919955"/>
            <a:chExt cx="122227" cy="377181"/>
          </a:xfrm>
        </p:grpSpPr>
        <p:sp>
          <p:nvSpPr>
            <p:cNvPr id="3823" name="Rectangle 324"/>
            <p:cNvSpPr>
              <a:spLocks noChangeArrowheads="1"/>
            </p:cNvSpPr>
            <p:nvPr/>
          </p:nvSpPr>
          <p:spPr bwMode="auto">
            <a:xfrm>
              <a:off x="1975463" y="2964403"/>
              <a:ext cx="115878" cy="19049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824" name="Line 325"/>
            <p:cNvSpPr>
              <a:spLocks noChangeShapeType="1"/>
            </p:cNvSpPr>
            <p:nvPr/>
          </p:nvSpPr>
          <p:spPr bwMode="auto">
            <a:xfrm>
              <a:off x="2034195" y="2919955"/>
              <a:ext cx="0" cy="4190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25" name="Line 326"/>
            <p:cNvSpPr>
              <a:spLocks noChangeShapeType="1"/>
            </p:cNvSpPr>
            <p:nvPr/>
          </p:nvSpPr>
          <p:spPr bwMode="auto">
            <a:xfrm flipV="1">
              <a:off x="2034195" y="3157439"/>
              <a:ext cx="0" cy="139697"/>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26" name="Line 327"/>
            <p:cNvSpPr>
              <a:spLocks noChangeShapeType="1"/>
            </p:cNvSpPr>
            <p:nvPr/>
          </p:nvSpPr>
          <p:spPr bwMode="auto">
            <a:xfrm flipH="1">
              <a:off x="1972288" y="3297135"/>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27" name="Line 328"/>
            <p:cNvSpPr>
              <a:spLocks noChangeShapeType="1"/>
            </p:cNvSpPr>
            <p:nvPr/>
          </p:nvSpPr>
          <p:spPr bwMode="auto">
            <a:xfrm flipH="1">
              <a:off x="1972288" y="2919955"/>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28" name="Line 329"/>
            <p:cNvSpPr>
              <a:spLocks noChangeShapeType="1"/>
            </p:cNvSpPr>
            <p:nvPr/>
          </p:nvSpPr>
          <p:spPr bwMode="auto">
            <a:xfrm flipH="1">
              <a:off x="1972288" y="3059651"/>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255" name="グループ化 782"/>
          <p:cNvGrpSpPr>
            <a:grpSpLocks/>
          </p:cNvGrpSpPr>
          <p:nvPr/>
        </p:nvGrpSpPr>
        <p:grpSpPr bwMode="auto">
          <a:xfrm>
            <a:off x="3244851" y="1962883"/>
            <a:ext cx="325967" cy="320919"/>
            <a:chOff x="2491354" y="2937734"/>
            <a:chExt cx="122227" cy="463538"/>
          </a:xfrm>
        </p:grpSpPr>
        <p:sp>
          <p:nvSpPr>
            <p:cNvPr id="3817" name="Rectangle 330"/>
            <p:cNvSpPr>
              <a:spLocks noChangeArrowheads="1"/>
            </p:cNvSpPr>
            <p:nvPr/>
          </p:nvSpPr>
          <p:spPr bwMode="auto">
            <a:xfrm>
              <a:off x="2494529" y="3013932"/>
              <a:ext cx="115878" cy="26288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818" name="Line 331"/>
            <p:cNvSpPr>
              <a:spLocks noChangeShapeType="1"/>
            </p:cNvSpPr>
            <p:nvPr/>
          </p:nvSpPr>
          <p:spPr bwMode="auto">
            <a:xfrm>
              <a:off x="2551674" y="2937734"/>
              <a:ext cx="0" cy="7365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19" name="Line 332"/>
            <p:cNvSpPr>
              <a:spLocks noChangeShapeType="1"/>
            </p:cNvSpPr>
            <p:nvPr/>
          </p:nvSpPr>
          <p:spPr bwMode="auto">
            <a:xfrm flipV="1">
              <a:off x="2551674" y="3279355"/>
              <a:ext cx="0" cy="121917"/>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20" name="Line 333"/>
            <p:cNvSpPr>
              <a:spLocks noChangeShapeType="1"/>
            </p:cNvSpPr>
            <p:nvPr/>
          </p:nvSpPr>
          <p:spPr bwMode="auto">
            <a:xfrm flipH="1">
              <a:off x="2491354" y="3401272"/>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21" name="Line 334"/>
            <p:cNvSpPr>
              <a:spLocks noChangeShapeType="1"/>
            </p:cNvSpPr>
            <p:nvPr/>
          </p:nvSpPr>
          <p:spPr bwMode="auto">
            <a:xfrm flipH="1">
              <a:off x="2491354" y="2937734"/>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22" name="Line 335"/>
            <p:cNvSpPr>
              <a:spLocks noChangeShapeType="1"/>
            </p:cNvSpPr>
            <p:nvPr/>
          </p:nvSpPr>
          <p:spPr bwMode="auto">
            <a:xfrm flipH="1">
              <a:off x="2491354" y="3175218"/>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256" name="グループ化 768"/>
          <p:cNvGrpSpPr>
            <a:grpSpLocks/>
          </p:cNvGrpSpPr>
          <p:nvPr/>
        </p:nvGrpSpPr>
        <p:grpSpPr bwMode="auto">
          <a:xfrm>
            <a:off x="3926418" y="1878258"/>
            <a:ext cx="321733" cy="387960"/>
            <a:chOff x="3002483" y="2815817"/>
            <a:chExt cx="120639" cy="561327"/>
          </a:xfrm>
        </p:grpSpPr>
        <p:sp>
          <p:nvSpPr>
            <p:cNvPr id="3811" name="Rectangle 336"/>
            <p:cNvSpPr>
              <a:spLocks noChangeArrowheads="1"/>
            </p:cNvSpPr>
            <p:nvPr/>
          </p:nvSpPr>
          <p:spPr bwMode="auto">
            <a:xfrm>
              <a:off x="3005658" y="2885665"/>
              <a:ext cx="114290" cy="23240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812" name="Line 337"/>
            <p:cNvSpPr>
              <a:spLocks noChangeShapeType="1"/>
            </p:cNvSpPr>
            <p:nvPr/>
          </p:nvSpPr>
          <p:spPr bwMode="auto">
            <a:xfrm>
              <a:off x="3062802" y="2815817"/>
              <a:ext cx="0" cy="6730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13" name="Line 338"/>
            <p:cNvSpPr>
              <a:spLocks noChangeShapeType="1"/>
            </p:cNvSpPr>
            <p:nvPr/>
          </p:nvSpPr>
          <p:spPr bwMode="auto">
            <a:xfrm flipV="1">
              <a:off x="3062802" y="3120610"/>
              <a:ext cx="0" cy="256534"/>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14" name="Line 339"/>
            <p:cNvSpPr>
              <a:spLocks noChangeShapeType="1"/>
            </p:cNvSpPr>
            <p:nvPr/>
          </p:nvSpPr>
          <p:spPr bwMode="auto">
            <a:xfrm flipH="1">
              <a:off x="3002483" y="3377143"/>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15" name="Line 340"/>
            <p:cNvSpPr>
              <a:spLocks noChangeShapeType="1"/>
            </p:cNvSpPr>
            <p:nvPr/>
          </p:nvSpPr>
          <p:spPr bwMode="auto">
            <a:xfrm flipH="1">
              <a:off x="3002483" y="2815817"/>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16" name="Line 341"/>
            <p:cNvSpPr>
              <a:spLocks noChangeShapeType="1"/>
            </p:cNvSpPr>
            <p:nvPr/>
          </p:nvSpPr>
          <p:spPr bwMode="auto">
            <a:xfrm flipH="1">
              <a:off x="3002483" y="3016472"/>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3257" name="Freeform 342"/>
          <p:cNvSpPr>
            <a:spLocks noEditPoints="1"/>
          </p:cNvSpPr>
          <p:nvPr/>
        </p:nvSpPr>
        <p:spPr bwMode="auto">
          <a:xfrm>
            <a:off x="1684867" y="1768353"/>
            <a:ext cx="2743200" cy="759435"/>
          </a:xfrm>
          <a:custGeom>
            <a:avLst/>
            <a:gdLst>
              <a:gd name="T0" fmla="*/ 0 w 1296"/>
              <a:gd name="T1" fmla="*/ 2147483647 h 864"/>
              <a:gd name="T2" fmla="*/ 0 w 1296"/>
              <a:gd name="T3" fmla="*/ 0 h 864"/>
              <a:gd name="T4" fmla="*/ 2147483647 w 1296"/>
              <a:gd name="T5" fmla="*/ 2147483647 h 864"/>
              <a:gd name="T6" fmla="*/ 0 w 1296"/>
              <a:gd name="T7" fmla="*/ 2147483647 h 864"/>
              <a:gd name="T8" fmla="*/ 0 60000 65536"/>
              <a:gd name="T9" fmla="*/ 0 60000 65536"/>
              <a:gd name="T10" fmla="*/ 0 60000 65536"/>
              <a:gd name="T11" fmla="*/ 0 60000 65536"/>
              <a:gd name="T12" fmla="*/ 0 w 1296"/>
              <a:gd name="T13" fmla="*/ 0 h 864"/>
              <a:gd name="T14" fmla="*/ 1296 w 1296"/>
              <a:gd name="T15" fmla="*/ 864 h 864"/>
            </a:gdLst>
            <a:ahLst/>
            <a:cxnLst>
              <a:cxn ang="T8">
                <a:pos x="T0" y="T1"/>
              </a:cxn>
              <a:cxn ang="T9">
                <a:pos x="T2" y="T3"/>
              </a:cxn>
              <a:cxn ang="T10">
                <a:pos x="T4" y="T5"/>
              </a:cxn>
              <a:cxn ang="T11">
                <a:pos x="T6" y="T7"/>
              </a:cxn>
            </a:cxnLst>
            <a:rect l="T12" t="T13" r="T14" b="T15"/>
            <a:pathLst>
              <a:path w="1296" h="864">
                <a:moveTo>
                  <a:pt x="0" y="864"/>
                </a:moveTo>
                <a:lnTo>
                  <a:pt x="0" y="0"/>
                </a:lnTo>
                <a:moveTo>
                  <a:pt x="1296" y="864"/>
                </a:moveTo>
                <a:lnTo>
                  <a:pt x="0" y="864"/>
                </a:lnTo>
              </a:path>
            </a:pathLst>
          </a:custGeom>
          <a:noFill/>
          <a:ln w="793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3258" name="Line 350"/>
          <p:cNvSpPr>
            <a:spLocks noChangeShapeType="1"/>
          </p:cNvSpPr>
          <p:nvPr/>
        </p:nvSpPr>
        <p:spPr bwMode="auto">
          <a:xfrm flipH="1">
            <a:off x="5467351" y="2527789"/>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59" name="Line 352"/>
          <p:cNvSpPr>
            <a:spLocks noChangeShapeType="1"/>
          </p:cNvSpPr>
          <p:nvPr/>
        </p:nvSpPr>
        <p:spPr bwMode="auto">
          <a:xfrm flipH="1">
            <a:off x="5496984" y="2490421"/>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60" name="Line 353"/>
          <p:cNvSpPr>
            <a:spLocks noChangeShapeType="1"/>
          </p:cNvSpPr>
          <p:nvPr/>
        </p:nvSpPr>
        <p:spPr bwMode="auto">
          <a:xfrm flipH="1">
            <a:off x="5496984" y="2468441"/>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61" name="Line 354"/>
          <p:cNvSpPr>
            <a:spLocks noChangeShapeType="1"/>
          </p:cNvSpPr>
          <p:nvPr/>
        </p:nvSpPr>
        <p:spPr bwMode="auto">
          <a:xfrm flipH="1">
            <a:off x="5496984" y="2451955"/>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62" name="Line 355"/>
          <p:cNvSpPr>
            <a:spLocks noChangeShapeType="1"/>
          </p:cNvSpPr>
          <p:nvPr/>
        </p:nvSpPr>
        <p:spPr bwMode="auto">
          <a:xfrm flipH="1">
            <a:off x="5496984" y="243876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63" name="Line 356"/>
          <p:cNvSpPr>
            <a:spLocks noChangeShapeType="1"/>
          </p:cNvSpPr>
          <p:nvPr/>
        </p:nvSpPr>
        <p:spPr bwMode="auto">
          <a:xfrm flipH="1">
            <a:off x="5496984" y="243107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64" name="Line 357"/>
          <p:cNvSpPr>
            <a:spLocks noChangeShapeType="1"/>
          </p:cNvSpPr>
          <p:nvPr/>
        </p:nvSpPr>
        <p:spPr bwMode="auto">
          <a:xfrm flipH="1">
            <a:off x="5496984" y="2422281"/>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65" name="Line 358"/>
          <p:cNvSpPr>
            <a:spLocks noChangeShapeType="1"/>
          </p:cNvSpPr>
          <p:nvPr/>
        </p:nvSpPr>
        <p:spPr bwMode="auto">
          <a:xfrm flipH="1">
            <a:off x="5496984" y="2413489"/>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66" name="Line 359"/>
          <p:cNvSpPr>
            <a:spLocks noChangeShapeType="1"/>
          </p:cNvSpPr>
          <p:nvPr/>
        </p:nvSpPr>
        <p:spPr bwMode="auto">
          <a:xfrm flipH="1">
            <a:off x="5496984" y="2405796"/>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67" name="Line 360"/>
          <p:cNvSpPr>
            <a:spLocks noChangeShapeType="1"/>
          </p:cNvSpPr>
          <p:nvPr/>
        </p:nvSpPr>
        <p:spPr bwMode="auto">
          <a:xfrm flipH="1">
            <a:off x="5467351" y="2401400"/>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68" name="Line 362"/>
          <p:cNvSpPr>
            <a:spLocks noChangeShapeType="1"/>
          </p:cNvSpPr>
          <p:nvPr/>
        </p:nvSpPr>
        <p:spPr bwMode="auto">
          <a:xfrm flipH="1">
            <a:off x="5496984" y="236293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69" name="Line 363"/>
          <p:cNvSpPr>
            <a:spLocks noChangeShapeType="1"/>
          </p:cNvSpPr>
          <p:nvPr/>
        </p:nvSpPr>
        <p:spPr bwMode="auto">
          <a:xfrm flipH="1">
            <a:off x="5496984" y="2342052"/>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70" name="Line 364"/>
          <p:cNvSpPr>
            <a:spLocks noChangeShapeType="1"/>
          </p:cNvSpPr>
          <p:nvPr/>
        </p:nvSpPr>
        <p:spPr bwMode="auto">
          <a:xfrm flipH="1">
            <a:off x="5496984" y="2325566"/>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71" name="Line 365"/>
          <p:cNvSpPr>
            <a:spLocks noChangeShapeType="1"/>
          </p:cNvSpPr>
          <p:nvPr/>
        </p:nvSpPr>
        <p:spPr bwMode="auto">
          <a:xfrm flipH="1">
            <a:off x="5496984" y="231237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72" name="Line 366"/>
          <p:cNvSpPr>
            <a:spLocks noChangeShapeType="1"/>
          </p:cNvSpPr>
          <p:nvPr/>
        </p:nvSpPr>
        <p:spPr bwMode="auto">
          <a:xfrm flipH="1">
            <a:off x="5496984" y="2304684"/>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73" name="Line 367"/>
          <p:cNvSpPr>
            <a:spLocks noChangeShapeType="1"/>
          </p:cNvSpPr>
          <p:nvPr/>
        </p:nvSpPr>
        <p:spPr bwMode="auto">
          <a:xfrm flipH="1">
            <a:off x="5496984" y="2295892"/>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74" name="Line 368"/>
          <p:cNvSpPr>
            <a:spLocks noChangeShapeType="1"/>
          </p:cNvSpPr>
          <p:nvPr/>
        </p:nvSpPr>
        <p:spPr bwMode="auto">
          <a:xfrm flipH="1">
            <a:off x="5496984" y="2288198"/>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75" name="Line 369"/>
          <p:cNvSpPr>
            <a:spLocks noChangeShapeType="1"/>
          </p:cNvSpPr>
          <p:nvPr/>
        </p:nvSpPr>
        <p:spPr bwMode="auto">
          <a:xfrm flipH="1">
            <a:off x="5496984" y="2279406"/>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76" name="Line 370"/>
          <p:cNvSpPr>
            <a:spLocks noChangeShapeType="1"/>
          </p:cNvSpPr>
          <p:nvPr/>
        </p:nvSpPr>
        <p:spPr bwMode="auto">
          <a:xfrm flipH="1">
            <a:off x="5467351" y="2275010"/>
            <a:ext cx="6138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77" name="Line 372"/>
          <p:cNvSpPr>
            <a:spLocks noChangeShapeType="1"/>
          </p:cNvSpPr>
          <p:nvPr/>
        </p:nvSpPr>
        <p:spPr bwMode="auto">
          <a:xfrm flipH="1">
            <a:off x="5496984" y="2236544"/>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78" name="Line 373"/>
          <p:cNvSpPr>
            <a:spLocks noChangeShapeType="1"/>
          </p:cNvSpPr>
          <p:nvPr/>
        </p:nvSpPr>
        <p:spPr bwMode="auto">
          <a:xfrm flipH="1">
            <a:off x="5496984" y="2215662"/>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79" name="Line 374"/>
          <p:cNvSpPr>
            <a:spLocks noChangeShapeType="1"/>
          </p:cNvSpPr>
          <p:nvPr/>
        </p:nvSpPr>
        <p:spPr bwMode="auto">
          <a:xfrm flipH="1">
            <a:off x="5496984" y="219917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80" name="Line 375"/>
          <p:cNvSpPr>
            <a:spLocks noChangeShapeType="1"/>
          </p:cNvSpPr>
          <p:nvPr/>
        </p:nvSpPr>
        <p:spPr bwMode="auto">
          <a:xfrm flipH="1">
            <a:off x="5496984" y="218598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81" name="Line 376"/>
          <p:cNvSpPr>
            <a:spLocks noChangeShapeType="1"/>
          </p:cNvSpPr>
          <p:nvPr/>
        </p:nvSpPr>
        <p:spPr bwMode="auto">
          <a:xfrm flipH="1">
            <a:off x="5496984" y="2178294"/>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82" name="Line 377"/>
          <p:cNvSpPr>
            <a:spLocks noChangeShapeType="1"/>
          </p:cNvSpPr>
          <p:nvPr/>
        </p:nvSpPr>
        <p:spPr bwMode="auto">
          <a:xfrm flipH="1">
            <a:off x="5496984" y="2169502"/>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83" name="Line 378"/>
          <p:cNvSpPr>
            <a:spLocks noChangeShapeType="1"/>
          </p:cNvSpPr>
          <p:nvPr/>
        </p:nvSpPr>
        <p:spPr bwMode="auto">
          <a:xfrm flipH="1">
            <a:off x="5496984" y="2160710"/>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84" name="Line 379"/>
          <p:cNvSpPr>
            <a:spLocks noChangeShapeType="1"/>
          </p:cNvSpPr>
          <p:nvPr/>
        </p:nvSpPr>
        <p:spPr bwMode="auto">
          <a:xfrm flipH="1">
            <a:off x="5496984" y="215191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85" name="Line 380"/>
          <p:cNvSpPr>
            <a:spLocks noChangeShapeType="1"/>
          </p:cNvSpPr>
          <p:nvPr/>
        </p:nvSpPr>
        <p:spPr bwMode="auto">
          <a:xfrm flipH="1">
            <a:off x="5467351" y="2147521"/>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86" name="Line 382"/>
          <p:cNvSpPr>
            <a:spLocks noChangeShapeType="1"/>
          </p:cNvSpPr>
          <p:nvPr/>
        </p:nvSpPr>
        <p:spPr bwMode="auto">
          <a:xfrm flipH="1">
            <a:off x="5496984" y="2110154"/>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87" name="Line 383"/>
          <p:cNvSpPr>
            <a:spLocks noChangeShapeType="1"/>
          </p:cNvSpPr>
          <p:nvPr/>
        </p:nvSpPr>
        <p:spPr bwMode="auto">
          <a:xfrm flipH="1">
            <a:off x="5496984" y="208927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88" name="Line 384"/>
          <p:cNvSpPr>
            <a:spLocks noChangeShapeType="1"/>
          </p:cNvSpPr>
          <p:nvPr/>
        </p:nvSpPr>
        <p:spPr bwMode="auto">
          <a:xfrm flipH="1">
            <a:off x="5496984" y="2072787"/>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89" name="Line 385"/>
          <p:cNvSpPr>
            <a:spLocks noChangeShapeType="1"/>
          </p:cNvSpPr>
          <p:nvPr/>
        </p:nvSpPr>
        <p:spPr bwMode="auto">
          <a:xfrm flipH="1">
            <a:off x="5496984" y="2059598"/>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90" name="Line 386"/>
          <p:cNvSpPr>
            <a:spLocks noChangeShapeType="1"/>
          </p:cNvSpPr>
          <p:nvPr/>
        </p:nvSpPr>
        <p:spPr bwMode="auto">
          <a:xfrm flipH="1">
            <a:off x="5496984" y="2050806"/>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91" name="Line 387"/>
          <p:cNvSpPr>
            <a:spLocks noChangeShapeType="1"/>
          </p:cNvSpPr>
          <p:nvPr/>
        </p:nvSpPr>
        <p:spPr bwMode="auto">
          <a:xfrm flipH="1">
            <a:off x="5496984" y="2042014"/>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92" name="Line 388"/>
          <p:cNvSpPr>
            <a:spLocks noChangeShapeType="1"/>
          </p:cNvSpPr>
          <p:nvPr/>
        </p:nvSpPr>
        <p:spPr bwMode="auto">
          <a:xfrm flipH="1">
            <a:off x="5496984" y="2034321"/>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93" name="Line 389"/>
          <p:cNvSpPr>
            <a:spLocks noChangeShapeType="1"/>
          </p:cNvSpPr>
          <p:nvPr/>
        </p:nvSpPr>
        <p:spPr bwMode="auto">
          <a:xfrm flipH="1">
            <a:off x="5496984" y="202552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94" name="Line 390"/>
          <p:cNvSpPr>
            <a:spLocks noChangeShapeType="1"/>
          </p:cNvSpPr>
          <p:nvPr/>
        </p:nvSpPr>
        <p:spPr bwMode="auto">
          <a:xfrm flipH="1">
            <a:off x="5467351" y="2021132"/>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95" name="Line 392"/>
          <p:cNvSpPr>
            <a:spLocks noChangeShapeType="1"/>
          </p:cNvSpPr>
          <p:nvPr/>
        </p:nvSpPr>
        <p:spPr bwMode="auto">
          <a:xfrm flipH="1">
            <a:off x="5496984" y="1983765"/>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96" name="Line 393"/>
          <p:cNvSpPr>
            <a:spLocks noChangeShapeType="1"/>
          </p:cNvSpPr>
          <p:nvPr/>
        </p:nvSpPr>
        <p:spPr bwMode="auto">
          <a:xfrm flipH="1">
            <a:off x="5496984" y="1962883"/>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97" name="Line 394"/>
          <p:cNvSpPr>
            <a:spLocks noChangeShapeType="1"/>
          </p:cNvSpPr>
          <p:nvPr/>
        </p:nvSpPr>
        <p:spPr bwMode="auto">
          <a:xfrm flipH="1">
            <a:off x="5496984" y="194529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98" name="Line 395"/>
          <p:cNvSpPr>
            <a:spLocks noChangeShapeType="1"/>
          </p:cNvSpPr>
          <p:nvPr/>
        </p:nvSpPr>
        <p:spPr bwMode="auto">
          <a:xfrm flipH="1">
            <a:off x="5496984" y="1932110"/>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299" name="Line 396"/>
          <p:cNvSpPr>
            <a:spLocks noChangeShapeType="1"/>
          </p:cNvSpPr>
          <p:nvPr/>
        </p:nvSpPr>
        <p:spPr bwMode="auto">
          <a:xfrm flipH="1">
            <a:off x="5496984" y="192441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00" name="Line 397"/>
          <p:cNvSpPr>
            <a:spLocks noChangeShapeType="1"/>
          </p:cNvSpPr>
          <p:nvPr/>
        </p:nvSpPr>
        <p:spPr bwMode="auto">
          <a:xfrm flipH="1">
            <a:off x="5496984" y="1915625"/>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01" name="Line 398"/>
          <p:cNvSpPr>
            <a:spLocks noChangeShapeType="1"/>
          </p:cNvSpPr>
          <p:nvPr/>
        </p:nvSpPr>
        <p:spPr bwMode="auto">
          <a:xfrm flipH="1">
            <a:off x="5496984" y="1907931"/>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02" name="Line 399"/>
          <p:cNvSpPr>
            <a:spLocks noChangeShapeType="1"/>
          </p:cNvSpPr>
          <p:nvPr/>
        </p:nvSpPr>
        <p:spPr bwMode="auto">
          <a:xfrm flipH="1">
            <a:off x="5496984" y="1899139"/>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03" name="Line 400"/>
          <p:cNvSpPr>
            <a:spLocks noChangeShapeType="1"/>
          </p:cNvSpPr>
          <p:nvPr/>
        </p:nvSpPr>
        <p:spPr bwMode="auto">
          <a:xfrm flipH="1">
            <a:off x="5467351" y="1894742"/>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04" name="Line 402"/>
          <p:cNvSpPr>
            <a:spLocks noChangeShapeType="1"/>
          </p:cNvSpPr>
          <p:nvPr/>
        </p:nvSpPr>
        <p:spPr bwMode="auto">
          <a:xfrm flipH="1">
            <a:off x="5496984" y="1857375"/>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05" name="Line 403"/>
          <p:cNvSpPr>
            <a:spLocks noChangeShapeType="1"/>
          </p:cNvSpPr>
          <p:nvPr/>
        </p:nvSpPr>
        <p:spPr bwMode="auto">
          <a:xfrm flipH="1">
            <a:off x="5496984" y="1835394"/>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06" name="Line 404"/>
          <p:cNvSpPr>
            <a:spLocks noChangeShapeType="1"/>
          </p:cNvSpPr>
          <p:nvPr/>
        </p:nvSpPr>
        <p:spPr bwMode="auto">
          <a:xfrm flipH="1">
            <a:off x="5496984" y="1818909"/>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07" name="Line 405"/>
          <p:cNvSpPr>
            <a:spLocks noChangeShapeType="1"/>
          </p:cNvSpPr>
          <p:nvPr/>
        </p:nvSpPr>
        <p:spPr bwMode="auto">
          <a:xfrm flipH="1">
            <a:off x="5496984" y="1806819"/>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08" name="Line 406"/>
          <p:cNvSpPr>
            <a:spLocks noChangeShapeType="1"/>
          </p:cNvSpPr>
          <p:nvPr/>
        </p:nvSpPr>
        <p:spPr bwMode="auto">
          <a:xfrm flipH="1">
            <a:off x="5496984" y="179802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09" name="Line 407"/>
          <p:cNvSpPr>
            <a:spLocks noChangeShapeType="1"/>
          </p:cNvSpPr>
          <p:nvPr/>
        </p:nvSpPr>
        <p:spPr bwMode="auto">
          <a:xfrm flipH="1">
            <a:off x="5496984" y="1789235"/>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10" name="Line 408"/>
          <p:cNvSpPr>
            <a:spLocks noChangeShapeType="1"/>
          </p:cNvSpPr>
          <p:nvPr/>
        </p:nvSpPr>
        <p:spPr bwMode="auto">
          <a:xfrm flipH="1">
            <a:off x="5496984" y="1781542"/>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11" name="Line 409"/>
          <p:cNvSpPr>
            <a:spLocks noChangeShapeType="1"/>
          </p:cNvSpPr>
          <p:nvPr/>
        </p:nvSpPr>
        <p:spPr bwMode="auto">
          <a:xfrm flipH="1">
            <a:off x="5496984" y="1772750"/>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12" name="Line 410"/>
          <p:cNvSpPr>
            <a:spLocks noChangeShapeType="1"/>
          </p:cNvSpPr>
          <p:nvPr/>
        </p:nvSpPr>
        <p:spPr bwMode="auto">
          <a:xfrm flipH="1">
            <a:off x="5467351" y="1768353"/>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nvGrpSpPr>
          <p:cNvPr id="3313" name="グループ化 800"/>
          <p:cNvGrpSpPr>
            <a:grpSpLocks/>
          </p:cNvGrpSpPr>
          <p:nvPr/>
        </p:nvGrpSpPr>
        <p:grpSpPr bwMode="auto">
          <a:xfrm>
            <a:off x="5712885" y="1954090"/>
            <a:ext cx="325967" cy="518746"/>
            <a:chOff x="4342900" y="2925035"/>
            <a:chExt cx="122227" cy="750551"/>
          </a:xfrm>
        </p:grpSpPr>
        <p:sp>
          <p:nvSpPr>
            <p:cNvPr id="3805" name="Rectangle 432"/>
            <p:cNvSpPr>
              <a:spLocks noChangeArrowheads="1"/>
            </p:cNvSpPr>
            <p:nvPr/>
          </p:nvSpPr>
          <p:spPr bwMode="auto">
            <a:xfrm>
              <a:off x="4346075" y="2994883"/>
              <a:ext cx="115878" cy="177796"/>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806" name="Line 433"/>
            <p:cNvSpPr>
              <a:spLocks noChangeShapeType="1"/>
            </p:cNvSpPr>
            <p:nvPr/>
          </p:nvSpPr>
          <p:spPr bwMode="auto">
            <a:xfrm>
              <a:off x="4404806" y="2925035"/>
              <a:ext cx="0" cy="6730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07" name="Line 434"/>
            <p:cNvSpPr>
              <a:spLocks noChangeShapeType="1"/>
            </p:cNvSpPr>
            <p:nvPr/>
          </p:nvSpPr>
          <p:spPr bwMode="auto">
            <a:xfrm flipV="1">
              <a:off x="4404806" y="3175218"/>
              <a:ext cx="0" cy="50036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08" name="Line 435"/>
            <p:cNvSpPr>
              <a:spLocks noChangeShapeType="1"/>
            </p:cNvSpPr>
            <p:nvPr/>
          </p:nvSpPr>
          <p:spPr bwMode="auto">
            <a:xfrm flipH="1">
              <a:off x="4342900" y="3675586"/>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09" name="Line 436"/>
            <p:cNvSpPr>
              <a:spLocks noChangeShapeType="1"/>
            </p:cNvSpPr>
            <p:nvPr/>
          </p:nvSpPr>
          <p:spPr bwMode="auto">
            <a:xfrm flipH="1">
              <a:off x="4342900" y="2925035"/>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10" name="Line 437"/>
            <p:cNvSpPr>
              <a:spLocks noChangeShapeType="1"/>
            </p:cNvSpPr>
            <p:nvPr/>
          </p:nvSpPr>
          <p:spPr bwMode="auto">
            <a:xfrm flipH="1">
              <a:off x="4342900" y="3096480"/>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314" name="グループ化 799"/>
          <p:cNvGrpSpPr>
            <a:grpSpLocks/>
          </p:cNvGrpSpPr>
          <p:nvPr/>
        </p:nvGrpSpPr>
        <p:grpSpPr bwMode="auto">
          <a:xfrm>
            <a:off x="6394451" y="1920021"/>
            <a:ext cx="325967" cy="249481"/>
            <a:chOff x="4854029" y="2876776"/>
            <a:chExt cx="122227" cy="359401"/>
          </a:xfrm>
        </p:grpSpPr>
        <p:sp>
          <p:nvSpPr>
            <p:cNvPr id="3799" name="Rectangle 438"/>
            <p:cNvSpPr>
              <a:spLocks noChangeArrowheads="1"/>
            </p:cNvSpPr>
            <p:nvPr/>
          </p:nvSpPr>
          <p:spPr bwMode="auto">
            <a:xfrm>
              <a:off x="4857204" y="2933924"/>
              <a:ext cx="115878" cy="19049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800" name="Line 439"/>
            <p:cNvSpPr>
              <a:spLocks noChangeShapeType="1"/>
            </p:cNvSpPr>
            <p:nvPr/>
          </p:nvSpPr>
          <p:spPr bwMode="auto">
            <a:xfrm>
              <a:off x="4914348" y="2876776"/>
              <a:ext cx="0" cy="5460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01" name="Line 441"/>
            <p:cNvSpPr>
              <a:spLocks noChangeShapeType="1"/>
            </p:cNvSpPr>
            <p:nvPr/>
          </p:nvSpPr>
          <p:spPr bwMode="auto">
            <a:xfrm flipV="1">
              <a:off x="4914348" y="3126959"/>
              <a:ext cx="0" cy="109217"/>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02" name="Line 442"/>
            <p:cNvSpPr>
              <a:spLocks noChangeShapeType="1"/>
            </p:cNvSpPr>
            <p:nvPr/>
          </p:nvSpPr>
          <p:spPr bwMode="auto">
            <a:xfrm flipH="1">
              <a:off x="4854029" y="3236177"/>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03" name="Line 443"/>
            <p:cNvSpPr>
              <a:spLocks noChangeShapeType="1"/>
            </p:cNvSpPr>
            <p:nvPr/>
          </p:nvSpPr>
          <p:spPr bwMode="auto">
            <a:xfrm flipH="1">
              <a:off x="4854029" y="2876776"/>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804" name="Line 444"/>
            <p:cNvSpPr>
              <a:spLocks noChangeShapeType="1"/>
            </p:cNvSpPr>
            <p:nvPr/>
          </p:nvSpPr>
          <p:spPr bwMode="auto">
            <a:xfrm flipH="1">
              <a:off x="4854029" y="3029172"/>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315" name="グループ化 798"/>
          <p:cNvGrpSpPr>
            <a:grpSpLocks/>
          </p:cNvGrpSpPr>
          <p:nvPr/>
        </p:nvGrpSpPr>
        <p:grpSpPr bwMode="auto">
          <a:xfrm>
            <a:off x="7084485" y="1866168"/>
            <a:ext cx="325967" cy="333009"/>
            <a:chOff x="5371507" y="2798038"/>
            <a:chExt cx="122227" cy="481318"/>
          </a:xfrm>
        </p:grpSpPr>
        <p:sp>
          <p:nvSpPr>
            <p:cNvPr id="3793" name="Rectangle 445"/>
            <p:cNvSpPr>
              <a:spLocks noChangeArrowheads="1"/>
            </p:cNvSpPr>
            <p:nvPr/>
          </p:nvSpPr>
          <p:spPr bwMode="auto">
            <a:xfrm>
              <a:off x="5374682" y="2872966"/>
              <a:ext cx="115878" cy="24510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794" name="Line 446"/>
            <p:cNvSpPr>
              <a:spLocks noChangeShapeType="1"/>
            </p:cNvSpPr>
            <p:nvPr/>
          </p:nvSpPr>
          <p:spPr bwMode="auto">
            <a:xfrm>
              <a:off x="5433414" y="2798038"/>
              <a:ext cx="0" cy="7238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95" name="Line 447"/>
            <p:cNvSpPr>
              <a:spLocks noChangeShapeType="1"/>
            </p:cNvSpPr>
            <p:nvPr/>
          </p:nvSpPr>
          <p:spPr bwMode="auto">
            <a:xfrm flipV="1">
              <a:off x="5433414" y="3120610"/>
              <a:ext cx="0" cy="15874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96" name="Line 448"/>
            <p:cNvSpPr>
              <a:spLocks noChangeShapeType="1"/>
            </p:cNvSpPr>
            <p:nvPr/>
          </p:nvSpPr>
          <p:spPr bwMode="auto">
            <a:xfrm flipH="1">
              <a:off x="5371507" y="3279355"/>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97" name="Line 449"/>
            <p:cNvSpPr>
              <a:spLocks noChangeShapeType="1"/>
            </p:cNvSpPr>
            <p:nvPr/>
          </p:nvSpPr>
          <p:spPr bwMode="auto">
            <a:xfrm flipH="1">
              <a:off x="5371507" y="2798038"/>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98" name="Line 450"/>
            <p:cNvSpPr>
              <a:spLocks noChangeShapeType="1"/>
            </p:cNvSpPr>
            <p:nvPr/>
          </p:nvSpPr>
          <p:spPr bwMode="auto">
            <a:xfrm flipH="1">
              <a:off x="5371507" y="2980913"/>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316" name="グループ化 797"/>
          <p:cNvGrpSpPr>
            <a:grpSpLocks/>
          </p:cNvGrpSpPr>
          <p:nvPr/>
        </p:nvGrpSpPr>
        <p:grpSpPr bwMode="auto">
          <a:xfrm>
            <a:off x="7766051" y="1835394"/>
            <a:ext cx="325967" cy="350594"/>
            <a:chOff x="5882636" y="2754859"/>
            <a:chExt cx="122227" cy="505448"/>
          </a:xfrm>
        </p:grpSpPr>
        <p:sp>
          <p:nvSpPr>
            <p:cNvPr id="3787" name="Rectangle 451"/>
            <p:cNvSpPr>
              <a:spLocks noChangeArrowheads="1"/>
            </p:cNvSpPr>
            <p:nvPr/>
          </p:nvSpPr>
          <p:spPr bwMode="auto">
            <a:xfrm>
              <a:off x="5885811" y="2824707"/>
              <a:ext cx="115878" cy="21970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788" name="Line 452"/>
            <p:cNvSpPr>
              <a:spLocks noChangeShapeType="1"/>
            </p:cNvSpPr>
            <p:nvPr/>
          </p:nvSpPr>
          <p:spPr bwMode="auto">
            <a:xfrm>
              <a:off x="5944542" y="2754859"/>
              <a:ext cx="0" cy="6730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89" name="Line 453"/>
            <p:cNvSpPr>
              <a:spLocks noChangeShapeType="1"/>
            </p:cNvSpPr>
            <p:nvPr/>
          </p:nvSpPr>
          <p:spPr bwMode="auto">
            <a:xfrm flipV="1">
              <a:off x="5944542" y="3046952"/>
              <a:ext cx="0" cy="213355"/>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90" name="Line 454"/>
            <p:cNvSpPr>
              <a:spLocks noChangeShapeType="1"/>
            </p:cNvSpPr>
            <p:nvPr/>
          </p:nvSpPr>
          <p:spPr bwMode="auto">
            <a:xfrm flipH="1">
              <a:off x="5882636" y="3260306"/>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91" name="Line 455"/>
            <p:cNvSpPr>
              <a:spLocks noChangeShapeType="1"/>
            </p:cNvSpPr>
            <p:nvPr/>
          </p:nvSpPr>
          <p:spPr bwMode="auto">
            <a:xfrm flipH="1">
              <a:off x="5882636" y="2754859"/>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92" name="Line 456"/>
            <p:cNvSpPr>
              <a:spLocks noChangeShapeType="1"/>
            </p:cNvSpPr>
            <p:nvPr/>
          </p:nvSpPr>
          <p:spPr bwMode="auto">
            <a:xfrm flipH="1">
              <a:off x="5882636" y="2944084"/>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3317" name="Freeform 457"/>
          <p:cNvSpPr>
            <a:spLocks noEditPoints="1"/>
          </p:cNvSpPr>
          <p:nvPr/>
        </p:nvSpPr>
        <p:spPr bwMode="auto">
          <a:xfrm>
            <a:off x="5528733" y="1768353"/>
            <a:ext cx="2743200" cy="759435"/>
          </a:xfrm>
          <a:custGeom>
            <a:avLst/>
            <a:gdLst>
              <a:gd name="T0" fmla="*/ 0 w 1296"/>
              <a:gd name="T1" fmla="*/ 2147483647 h 864"/>
              <a:gd name="T2" fmla="*/ 0 w 1296"/>
              <a:gd name="T3" fmla="*/ 0 h 864"/>
              <a:gd name="T4" fmla="*/ 2147483647 w 1296"/>
              <a:gd name="T5" fmla="*/ 2147483647 h 864"/>
              <a:gd name="T6" fmla="*/ 0 w 1296"/>
              <a:gd name="T7" fmla="*/ 2147483647 h 864"/>
              <a:gd name="T8" fmla="*/ 0 60000 65536"/>
              <a:gd name="T9" fmla="*/ 0 60000 65536"/>
              <a:gd name="T10" fmla="*/ 0 60000 65536"/>
              <a:gd name="T11" fmla="*/ 0 60000 65536"/>
              <a:gd name="T12" fmla="*/ 0 w 1296"/>
              <a:gd name="T13" fmla="*/ 0 h 864"/>
              <a:gd name="T14" fmla="*/ 1296 w 1296"/>
              <a:gd name="T15" fmla="*/ 864 h 864"/>
            </a:gdLst>
            <a:ahLst/>
            <a:cxnLst>
              <a:cxn ang="T8">
                <a:pos x="T0" y="T1"/>
              </a:cxn>
              <a:cxn ang="T9">
                <a:pos x="T2" y="T3"/>
              </a:cxn>
              <a:cxn ang="T10">
                <a:pos x="T4" y="T5"/>
              </a:cxn>
              <a:cxn ang="T11">
                <a:pos x="T6" y="T7"/>
              </a:cxn>
            </a:cxnLst>
            <a:rect l="T12" t="T13" r="T14" b="T15"/>
            <a:pathLst>
              <a:path w="1296" h="864">
                <a:moveTo>
                  <a:pt x="0" y="864"/>
                </a:moveTo>
                <a:lnTo>
                  <a:pt x="0" y="0"/>
                </a:lnTo>
                <a:moveTo>
                  <a:pt x="1296" y="864"/>
                </a:moveTo>
                <a:lnTo>
                  <a:pt x="0" y="864"/>
                </a:lnTo>
              </a:path>
            </a:pathLst>
          </a:custGeom>
          <a:noFill/>
          <a:ln w="793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3318" name="テキスト ボックス 470"/>
          <p:cNvSpPr txBox="1">
            <a:spLocks noChangeArrowheads="1"/>
          </p:cNvSpPr>
          <p:nvPr/>
        </p:nvSpPr>
        <p:spPr bwMode="auto">
          <a:xfrm>
            <a:off x="5063068" y="1732085"/>
            <a:ext cx="28528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10000</a:t>
            </a:r>
            <a:endParaRPr lang="ja-JP" altLang="en-US" sz="800">
              <a:latin typeface="Helvetica" charset="0"/>
            </a:endParaRPr>
          </a:p>
        </p:txBody>
      </p:sp>
      <p:sp>
        <p:nvSpPr>
          <p:cNvPr id="3319" name="テキスト ボックス 471"/>
          <p:cNvSpPr txBox="1">
            <a:spLocks noChangeArrowheads="1"/>
          </p:cNvSpPr>
          <p:nvPr/>
        </p:nvSpPr>
        <p:spPr bwMode="auto">
          <a:xfrm>
            <a:off x="5141385" y="1862871"/>
            <a:ext cx="228228"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1000</a:t>
            </a:r>
            <a:endParaRPr lang="ja-JP" altLang="en-US" sz="800">
              <a:latin typeface="Helvetica" charset="0"/>
            </a:endParaRPr>
          </a:p>
        </p:txBody>
      </p:sp>
      <p:sp>
        <p:nvSpPr>
          <p:cNvPr id="3320" name="テキスト ボックス 472"/>
          <p:cNvSpPr txBox="1">
            <a:spLocks noChangeArrowheads="1"/>
          </p:cNvSpPr>
          <p:nvPr/>
        </p:nvSpPr>
        <p:spPr bwMode="auto">
          <a:xfrm>
            <a:off x="5217585" y="1985963"/>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a:t>
            </a:r>
            <a:endParaRPr lang="ja-JP" altLang="en-US" sz="800">
              <a:latin typeface="Helvetica" charset="0"/>
            </a:endParaRPr>
          </a:p>
        </p:txBody>
      </p:sp>
      <p:sp>
        <p:nvSpPr>
          <p:cNvPr id="3321" name="テキスト ボックス 473"/>
          <p:cNvSpPr txBox="1">
            <a:spLocks noChangeArrowheads="1"/>
          </p:cNvSpPr>
          <p:nvPr/>
        </p:nvSpPr>
        <p:spPr bwMode="auto">
          <a:xfrm>
            <a:off x="5293785" y="2115650"/>
            <a:ext cx="11411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a:t>
            </a:r>
            <a:endParaRPr lang="ja-JP" altLang="en-US" sz="800">
              <a:latin typeface="Helvetica" charset="0"/>
            </a:endParaRPr>
          </a:p>
        </p:txBody>
      </p:sp>
      <p:sp>
        <p:nvSpPr>
          <p:cNvPr id="3322" name="テキスト ボックス 474"/>
          <p:cNvSpPr txBox="1">
            <a:spLocks noChangeArrowheads="1"/>
          </p:cNvSpPr>
          <p:nvPr/>
        </p:nvSpPr>
        <p:spPr bwMode="auto">
          <a:xfrm>
            <a:off x="5372100" y="2236544"/>
            <a:ext cx="5705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a:t>
            </a:r>
            <a:endParaRPr lang="ja-JP" altLang="en-US" sz="800">
              <a:latin typeface="Helvetica" charset="0"/>
            </a:endParaRPr>
          </a:p>
        </p:txBody>
      </p:sp>
      <p:sp>
        <p:nvSpPr>
          <p:cNvPr id="3323" name="テキスト ボックス 475"/>
          <p:cNvSpPr txBox="1">
            <a:spLocks noChangeArrowheads="1"/>
          </p:cNvSpPr>
          <p:nvPr/>
        </p:nvSpPr>
        <p:spPr bwMode="auto">
          <a:xfrm>
            <a:off x="5255684" y="2369527"/>
            <a:ext cx="14261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0.1</a:t>
            </a:r>
            <a:endParaRPr lang="ja-JP" altLang="en-US" sz="800">
              <a:latin typeface="Helvetica" charset="0"/>
            </a:endParaRPr>
          </a:p>
        </p:txBody>
      </p:sp>
      <p:sp>
        <p:nvSpPr>
          <p:cNvPr id="3324" name="テキスト ボックス 470"/>
          <p:cNvSpPr txBox="1">
            <a:spLocks noChangeArrowheads="1"/>
          </p:cNvSpPr>
          <p:nvPr/>
        </p:nvSpPr>
        <p:spPr bwMode="auto">
          <a:xfrm>
            <a:off x="1212852" y="1730986"/>
            <a:ext cx="28528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10000</a:t>
            </a:r>
            <a:endParaRPr lang="ja-JP" altLang="en-US" sz="800">
              <a:latin typeface="Helvetica" charset="0"/>
            </a:endParaRPr>
          </a:p>
        </p:txBody>
      </p:sp>
      <p:sp>
        <p:nvSpPr>
          <p:cNvPr id="3325" name="テキスト ボックス 471"/>
          <p:cNvSpPr txBox="1">
            <a:spLocks noChangeArrowheads="1"/>
          </p:cNvSpPr>
          <p:nvPr/>
        </p:nvSpPr>
        <p:spPr bwMode="auto">
          <a:xfrm>
            <a:off x="1291167" y="1860672"/>
            <a:ext cx="228228"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1000</a:t>
            </a:r>
            <a:endParaRPr lang="ja-JP" altLang="en-US" sz="800">
              <a:latin typeface="Helvetica" charset="0"/>
            </a:endParaRPr>
          </a:p>
        </p:txBody>
      </p:sp>
      <p:sp>
        <p:nvSpPr>
          <p:cNvPr id="3326" name="テキスト ボックス 472"/>
          <p:cNvSpPr txBox="1">
            <a:spLocks noChangeArrowheads="1"/>
          </p:cNvSpPr>
          <p:nvPr/>
        </p:nvSpPr>
        <p:spPr bwMode="auto">
          <a:xfrm>
            <a:off x="1367367" y="1984864"/>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a:t>
            </a:r>
            <a:endParaRPr lang="ja-JP" altLang="en-US" sz="800">
              <a:latin typeface="Helvetica" charset="0"/>
            </a:endParaRPr>
          </a:p>
        </p:txBody>
      </p:sp>
      <p:sp>
        <p:nvSpPr>
          <p:cNvPr id="3327" name="テキスト ボックス 473"/>
          <p:cNvSpPr txBox="1">
            <a:spLocks noChangeArrowheads="1"/>
          </p:cNvSpPr>
          <p:nvPr/>
        </p:nvSpPr>
        <p:spPr bwMode="auto">
          <a:xfrm>
            <a:off x="1443567" y="2114551"/>
            <a:ext cx="11411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a:t>
            </a:r>
            <a:endParaRPr lang="ja-JP" altLang="en-US" sz="800">
              <a:latin typeface="Helvetica" charset="0"/>
            </a:endParaRPr>
          </a:p>
        </p:txBody>
      </p:sp>
      <p:sp>
        <p:nvSpPr>
          <p:cNvPr id="3328" name="テキスト ボックス 474"/>
          <p:cNvSpPr txBox="1">
            <a:spLocks noChangeArrowheads="1"/>
          </p:cNvSpPr>
          <p:nvPr/>
        </p:nvSpPr>
        <p:spPr bwMode="auto">
          <a:xfrm>
            <a:off x="1521884" y="2235444"/>
            <a:ext cx="5705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a:t>
            </a:r>
            <a:endParaRPr lang="ja-JP" altLang="en-US" sz="800">
              <a:latin typeface="Helvetica" charset="0"/>
            </a:endParaRPr>
          </a:p>
        </p:txBody>
      </p:sp>
      <p:sp>
        <p:nvSpPr>
          <p:cNvPr id="3329" name="テキスト ボックス 475"/>
          <p:cNvSpPr txBox="1">
            <a:spLocks noChangeArrowheads="1"/>
          </p:cNvSpPr>
          <p:nvPr/>
        </p:nvSpPr>
        <p:spPr bwMode="auto">
          <a:xfrm>
            <a:off x="1405468" y="2368429"/>
            <a:ext cx="14261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0.1</a:t>
            </a:r>
            <a:endParaRPr lang="ja-JP" altLang="en-US" sz="800">
              <a:latin typeface="Helvetica" charset="0"/>
            </a:endParaRPr>
          </a:p>
        </p:txBody>
      </p:sp>
      <p:sp>
        <p:nvSpPr>
          <p:cNvPr id="1011" name="右大かっこ 5206"/>
          <p:cNvSpPr/>
          <p:nvPr/>
        </p:nvSpPr>
        <p:spPr bwMode="auto">
          <a:xfrm rot="5400000" flipH="1">
            <a:off x="2339406" y="1507596"/>
            <a:ext cx="30773" cy="670984"/>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331" name="Rectangle 71"/>
          <p:cNvSpPr>
            <a:spLocks noChangeArrowheads="1"/>
          </p:cNvSpPr>
          <p:nvPr/>
        </p:nvSpPr>
        <p:spPr bwMode="auto">
          <a:xfrm flipH="1">
            <a:off x="2313517" y="1750769"/>
            <a:ext cx="6561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d</a:t>
            </a:r>
            <a:endParaRPr lang="ja-JP" sz="800">
              <a:latin typeface="Helvetica" charset="0"/>
            </a:endParaRPr>
          </a:p>
        </p:txBody>
      </p:sp>
      <p:sp>
        <p:nvSpPr>
          <p:cNvPr id="1014" name="右大かっこ 5205"/>
          <p:cNvSpPr/>
          <p:nvPr/>
        </p:nvSpPr>
        <p:spPr bwMode="auto">
          <a:xfrm rot="5400000" flipH="1">
            <a:off x="3038537" y="732631"/>
            <a:ext cx="25278" cy="2063751"/>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333" name="Rectangle 71"/>
          <p:cNvSpPr>
            <a:spLocks noChangeArrowheads="1"/>
          </p:cNvSpPr>
          <p:nvPr/>
        </p:nvSpPr>
        <p:spPr bwMode="auto">
          <a:xfrm flipH="1">
            <a:off x="3018367" y="1678232"/>
            <a:ext cx="6350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a</a:t>
            </a:r>
            <a:endParaRPr lang="ja-JP" sz="800">
              <a:latin typeface="Helvetica" charset="0"/>
            </a:endParaRPr>
          </a:p>
        </p:txBody>
      </p:sp>
      <p:sp>
        <p:nvSpPr>
          <p:cNvPr id="1034" name="右大かっこ 5205"/>
          <p:cNvSpPr/>
          <p:nvPr/>
        </p:nvSpPr>
        <p:spPr bwMode="auto">
          <a:xfrm rot="5400000" flipH="1">
            <a:off x="6552204" y="1124134"/>
            <a:ext cx="25278" cy="1390649"/>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335" name="Rectangle 71"/>
          <p:cNvSpPr>
            <a:spLocks noChangeArrowheads="1"/>
          </p:cNvSpPr>
          <p:nvPr/>
        </p:nvSpPr>
        <p:spPr bwMode="auto">
          <a:xfrm flipH="1">
            <a:off x="6534151" y="1729887"/>
            <a:ext cx="6350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c</a:t>
            </a:r>
            <a:endParaRPr lang="ja-JP" sz="800">
              <a:latin typeface="Helvetica" charset="0"/>
            </a:endParaRPr>
          </a:p>
        </p:txBody>
      </p:sp>
      <p:sp>
        <p:nvSpPr>
          <p:cNvPr id="1038" name="右大かっこ 5205"/>
          <p:cNvSpPr/>
          <p:nvPr/>
        </p:nvSpPr>
        <p:spPr bwMode="auto">
          <a:xfrm rot="5400000" flipH="1">
            <a:off x="6888753" y="713948"/>
            <a:ext cx="25278" cy="2063749"/>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337" name="Rectangle 71"/>
          <p:cNvSpPr>
            <a:spLocks noChangeArrowheads="1"/>
          </p:cNvSpPr>
          <p:nvPr/>
        </p:nvSpPr>
        <p:spPr bwMode="auto">
          <a:xfrm flipH="1">
            <a:off x="6868585" y="1655152"/>
            <a:ext cx="6350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a</a:t>
            </a:r>
            <a:endParaRPr lang="ja-JP" sz="800">
              <a:latin typeface="Helvetica" charset="0"/>
            </a:endParaRPr>
          </a:p>
        </p:txBody>
      </p:sp>
      <p:sp>
        <p:nvSpPr>
          <p:cNvPr id="3338" name="Line 11"/>
          <p:cNvSpPr>
            <a:spLocks noChangeShapeType="1"/>
          </p:cNvSpPr>
          <p:nvPr/>
        </p:nvSpPr>
        <p:spPr bwMode="auto">
          <a:xfrm flipH="1">
            <a:off x="1619251" y="1521069"/>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39" name="Line 13"/>
          <p:cNvSpPr>
            <a:spLocks noChangeShapeType="1"/>
          </p:cNvSpPr>
          <p:nvPr/>
        </p:nvSpPr>
        <p:spPr bwMode="auto">
          <a:xfrm flipH="1">
            <a:off x="1651001" y="1483702"/>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40" name="Line 14"/>
          <p:cNvSpPr>
            <a:spLocks noChangeShapeType="1"/>
          </p:cNvSpPr>
          <p:nvPr/>
        </p:nvSpPr>
        <p:spPr bwMode="auto">
          <a:xfrm flipH="1">
            <a:off x="1651001" y="1462821"/>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41" name="Line 15"/>
          <p:cNvSpPr>
            <a:spLocks noChangeShapeType="1"/>
          </p:cNvSpPr>
          <p:nvPr/>
        </p:nvSpPr>
        <p:spPr bwMode="auto">
          <a:xfrm flipH="1">
            <a:off x="1651001" y="1445236"/>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42" name="Line 16"/>
          <p:cNvSpPr>
            <a:spLocks noChangeShapeType="1"/>
          </p:cNvSpPr>
          <p:nvPr/>
        </p:nvSpPr>
        <p:spPr bwMode="auto">
          <a:xfrm flipH="1">
            <a:off x="1651001" y="1432048"/>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43" name="Line 17"/>
          <p:cNvSpPr>
            <a:spLocks noChangeShapeType="1"/>
          </p:cNvSpPr>
          <p:nvPr/>
        </p:nvSpPr>
        <p:spPr bwMode="auto">
          <a:xfrm flipH="1">
            <a:off x="1651001" y="1424354"/>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44" name="Line 18"/>
          <p:cNvSpPr>
            <a:spLocks noChangeShapeType="1"/>
          </p:cNvSpPr>
          <p:nvPr/>
        </p:nvSpPr>
        <p:spPr bwMode="auto">
          <a:xfrm flipH="1">
            <a:off x="1651001" y="1415562"/>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45" name="Line 19"/>
          <p:cNvSpPr>
            <a:spLocks noChangeShapeType="1"/>
          </p:cNvSpPr>
          <p:nvPr/>
        </p:nvSpPr>
        <p:spPr bwMode="auto">
          <a:xfrm flipH="1">
            <a:off x="1651001" y="1406769"/>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46" name="Line 20"/>
          <p:cNvSpPr>
            <a:spLocks noChangeShapeType="1"/>
          </p:cNvSpPr>
          <p:nvPr/>
        </p:nvSpPr>
        <p:spPr bwMode="auto">
          <a:xfrm flipH="1">
            <a:off x="1651001" y="1399077"/>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47" name="Line 21"/>
          <p:cNvSpPr>
            <a:spLocks noChangeShapeType="1"/>
          </p:cNvSpPr>
          <p:nvPr/>
        </p:nvSpPr>
        <p:spPr bwMode="auto">
          <a:xfrm flipH="1">
            <a:off x="1619251" y="1394680"/>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48" name="Line 23"/>
          <p:cNvSpPr>
            <a:spLocks noChangeShapeType="1"/>
          </p:cNvSpPr>
          <p:nvPr/>
        </p:nvSpPr>
        <p:spPr bwMode="auto">
          <a:xfrm flipH="1">
            <a:off x="1651001" y="1357313"/>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49" name="Line 24"/>
          <p:cNvSpPr>
            <a:spLocks noChangeShapeType="1"/>
          </p:cNvSpPr>
          <p:nvPr/>
        </p:nvSpPr>
        <p:spPr bwMode="auto">
          <a:xfrm flipH="1">
            <a:off x="1651001" y="1335332"/>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50" name="Line 25"/>
          <p:cNvSpPr>
            <a:spLocks noChangeShapeType="1"/>
          </p:cNvSpPr>
          <p:nvPr/>
        </p:nvSpPr>
        <p:spPr bwMode="auto">
          <a:xfrm flipH="1">
            <a:off x="1651001" y="1318846"/>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51" name="Line 26"/>
          <p:cNvSpPr>
            <a:spLocks noChangeShapeType="1"/>
          </p:cNvSpPr>
          <p:nvPr/>
        </p:nvSpPr>
        <p:spPr bwMode="auto">
          <a:xfrm flipH="1">
            <a:off x="1651001" y="1305658"/>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52" name="Line 27"/>
          <p:cNvSpPr>
            <a:spLocks noChangeShapeType="1"/>
          </p:cNvSpPr>
          <p:nvPr/>
        </p:nvSpPr>
        <p:spPr bwMode="auto">
          <a:xfrm flipH="1">
            <a:off x="1651001" y="1297965"/>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53" name="Line 28"/>
          <p:cNvSpPr>
            <a:spLocks noChangeShapeType="1"/>
          </p:cNvSpPr>
          <p:nvPr/>
        </p:nvSpPr>
        <p:spPr bwMode="auto">
          <a:xfrm flipH="1">
            <a:off x="1651001" y="1289173"/>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54" name="Line 29"/>
          <p:cNvSpPr>
            <a:spLocks noChangeShapeType="1"/>
          </p:cNvSpPr>
          <p:nvPr/>
        </p:nvSpPr>
        <p:spPr bwMode="auto">
          <a:xfrm flipH="1">
            <a:off x="1651001" y="1281479"/>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55" name="Line 30"/>
          <p:cNvSpPr>
            <a:spLocks noChangeShapeType="1"/>
          </p:cNvSpPr>
          <p:nvPr/>
        </p:nvSpPr>
        <p:spPr bwMode="auto">
          <a:xfrm flipH="1">
            <a:off x="1651001" y="1272687"/>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56" name="Line 31"/>
          <p:cNvSpPr>
            <a:spLocks noChangeShapeType="1"/>
          </p:cNvSpPr>
          <p:nvPr/>
        </p:nvSpPr>
        <p:spPr bwMode="auto">
          <a:xfrm flipH="1">
            <a:off x="1619251" y="1268291"/>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57" name="Line 33"/>
          <p:cNvSpPr>
            <a:spLocks noChangeShapeType="1"/>
          </p:cNvSpPr>
          <p:nvPr/>
        </p:nvSpPr>
        <p:spPr bwMode="auto">
          <a:xfrm flipH="1">
            <a:off x="1651001" y="1229825"/>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58" name="Line 34"/>
          <p:cNvSpPr>
            <a:spLocks noChangeShapeType="1"/>
          </p:cNvSpPr>
          <p:nvPr/>
        </p:nvSpPr>
        <p:spPr bwMode="auto">
          <a:xfrm flipH="1">
            <a:off x="1651001" y="1208943"/>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59" name="Line 35"/>
          <p:cNvSpPr>
            <a:spLocks noChangeShapeType="1"/>
          </p:cNvSpPr>
          <p:nvPr/>
        </p:nvSpPr>
        <p:spPr bwMode="auto">
          <a:xfrm flipH="1">
            <a:off x="1651001" y="1192457"/>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60" name="Line 36"/>
          <p:cNvSpPr>
            <a:spLocks noChangeShapeType="1"/>
          </p:cNvSpPr>
          <p:nvPr/>
        </p:nvSpPr>
        <p:spPr bwMode="auto">
          <a:xfrm flipH="1">
            <a:off x="1651001" y="1179269"/>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61" name="Line 37"/>
          <p:cNvSpPr>
            <a:spLocks noChangeShapeType="1"/>
          </p:cNvSpPr>
          <p:nvPr/>
        </p:nvSpPr>
        <p:spPr bwMode="auto">
          <a:xfrm flipH="1">
            <a:off x="1651001" y="1171575"/>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62" name="Line 38"/>
          <p:cNvSpPr>
            <a:spLocks noChangeShapeType="1"/>
          </p:cNvSpPr>
          <p:nvPr/>
        </p:nvSpPr>
        <p:spPr bwMode="auto">
          <a:xfrm flipH="1">
            <a:off x="1651001" y="1162783"/>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63" name="Line 39"/>
          <p:cNvSpPr>
            <a:spLocks noChangeShapeType="1"/>
          </p:cNvSpPr>
          <p:nvPr/>
        </p:nvSpPr>
        <p:spPr bwMode="auto">
          <a:xfrm flipH="1">
            <a:off x="1651001" y="1155090"/>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64" name="Line 40"/>
          <p:cNvSpPr>
            <a:spLocks noChangeShapeType="1"/>
          </p:cNvSpPr>
          <p:nvPr/>
        </p:nvSpPr>
        <p:spPr bwMode="auto">
          <a:xfrm flipH="1">
            <a:off x="1651001" y="1146297"/>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65" name="Line 41"/>
          <p:cNvSpPr>
            <a:spLocks noChangeShapeType="1"/>
          </p:cNvSpPr>
          <p:nvPr/>
        </p:nvSpPr>
        <p:spPr bwMode="auto">
          <a:xfrm flipH="1">
            <a:off x="1619251" y="1141901"/>
            <a:ext cx="6138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66" name="Line 43"/>
          <p:cNvSpPr>
            <a:spLocks noChangeShapeType="1"/>
          </p:cNvSpPr>
          <p:nvPr/>
        </p:nvSpPr>
        <p:spPr bwMode="auto">
          <a:xfrm flipH="1">
            <a:off x="1651001" y="1103435"/>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67" name="Line 44"/>
          <p:cNvSpPr>
            <a:spLocks noChangeShapeType="1"/>
          </p:cNvSpPr>
          <p:nvPr/>
        </p:nvSpPr>
        <p:spPr bwMode="auto">
          <a:xfrm flipH="1">
            <a:off x="1651001" y="1082553"/>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68" name="Line 45"/>
          <p:cNvSpPr>
            <a:spLocks noChangeShapeType="1"/>
          </p:cNvSpPr>
          <p:nvPr/>
        </p:nvSpPr>
        <p:spPr bwMode="auto">
          <a:xfrm flipH="1">
            <a:off x="1651001" y="1066068"/>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69" name="Line 46"/>
          <p:cNvSpPr>
            <a:spLocks noChangeShapeType="1"/>
          </p:cNvSpPr>
          <p:nvPr/>
        </p:nvSpPr>
        <p:spPr bwMode="auto">
          <a:xfrm flipH="1">
            <a:off x="1651001" y="1052879"/>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70" name="Line 47"/>
          <p:cNvSpPr>
            <a:spLocks noChangeShapeType="1"/>
          </p:cNvSpPr>
          <p:nvPr/>
        </p:nvSpPr>
        <p:spPr bwMode="auto">
          <a:xfrm flipH="1">
            <a:off x="1651001" y="1045186"/>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71" name="Line 48"/>
          <p:cNvSpPr>
            <a:spLocks noChangeShapeType="1"/>
          </p:cNvSpPr>
          <p:nvPr/>
        </p:nvSpPr>
        <p:spPr bwMode="auto">
          <a:xfrm flipH="1">
            <a:off x="1651001" y="1036394"/>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72" name="Line 49"/>
          <p:cNvSpPr>
            <a:spLocks noChangeShapeType="1"/>
          </p:cNvSpPr>
          <p:nvPr/>
        </p:nvSpPr>
        <p:spPr bwMode="auto">
          <a:xfrm flipH="1">
            <a:off x="1651001" y="1027602"/>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73" name="Line 50"/>
          <p:cNvSpPr>
            <a:spLocks noChangeShapeType="1"/>
          </p:cNvSpPr>
          <p:nvPr/>
        </p:nvSpPr>
        <p:spPr bwMode="auto">
          <a:xfrm flipH="1">
            <a:off x="1651001" y="1018809"/>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74" name="Line 51"/>
          <p:cNvSpPr>
            <a:spLocks noChangeShapeType="1"/>
          </p:cNvSpPr>
          <p:nvPr/>
        </p:nvSpPr>
        <p:spPr bwMode="auto">
          <a:xfrm flipH="1">
            <a:off x="1619251" y="1014413"/>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75" name="Line 53"/>
          <p:cNvSpPr>
            <a:spLocks noChangeShapeType="1"/>
          </p:cNvSpPr>
          <p:nvPr/>
        </p:nvSpPr>
        <p:spPr bwMode="auto">
          <a:xfrm flipH="1">
            <a:off x="1651001" y="977046"/>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76" name="Line 54"/>
          <p:cNvSpPr>
            <a:spLocks noChangeShapeType="1"/>
          </p:cNvSpPr>
          <p:nvPr/>
        </p:nvSpPr>
        <p:spPr bwMode="auto">
          <a:xfrm flipH="1">
            <a:off x="1651001" y="956164"/>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77" name="Line 55"/>
          <p:cNvSpPr>
            <a:spLocks noChangeShapeType="1"/>
          </p:cNvSpPr>
          <p:nvPr/>
        </p:nvSpPr>
        <p:spPr bwMode="auto">
          <a:xfrm flipH="1">
            <a:off x="1651001" y="939678"/>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78" name="Line 56"/>
          <p:cNvSpPr>
            <a:spLocks noChangeShapeType="1"/>
          </p:cNvSpPr>
          <p:nvPr/>
        </p:nvSpPr>
        <p:spPr bwMode="auto">
          <a:xfrm flipH="1">
            <a:off x="1651001" y="926490"/>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79" name="Line 57"/>
          <p:cNvSpPr>
            <a:spLocks noChangeShapeType="1"/>
          </p:cNvSpPr>
          <p:nvPr/>
        </p:nvSpPr>
        <p:spPr bwMode="auto">
          <a:xfrm flipH="1">
            <a:off x="1651001" y="917698"/>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80" name="Line 58"/>
          <p:cNvSpPr>
            <a:spLocks noChangeShapeType="1"/>
          </p:cNvSpPr>
          <p:nvPr/>
        </p:nvSpPr>
        <p:spPr bwMode="auto">
          <a:xfrm flipH="1">
            <a:off x="1651001" y="908905"/>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81" name="Line 59"/>
          <p:cNvSpPr>
            <a:spLocks noChangeShapeType="1"/>
          </p:cNvSpPr>
          <p:nvPr/>
        </p:nvSpPr>
        <p:spPr bwMode="auto">
          <a:xfrm flipH="1">
            <a:off x="1651001" y="901212"/>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82" name="Line 60"/>
          <p:cNvSpPr>
            <a:spLocks noChangeShapeType="1"/>
          </p:cNvSpPr>
          <p:nvPr/>
        </p:nvSpPr>
        <p:spPr bwMode="auto">
          <a:xfrm flipH="1">
            <a:off x="1651001" y="892419"/>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83" name="Line 61"/>
          <p:cNvSpPr>
            <a:spLocks noChangeShapeType="1"/>
          </p:cNvSpPr>
          <p:nvPr/>
        </p:nvSpPr>
        <p:spPr bwMode="auto">
          <a:xfrm flipH="1">
            <a:off x="1619251" y="888023"/>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84" name="Line 63"/>
          <p:cNvSpPr>
            <a:spLocks noChangeShapeType="1"/>
          </p:cNvSpPr>
          <p:nvPr/>
        </p:nvSpPr>
        <p:spPr bwMode="auto">
          <a:xfrm flipH="1">
            <a:off x="1651001" y="850656"/>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85" name="Line 64"/>
          <p:cNvSpPr>
            <a:spLocks noChangeShapeType="1"/>
          </p:cNvSpPr>
          <p:nvPr/>
        </p:nvSpPr>
        <p:spPr bwMode="auto">
          <a:xfrm flipH="1">
            <a:off x="1651001" y="829775"/>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86" name="Line 65"/>
          <p:cNvSpPr>
            <a:spLocks noChangeShapeType="1"/>
          </p:cNvSpPr>
          <p:nvPr/>
        </p:nvSpPr>
        <p:spPr bwMode="auto">
          <a:xfrm flipH="1">
            <a:off x="1651001" y="813288"/>
            <a:ext cx="2963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87" name="Line 66"/>
          <p:cNvSpPr>
            <a:spLocks noChangeShapeType="1"/>
          </p:cNvSpPr>
          <p:nvPr/>
        </p:nvSpPr>
        <p:spPr bwMode="auto">
          <a:xfrm flipH="1">
            <a:off x="1651001" y="800100"/>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88" name="Line 67"/>
          <p:cNvSpPr>
            <a:spLocks noChangeShapeType="1"/>
          </p:cNvSpPr>
          <p:nvPr/>
        </p:nvSpPr>
        <p:spPr bwMode="auto">
          <a:xfrm flipH="1">
            <a:off x="1651001" y="791308"/>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89" name="Line 68"/>
          <p:cNvSpPr>
            <a:spLocks noChangeShapeType="1"/>
          </p:cNvSpPr>
          <p:nvPr/>
        </p:nvSpPr>
        <p:spPr bwMode="auto">
          <a:xfrm flipH="1">
            <a:off x="1651001" y="782516"/>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90" name="Line 69"/>
          <p:cNvSpPr>
            <a:spLocks noChangeShapeType="1"/>
          </p:cNvSpPr>
          <p:nvPr/>
        </p:nvSpPr>
        <p:spPr bwMode="auto">
          <a:xfrm flipH="1">
            <a:off x="1651001" y="774823"/>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91" name="Line 70"/>
          <p:cNvSpPr>
            <a:spLocks noChangeShapeType="1"/>
          </p:cNvSpPr>
          <p:nvPr/>
        </p:nvSpPr>
        <p:spPr bwMode="auto">
          <a:xfrm flipH="1">
            <a:off x="1651001" y="766030"/>
            <a:ext cx="2963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392" name="Line 71"/>
          <p:cNvSpPr>
            <a:spLocks noChangeShapeType="1"/>
          </p:cNvSpPr>
          <p:nvPr/>
        </p:nvSpPr>
        <p:spPr bwMode="auto">
          <a:xfrm flipH="1">
            <a:off x="1619251" y="761634"/>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nvGrpSpPr>
          <p:cNvPr id="3393" name="グループ化 771"/>
          <p:cNvGrpSpPr>
            <a:grpSpLocks/>
          </p:cNvGrpSpPr>
          <p:nvPr/>
        </p:nvGrpSpPr>
        <p:grpSpPr bwMode="auto">
          <a:xfrm>
            <a:off x="1871134" y="1052879"/>
            <a:ext cx="325967" cy="392357"/>
            <a:chOff x="1459254" y="1520659"/>
            <a:chExt cx="122227" cy="567674"/>
          </a:xfrm>
        </p:grpSpPr>
        <p:sp>
          <p:nvSpPr>
            <p:cNvPr id="3781" name="Rectangle 89"/>
            <p:cNvSpPr>
              <a:spLocks noChangeArrowheads="1"/>
            </p:cNvSpPr>
            <p:nvPr/>
          </p:nvSpPr>
          <p:spPr bwMode="auto">
            <a:xfrm>
              <a:off x="1462429" y="1584157"/>
              <a:ext cx="115878" cy="19684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782" name="Line 90"/>
            <p:cNvSpPr>
              <a:spLocks noChangeShapeType="1"/>
            </p:cNvSpPr>
            <p:nvPr/>
          </p:nvSpPr>
          <p:spPr bwMode="auto">
            <a:xfrm>
              <a:off x="1519574" y="1520659"/>
              <a:ext cx="0" cy="6095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83" name="Line 91"/>
            <p:cNvSpPr>
              <a:spLocks noChangeShapeType="1"/>
            </p:cNvSpPr>
            <p:nvPr/>
          </p:nvSpPr>
          <p:spPr bwMode="auto">
            <a:xfrm flipV="1">
              <a:off x="1519574" y="1783541"/>
              <a:ext cx="0" cy="304792"/>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84" name="Line 92"/>
            <p:cNvSpPr>
              <a:spLocks noChangeShapeType="1"/>
            </p:cNvSpPr>
            <p:nvPr/>
          </p:nvSpPr>
          <p:spPr bwMode="auto">
            <a:xfrm flipH="1">
              <a:off x="1459254" y="2088333"/>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85" name="Line 93"/>
            <p:cNvSpPr>
              <a:spLocks noChangeShapeType="1"/>
            </p:cNvSpPr>
            <p:nvPr/>
          </p:nvSpPr>
          <p:spPr bwMode="auto">
            <a:xfrm flipH="1">
              <a:off x="1459254" y="1520659"/>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86" name="Line 94"/>
            <p:cNvSpPr>
              <a:spLocks noChangeShapeType="1"/>
            </p:cNvSpPr>
            <p:nvPr/>
          </p:nvSpPr>
          <p:spPr bwMode="auto">
            <a:xfrm flipH="1">
              <a:off x="1459254" y="1673055"/>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394" name="グループ化 772"/>
          <p:cNvGrpSpPr>
            <a:grpSpLocks/>
          </p:cNvGrpSpPr>
          <p:nvPr/>
        </p:nvGrpSpPr>
        <p:grpSpPr bwMode="auto">
          <a:xfrm>
            <a:off x="2550585" y="964956"/>
            <a:ext cx="325967" cy="278057"/>
            <a:chOff x="1968795" y="1393662"/>
            <a:chExt cx="122227" cy="401310"/>
          </a:xfrm>
        </p:grpSpPr>
        <p:sp>
          <p:nvSpPr>
            <p:cNvPr id="3775" name="Rectangle 95"/>
            <p:cNvSpPr>
              <a:spLocks noChangeArrowheads="1"/>
            </p:cNvSpPr>
            <p:nvPr/>
          </p:nvSpPr>
          <p:spPr bwMode="auto">
            <a:xfrm>
              <a:off x="1971970" y="1450810"/>
              <a:ext cx="115878" cy="2146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776" name="Line 96"/>
            <p:cNvSpPr>
              <a:spLocks noChangeShapeType="1"/>
            </p:cNvSpPr>
            <p:nvPr/>
          </p:nvSpPr>
          <p:spPr bwMode="auto">
            <a:xfrm>
              <a:off x="2030702" y="1393662"/>
              <a:ext cx="0" cy="5460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77" name="Line 97"/>
            <p:cNvSpPr>
              <a:spLocks noChangeShapeType="1"/>
            </p:cNvSpPr>
            <p:nvPr/>
          </p:nvSpPr>
          <p:spPr bwMode="auto">
            <a:xfrm flipV="1">
              <a:off x="2030702" y="1667975"/>
              <a:ext cx="0" cy="126997"/>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78" name="Line 98"/>
            <p:cNvSpPr>
              <a:spLocks noChangeShapeType="1"/>
            </p:cNvSpPr>
            <p:nvPr/>
          </p:nvSpPr>
          <p:spPr bwMode="auto">
            <a:xfrm flipH="1">
              <a:off x="1968795" y="1794971"/>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79" name="Line 99"/>
            <p:cNvSpPr>
              <a:spLocks noChangeShapeType="1"/>
            </p:cNvSpPr>
            <p:nvPr/>
          </p:nvSpPr>
          <p:spPr bwMode="auto">
            <a:xfrm flipH="1">
              <a:off x="1968795" y="1393662"/>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80" name="Line 100"/>
            <p:cNvSpPr>
              <a:spLocks noChangeShapeType="1"/>
            </p:cNvSpPr>
            <p:nvPr/>
          </p:nvSpPr>
          <p:spPr bwMode="auto">
            <a:xfrm flipH="1">
              <a:off x="1968795" y="1581617"/>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395" name="グループ化 773"/>
          <p:cNvGrpSpPr>
            <a:grpSpLocks/>
          </p:cNvGrpSpPr>
          <p:nvPr/>
        </p:nvGrpSpPr>
        <p:grpSpPr bwMode="auto">
          <a:xfrm>
            <a:off x="3253318" y="989135"/>
            <a:ext cx="325967" cy="274760"/>
            <a:chOff x="2487861" y="1429221"/>
            <a:chExt cx="122227" cy="396230"/>
          </a:xfrm>
        </p:grpSpPr>
        <p:sp>
          <p:nvSpPr>
            <p:cNvPr id="3769" name="Rectangle 101"/>
            <p:cNvSpPr>
              <a:spLocks noChangeArrowheads="1"/>
            </p:cNvSpPr>
            <p:nvPr/>
          </p:nvSpPr>
          <p:spPr bwMode="auto">
            <a:xfrm>
              <a:off x="2491036" y="1462240"/>
              <a:ext cx="115878" cy="23875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770" name="Line 102"/>
            <p:cNvSpPr>
              <a:spLocks noChangeShapeType="1"/>
            </p:cNvSpPr>
            <p:nvPr/>
          </p:nvSpPr>
          <p:spPr bwMode="auto">
            <a:xfrm>
              <a:off x="2548181" y="1429221"/>
              <a:ext cx="0" cy="3047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71" name="Line 103"/>
            <p:cNvSpPr>
              <a:spLocks noChangeShapeType="1"/>
            </p:cNvSpPr>
            <p:nvPr/>
          </p:nvSpPr>
          <p:spPr bwMode="auto">
            <a:xfrm flipV="1">
              <a:off x="2548181" y="1703534"/>
              <a:ext cx="0" cy="121917"/>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72" name="Line 104"/>
            <p:cNvSpPr>
              <a:spLocks noChangeShapeType="1"/>
            </p:cNvSpPr>
            <p:nvPr/>
          </p:nvSpPr>
          <p:spPr bwMode="auto">
            <a:xfrm flipH="1">
              <a:off x="2487861" y="1825451"/>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73" name="Line 105"/>
            <p:cNvSpPr>
              <a:spLocks noChangeShapeType="1"/>
            </p:cNvSpPr>
            <p:nvPr/>
          </p:nvSpPr>
          <p:spPr bwMode="auto">
            <a:xfrm flipH="1">
              <a:off x="2487861" y="1429221"/>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74" name="Line 106"/>
            <p:cNvSpPr>
              <a:spLocks noChangeShapeType="1"/>
            </p:cNvSpPr>
            <p:nvPr/>
          </p:nvSpPr>
          <p:spPr bwMode="auto">
            <a:xfrm flipH="1">
              <a:off x="2487861" y="1570187"/>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396" name="グループ化 774"/>
          <p:cNvGrpSpPr>
            <a:grpSpLocks/>
          </p:cNvGrpSpPr>
          <p:nvPr/>
        </p:nvGrpSpPr>
        <p:grpSpPr bwMode="auto">
          <a:xfrm>
            <a:off x="3924300" y="904509"/>
            <a:ext cx="321733" cy="414337"/>
            <a:chOff x="2998990" y="1307304"/>
            <a:chExt cx="120639" cy="598154"/>
          </a:xfrm>
        </p:grpSpPr>
        <p:sp>
          <p:nvSpPr>
            <p:cNvPr id="3763" name="Rectangle 107"/>
            <p:cNvSpPr>
              <a:spLocks noChangeArrowheads="1"/>
            </p:cNvSpPr>
            <p:nvPr/>
          </p:nvSpPr>
          <p:spPr bwMode="auto">
            <a:xfrm>
              <a:off x="3002165" y="1377152"/>
              <a:ext cx="114290" cy="269233"/>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764" name="Line 108"/>
            <p:cNvSpPr>
              <a:spLocks noChangeShapeType="1"/>
            </p:cNvSpPr>
            <p:nvPr/>
          </p:nvSpPr>
          <p:spPr bwMode="auto">
            <a:xfrm>
              <a:off x="3059309" y="1307304"/>
              <a:ext cx="0" cy="6730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65" name="Line 109"/>
            <p:cNvSpPr>
              <a:spLocks noChangeShapeType="1"/>
            </p:cNvSpPr>
            <p:nvPr/>
          </p:nvSpPr>
          <p:spPr bwMode="auto">
            <a:xfrm flipV="1">
              <a:off x="3059309" y="1648925"/>
              <a:ext cx="0" cy="256533"/>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66" name="Line 110"/>
            <p:cNvSpPr>
              <a:spLocks noChangeShapeType="1"/>
            </p:cNvSpPr>
            <p:nvPr/>
          </p:nvSpPr>
          <p:spPr bwMode="auto">
            <a:xfrm flipH="1">
              <a:off x="2998990" y="1905458"/>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67" name="Line 111"/>
            <p:cNvSpPr>
              <a:spLocks noChangeShapeType="1"/>
            </p:cNvSpPr>
            <p:nvPr/>
          </p:nvSpPr>
          <p:spPr bwMode="auto">
            <a:xfrm flipH="1">
              <a:off x="2998990" y="1307304"/>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68" name="Line 112"/>
            <p:cNvSpPr>
              <a:spLocks noChangeShapeType="1"/>
            </p:cNvSpPr>
            <p:nvPr/>
          </p:nvSpPr>
          <p:spPr bwMode="auto">
            <a:xfrm flipH="1">
              <a:off x="2998990" y="1520659"/>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3397" name="Freeform 113"/>
          <p:cNvSpPr>
            <a:spLocks noEditPoints="1"/>
          </p:cNvSpPr>
          <p:nvPr/>
        </p:nvSpPr>
        <p:spPr bwMode="auto">
          <a:xfrm>
            <a:off x="1680633" y="761634"/>
            <a:ext cx="2743200" cy="759435"/>
          </a:xfrm>
          <a:custGeom>
            <a:avLst/>
            <a:gdLst>
              <a:gd name="T0" fmla="*/ 0 w 1296"/>
              <a:gd name="T1" fmla="*/ 2147483647 h 864"/>
              <a:gd name="T2" fmla="*/ 0 w 1296"/>
              <a:gd name="T3" fmla="*/ 0 h 864"/>
              <a:gd name="T4" fmla="*/ 2147483647 w 1296"/>
              <a:gd name="T5" fmla="*/ 2147483647 h 864"/>
              <a:gd name="T6" fmla="*/ 0 w 1296"/>
              <a:gd name="T7" fmla="*/ 2147483647 h 864"/>
              <a:gd name="T8" fmla="*/ 0 60000 65536"/>
              <a:gd name="T9" fmla="*/ 0 60000 65536"/>
              <a:gd name="T10" fmla="*/ 0 60000 65536"/>
              <a:gd name="T11" fmla="*/ 0 60000 65536"/>
              <a:gd name="T12" fmla="*/ 0 w 1296"/>
              <a:gd name="T13" fmla="*/ 0 h 864"/>
              <a:gd name="T14" fmla="*/ 1296 w 1296"/>
              <a:gd name="T15" fmla="*/ 864 h 864"/>
            </a:gdLst>
            <a:ahLst/>
            <a:cxnLst>
              <a:cxn ang="T8">
                <a:pos x="T0" y="T1"/>
              </a:cxn>
              <a:cxn ang="T9">
                <a:pos x="T2" y="T3"/>
              </a:cxn>
              <a:cxn ang="T10">
                <a:pos x="T4" y="T5"/>
              </a:cxn>
              <a:cxn ang="T11">
                <a:pos x="T6" y="T7"/>
              </a:cxn>
            </a:cxnLst>
            <a:rect l="T12" t="T13" r="T14" b="T15"/>
            <a:pathLst>
              <a:path w="1296" h="864">
                <a:moveTo>
                  <a:pt x="0" y="864"/>
                </a:moveTo>
                <a:lnTo>
                  <a:pt x="0" y="0"/>
                </a:lnTo>
                <a:moveTo>
                  <a:pt x="1296" y="864"/>
                </a:moveTo>
                <a:lnTo>
                  <a:pt x="0" y="864"/>
                </a:lnTo>
              </a:path>
            </a:pathLst>
          </a:custGeom>
          <a:noFill/>
          <a:ln w="793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3398" name="テキスト ボックス 470"/>
          <p:cNvSpPr txBox="1">
            <a:spLocks noChangeArrowheads="1"/>
          </p:cNvSpPr>
          <p:nvPr/>
        </p:nvSpPr>
        <p:spPr bwMode="auto">
          <a:xfrm>
            <a:off x="1210734" y="726465"/>
            <a:ext cx="28528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10000</a:t>
            </a:r>
            <a:endParaRPr lang="ja-JP" altLang="en-US" sz="800">
              <a:latin typeface="Helvetica" charset="0"/>
            </a:endParaRPr>
          </a:p>
        </p:txBody>
      </p:sp>
      <p:sp>
        <p:nvSpPr>
          <p:cNvPr id="3399" name="テキスト ボックス 471"/>
          <p:cNvSpPr txBox="1">
            <a:spLocks noChangeArrowheads="1"/>
          </p:cNvSpPr>
          <p:nvPr/>
        </p:nvSpPr>
        <p:spPr bwMode="auto">
          <a:xfrm>
            <a:off x="1289051" y="856151"/>
            <a:ext cx="228228"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1000</a:t>
            </a:r>
            <a:endParaRPr lang="ja-JP" altLang="en-US" sz="800">
              <a:latin typeface="Helvetica" charset="0"/>
            </a:endParaRPr>
          </a:p>
        </p:txBody>
      </p:sp>
      <p:sp>
        <p:nvSpPr>
          <p:cNvPr id="3400" name="テキスト ボックス 472"/>
          <p:cNvSpPr txBox="1">
            <a:spLocks noChangeArrowheads="1"/>
          </p:cNvSpPr>
          <p:nvPr/>
        </p:nvSpPr>
        <p:spPr bwMode="auto">
          <a:xfrm>
            <a:off x="1365251" y="980343"/>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a:t>
            </a:r>
            <a:endParaRPr lang="ja-JP" altLang="en-US" sz="800">
              <a:latin typeface="Helvetica" charset="0"/>
            </a:endParaRPr>
          </a:p>
        </p:txBody>
      </p:sp>
      <p:sp>
        <p:nvSpPr>
          <p:cNvPr id="3401" name="テキスト ボックス 473"/>
          <p:cNvSpPr txBox="1">
            <a:spLocks noChangeArrowheads="1"/>
          </p:cNvSpPr>
          <p:nvPr/>
        </p:nvSpPr>
        <p:spPr bwMode="auto">
          <a:xfrm>
            <a:off x="1441451" y="1110029"/>
            <a:ext cx="11411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a:t>
            </a:r>
            <a:endParaRPr lang="ja-JP" altLang="en-US" sz="800">
              <a:latin typeface="Helvetica" charset="0"/>
            </a:endParaRPr>
          </a:p>
        </p:txBody>
      </p:sp>
      <p:sp>
        <p:nvSpPr>
          <p:cNvPr id="3402" name="テキスト ボックス 474"/>
          <p:cNvSpPr txBox="1">
            <a:spLocks noChangeArrowheads="1"/>
          </p:cNvSpPr>
          <p:nvPr/>
        </p:nvSpPr>
        <p:spPr bwMode="auto">
          <a:xfrm>
            <a:off x="1519767" y="1230923"/>
            <a:ext cx="5705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a:t>
            </a:r>
            <a:endParaRPr lang="ja-JP" altLang="en-US" sz="800">
              <a:latin typeface="Helvetica" charset="0"/>
            </a:endParaRPr>
          </a:p>
        </p:txBody>
      </p:sp>
      <p:sp>
        <p:nvSpPr>
          <p:cNvPr id="3403" name="テキスト ボックス 475"/>
          <p:cNvSpPr txBox="1">
            <a:spLocks noChangeArrowheads="1"/>
          </p:cNvSpPr>
          <p:nvPr/>
        </p:nvSpPr>
        <p:spPr bwMode="auto">
          <a:xfrm>
            <a:off x="1403351" y="1363908"/>
            <a:ext cx="14261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0.1</a:t>
            </a:r>
            <a:endParaRPr lang="ja-JP" altLang="en-US" sz="800">
              <a:latin typeface="Helvetica" charset="0"/>
            </a:endParaRPr>
          </a:p>
        </p:txBody>
      </p:sp>
      <p:sp>
        <p:nvSpPr>
          <p:cNvPr id="3404" name="Line 121"/>
          <p:cNvSpPr>
            <a:spLocks noChangeShapeType="1"/>
          </p:cNvSpPr>
          <p:nvPr/>
        </p:nvSpPr>
        <p:spPr bwMode="auto">
          <a:xfrm flipH="1">
            <a:off x="5471585" y="1523268"/>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05" name="Line 123"/>
          <p:cNvSpPr>
            <a:spLocks noChangeShapeType="1"/>
          </p:cNvSpPr>
          <p:nvPr/>
        </p:nvSpPr>
        <p:spPr bwMode="auto">
          <a:xfrm flipH="1">
            <a:off x="5501218" y="1484802"/>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06" name="Line 124"/>
          <p:cNvSpPr>
            <a:spLocks noChangeShapeType="1"/>
          </p:cNvSpPr>
          <p:nvPr/>
        </p:nvSpPr>
        <p:spPr bwMode="auto">
          <a:xfrm flipH="1">
            <a:off x="5501218" y="1463919"/>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07" name="Line 125"/>
          <p:cNvSpPr>
            <a:spLocks noChangeShapeType="1"/>
          </p:cNvSpPr>
          <p:nvPr/>
        </p:nvSpPr>
        <p:spPr bwMode="auto">
          <a:xfrm flipH="1">
            <a:off x="5501218" y="1447434"/>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08" name="Line 126"/>
          <p:cNvSpPr>
            <a:spLocks noChangeShapeType="1"/>
          </p:cNvSpPr>
          <p:nvPr/>
        </p:nvSpPr>
        <p:spPr bwMode="auto">
          <a:xfrm flipH="1">
            <a:off x="5501218" y="1434246"/>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09" name="Line 127"/>
          <p:cNvSpPr>
            <a:spLocks noChangeShapeType="1"/>
          </p:cNvSpPr>
          <p:nvPr/>
        </p:nvSpPr>
        <p:spPr bwMode="auto">
          <a:xfrm flipH="1">
            <a:off x="5501218" y="1426552"/>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10" name="Line 128"/>
          <p:cNvSpPr>
            <a:spLocks noChangeShapeType="1"/>
          </p:cNvSpPr>
          <p:nvPr/>
        </p:nvSpPr>
        <p:spPr bwMode="auto">
          <a:xfrm flipH="1">
            <a:off x="5501218" y="1417760"/>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11" name="Line 129"/>
          <p:cNvSpPr>
            <a:spLocks noChangeShapeType="1"/>
          </p:cNvSpPr>
          <p:nvPr/>
        </p:nvSpPr>
        <p:spPr bwMode="auto">
          <a:xfrm flipH="1">
            <a:off x="5501218" y="140896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12" name="Line 130"/>
          <p:cNvSpPr>
            <a:spLocks noChangeShapeType="1"/>
          </p:cNvSpPr>
          <p:nvPr/>
        </p:nvSpPr>
        <p:spPr bwMode="auto">
          <a:xfrm flipH="1">
            <a:off x="5501218" y="1401274"/>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13" name="Line 131"/>
          <p:cNvSpPr>
            <a:spLocks noChangeShapeType="1"/>
          </p:cNvSpPr>
          <p:nvPr/>
        </p:nvSpPr>
        <p:spPr bwMode="auto">
          <a:xfrm flipH="1">
            <a:off x="5471585" y="1396878"/>
            <a:ext cx="6138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14" name="Line 133"/>
          <p:cNvSpPr>
            <a:spLocks noChangeShapeType="1"/>
          </p:cNvSpPr>
          <p:nvPr/>
        </p:nvSpPr>
        <p:spPr bwMode="auto">
          <a:xfrm flipH="1">
            <a:off x="5501218" y="1358412"/>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15" name="Line 134"/>
          <p:cNvSpPr>
            <a:spLocks noChangeShapeType="1"/>
          </p:cNvSpPr>
          <p:nvPr/>
        </p:nvSpPr>
        <p:spPr bwMode="auto">
          <a:xfrm flipH="1">
            <a:off x="5501218" y="1337530"/>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16" name="Line 135"/>
          <p:cNvSpPr>
            <a:spLocks noChangeShapeType="1"/>
          </p:cNvSpPr>
          <p:nvPr/>
        </p:nvSpPr>
        <p:spPr bwMode="auto">
          <a:xfrm flipH="1">
            <a:off x="5501218" y="1321044"/>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17" name="Line 136"/>
          <p:cNvSpPr>
            <a:spLocks noChangeShapeType="1"/>
          </p:cNvSpPr>
          <p:nvPr/>
        </p:nvSpPr>
        <p:spPr bwMode="auto">
          <a:xfrm flipH="1">
            <a:off x="5501218" y="1307856"/>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18" name="Line 137"/>
          <p:cNvSpPr>
            <a:spLocks noChangeShapeType="1"/>
          </p:cNvSpPr>
          <p:nvPr/>
        </p:nvSpPr>
        <p:spPr bwMode="auto">
          <a:xfrm flipH="1">
            <a:off x="5501218" y="1300163"/>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19" name="Line 138"/>
          <p:cNvSpPr>
            <a:spLocks noChangeShapeType="1"/>
          </p:cNvSpPr>
          <p:nvPr/>
        </p:nvSpPr>
        <p:spPr bwMode="auto">
          <a:xfrm flipH="1">
            <a:off x="5501218" y="1291371"/>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20" name="Line 139"/>
          <p:cNvSpPr>
            <a:spLocks noChangeShapeType="1"/>
          </p:cNvSpPr>
          <p:nvPr/>
        </p:nvSpPr>
        <p:spPr bwMode="auto">
          <a:xfrm flipH="1">
            <a:off x="5501218" y="128257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21" name="Line 140"/>
          <p:cNvSpPr>
            <a:spLocks noChangeShapeType="1"/>
          </p:cNvSpPr>
          <p:nvPr/>
        </p:nvSpPr>
        <p:spPr bwMode="auto">
          <a:xfrm flipH="1">
            <a:off x="5501218" y="1273786"/>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22" name="Line 141"/>
          <p:cNvSpPr>
            <a:spLocks noChangeShapeType="1"/>
          </p:cNvSpPr>
          <p:nvPr/>
        </p:nvSpPr>
        <p:spPr bwMode="auto">
          <a:xfrm flipH="1">
            <a:off x="5471585" y="1269390"/>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23" name="Line 143"/>
          <p:cNvSpPr>
            <a:spLocks noChangeShapeType="1"/>
          </p:cNvSpPr>
          <p:nvPr/>
        </p:nvSpPr>
        <p:spPr bwMode="auto">
          <a:xfrm flipH="1">
            <a:off x="5501218" y="123202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24" name="Line 144"/>
          <p:cNvSpPr>
            <a:spLocks noChangeShapeType="1"/>
          </p:cNvSpPr>
          <p:nvPr/>
        </p:nvSpPr>
        <p:spPr bwMode="auto">
          <a:xfrm flipH="1">
            <a:off x="5501218" y="1211141"/>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25" name="Line 145"/>
          <p:cNvSpPr>
            <a:spLocks noChangeShapeType="1"/>
          </p:cNvSpPr>
          <p:nvPr/>
        </p:nvSpPr>
        <p:spPr bwMode="auto">
          <a:xfrm flipH="1">
            <a:off x="5501218" y="1194655"/>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26" name="Line 146"/>
          <p:cNvSpPr>
            <a:spLocks noChangeShapeType="1"/>
          </p:cNvSpPr>
          <p:nvPr/>
        </p:nvSpPr>
        <p:spPr bwMode="auto">
          <a:xfrm flipH="1">
            <a:off x="5501218" y="1181467"/>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27" name="Line 147"/>
          <p:cNvSpPr>
            <a:spLocks noChangeShapeType="1"/>
          </p:cNvSpPr>
          <p:nvPr/>
        </p:nvSpPr>
        <p:spPr bwMode="auto">
          <a:xfrm flipH="1">
            <a:off x="5501218" y="1172675"/>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28" name="Line 148"/>
          <p:cNvSpPr>
            <a:spLocks noChangeShapeType="1"/>
          </p:cNvSpPr>
          <p:nvPr/>
        </p:nvSpPr>
        <p:spPr bwMode="auto">
          <a:xfrm flipH="1">
            <a:off x="5501218" y="1163882"/>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29" name="Line 149"/>
          <p:cNvSpPr>
            <a:spLocks noChangeShapeType="1"/>
          </p:cNvSpPr>
          <p:nvPr/>
        </p:nvSpPr>
        <p:spPr bwMode="auto">
          <a:xfrm flipH="1">
            <a:off x="5501218" y="1156189"/>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30" name="Line 150"/>
          <p:cNvSpPr>
            <a:spLocks noChangeShapeType="1"/>
          </p:cNvSpPr>
          <p:nvPr/>
        </p:nvSpPr>
        <p:spPr bwMode="auto">
          <a:xfrm flipH="1">
            <a:off x="5501218" y="1147396"/>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31" name="Line 151"/>
          <p:cNvSpPr>
            <a:spLocks noChangeShapeType="1"/>
          </p:cNvSpPr>
          <p:nvPr/>
        </p:nvSpPr>
        <p:spPr bwMode="auto">
          <a:xfrm flipH="1">
            <a:off x="5471585" y="1143000"/>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32" name="Line 153"/>
          <p:cNvSpPr>
            <a:spLocks noChangeShapeType="1"/>
          </p:cNvSpPr>
          <p:nvPr/>
        </p:nvSpPr>
        <p:spPr bwMode="auto">
          <a:xfrm flipH="1">
            <a:off x="5501218" y="110563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33" name="Line 154"/>
          <p:cNvSpPr>
            <a:spLocks noChangeShapeType="1"/>
          </p:cNvSpPr>
          <p:nvPr/>
        </p:nvSpPr>
        <p:spPr bwMode="auto">
          <a:xfrm flipH="1">
            <a:off x="5501218" y="1084751"/>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34" name="Line 155"/>
          <p:cNvSpPr>
            <a:spLocks noChangeShapeType="1"/>
          </p:cNvSpPr>
          <p:nvPr/>
        </p:nvSpPr>
        <p:spPr bwMode="auto">
          <a:xfrm flipH="1">
            <a:off x="5501218" y="106716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35" name="Line 156"/>
          <p:cNvSpPr>
            <a:spLocks noChangeShapeType="1"/>
          </p:cNvSpPr>
          <p:nvPr/>
        </p:nvSpPr>
        <p:spPr bwMode="auto">
          <a:xfrm flipH="1">
            <a:off x="5501218" y="105397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36" name="Line 157"/>
          <p:cNvSpPr>
            <a:spLocks noChangeShapeType="1"/>
          </p:cNvSpPr>
          <p:nvPr/>
        </p:nvSpPr>
        <p:spPr bwMode="auto">
          <a:xfrm flipH="1">
            <a:off x="5501218" y="1046285"/>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37" name="Line 158"/>
          <p:cNvSpPr>
            <a:spLocks noChangeShapeType="1"/>
          </p:cNvSpPr>
          <p:nvPr/>
        </p:nvSpPr>
        <p:spPr bwMode="auto">
          <a:xfrm flipH="1">
            <a:off x="5501218" y="103749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38" name="Line 159"/>
          <p:cNvSpPr>
            <a:spLocks noChangeShapeType="1"/>
          </p:cNvSpPr>
          <p:nvPr/>
        </p:nvSpPr>
        <p:spPr bwMode="auto">
          <a:xfrm flipH="1">
            <a:off x="5501218" y="1029800"/>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39" name="Line 160"/>
          <p:cNvSpPr>
            <a:spLocks noChangeShapeType="1"/>
          </p:cNvSpPr>
          <p:nvPr/>
        </p:nvSpPr>
        <p:spPr bwMode="auto">
          <a:xfrm flipH="1">
            <a:off x="5501218" y="102100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40" name="Line 161"/>
          <p:cNvSpPr>
            <a:spLocks noChangeShapeType="1"/>
          </p:cNvSpPr>
          <p:nvPr/>
        </p:nvSpPr>
        <p:spPr bwMode="auto">
          <a:xfrm flipH="1">
            <a:off x="5471585" y="1016611"/>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41" name="Line 163"/>
          <p:cNvSpPr>
            <a:spLocks noChangeShapeType="1"/>
          </p:cNvSpPr>
          <p:nvPr/>
        </p:nvSpPr>
        <p:spPr bwMode="auto">
          <a:xfrm flipH="1">
            <a:off x="5501218" y="979244"/>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42" name="Line 164"/>
          <p:cNvSpPr>
            <a:spLocks noChangeShapeType="1"/>
          </p:cNvSpPr>
          <p:nvPr/>
        </p:nvSpPr>
        <p:spPr bwMode="auto">
          <a:xfrm flipH="1">
            <a:off x="5501218" y="95726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43" name="Line 165"/>
          <p:cNvSpPr>
            <a:spLocks noChangeShapeType="1"/>
          </p:cNvSpPr>
          <p:nvPr/>
        </p:nvSpPr>
        <p:spPr bwMode="auto">
          <a:xfrm flipH="1">
            <a:off x="5501218" y="94077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44" name="Line 166"/>
          <p:cNvSpPr>
            <a:spLocks noChangeShapeType="1"/>
          </p:cNvSpPr>
          <p:nvPr/>
        </p:nvSpPr>
        <p:spPr bwMode="auto">
          <a:xfrm flipH="1">
            <a:off x="5501218" y="927589"/>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45" name="Line 167"/>
          <p:cNvSpPr>
            <a:spLocks noChangeShapeType="1"/>
          </p:cNvSpPr>
          <p:nvPr/>
        </p:nvSpPr>
        <p:spPr bwMode="auto">
          <a:xfrm flipH="1">
            <a:off x="5501218" y="919896"/>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46" name="Line 168"/>
          <p:cNvSpPr>
            <a:spLocks noChangeShapeType="1"/>
          </p:cNvSpPr>
          <p:nvPr/>
        </p:nvSpPr>
        <p:spPr bwMode="auto">
          <a:xfrm flipH="1">
            <a:off x="5501218" y="91110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47" name="Line 169"/>
          <p:cNvSpPr>
            <a:spLocks noChangeShapeType="1"/>
          </p:cNvSpPr>
          <p:nvPr/>
        </p:nvSpPr>
        <p:spPr bwMode="auto">
          <a:xfrm flipH="1">
            <a:off x="5501218" y="903410"/>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48" name="Line 170"/>
          <p:cNvSpPr>
            <a:spLocks noChangeShapeType="1"/>
          </p:cNvSpPr>
          <p:nvPr/>
        </p:nvSpPr>
        <p:spPr bwMode="auto">
          <a:xfrm flipH="1">
            <a:off x="5501218" y="89461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49" name="Line 171"/>
          <p:cNvSpPr>
            <a:spLocks noChangeShapeType="1"/>
          </p:cNvSpPr>
          <p:nvPr/>
        </p:nvSpPr>
        <p:spPr bwMode="auto">
          <a:xfrm flipH="1">
            <a:off x="5471585" y="890221"/>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50" name="Line 173"/>
          <p:cNvSpPr>
            <a:spLocks noChangeShapeType="1"/>
          </p:cNvSpPr>
          <p:nvPr/>
        </p:nvSpPr>
        <p:spPr bwMode="auto">
          <a:xfrm flipH="1">
            <a:off x="5501218" y="851755"/>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51" name="Line 174"/>
          <p:cNvSpPr>
            <a:spLocks noChangeShapeType="1"/>
          </p:cNvSpPr>
          <p:nvPr/>
        </p:nvSpPr>
        <p:spPr bwMode="auto">
          <a:xfrm flipH="1">
            <a:off x="5501218" y="83087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52" name="Line 175"/>
          <p:cNvSpPr>
            <a:spLocks noChangeShapeType="1"/>
          </p:cNvSpPr>
          <p:nvPr/>
        </p:nvSpPr>
        <p:spPr bwMode="auto">
          <a:xfrm flipH="1">
            <a:off x="5501218" y="81438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53" name="Line 176"/>
          <p:cNvSpPr>
            <a:spLocks noChangeShapeType="1"/>
          </p:cNvSpPr>
          <p:nvPr/>
        </p:nvSpPr>
        <p:spPr bwMode="auto">
          <a:xfrm flipH="1">
            <a:off x="5501218" y="80229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54" name="Line 177"/>
          <p:cNvSpPr>
            <a:spLocks noChangeShapeType="1"/>
          </p:cNvSpPr>
          <p:nvPr/>
        </p:nvSpPr>
        <p:spPr bwMode="auto">
          <a:xfrm flipH="1">
            <a:off x="5501218" y="793506"/>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55" name="Line 178"/>
          <p:cNvSpPr>
            <a:spLocks noChangeShapeType="1"/>
          </p:cNvSpPr>
          <p:nvPr/>
        </p:nvSpPr>
        <p:spPr bwMode="auto">
          <a:xfrm flipH="1">
            <a:off x="5501218" y="784714"/>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56" name="Line 179"/>
          <p:cNvSpPr>
            <a:spLocks noChangeShapeType="1"/>
          </p:cNvSpPr>
          <p:nvPr/>
        </p:nvSpPr>
        <p:spPr bwMode="auto">
          <a:xfrm flipH="1">
            <a:off x="5501218" y="777021"/>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57" name="Line 180"/>
          <p:cNvSpPr>
            <a:spLocks noChangeShapeType="1"/>
          </p:cNvSpPr>
          <p:nvPr/>
        </p:nvSpPr>
        <p:spPr bwMode="auto">
          <a:xfrm flipH="1">
            <a:off x="5501218" y="768228"/>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58" name="Line 181"/>
          <p:cNvSpPr>
            <a:spLocks noChangeShapeType="1"/>
          </p:cNvSpPr>
          <p:nvPr/>
        </p:nvSpPr>
        <p:spPr bwMode="auto">
          <a:xfrm flipH="1">
            <a:off x="5471585" y="763832"/>
            <a:ext cx="6138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nvGrpSpPr>
          <p:cNvPr id="3459" name="グループ化 775"/>
          <p:cNvGrpSpPr>
            <a:grpSpLocks/>
          </p:cNvGrpSpPr>
          <p:nvPr/>
        </p:nvGrpSpPr>
        <p:grpSpPr bwMode="auto">
          <a:xfrm>
            <a:off x="5712885" y="988036"/>
            <a:ext cx="325967" cy="462695"/>
            <a:chOff x="4346744" y="1426450"/>
            <a:chExt cx="122227" cy="669274"/>
          </a:xfrm>
        </p:grpSpPr>
        <p:sp>
          <p:nvSpPr>
            <p:cNvPr id="3757" name="Rectangle 204"/>
            <p:cNvSpPr>
              <a:spLocks noChangeArrowheads="1"/>
            </p:cNvSpPr>
            <p:nvPr/>
          </p:nvSpPr>
          <p:spPr bwMode="auto">
            <a:xfrm>
              <a:off x="4349919" y="1495029"/>
              <a:ext cx="115877" cy="23875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758" name="Line 205"/>
            <p:cNvSpPr>
              <a:spLocks noChangeShapeType="1"/>
            </p:cNvSpPr>
            <p:nvPr/>
          </p:nvSpPr>
          <p:spPr bwMode="auto">
            <a:xfrm>
              <a:off x="4408650" y="1426450"/>
              <a:ext cx="0" cy="6603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59" name="Line 206"/>
            <p:cNvSpPr>
              <a:spLocks noChangeShapeType="1"/>
            </p:cNvSpPr>
            <p:nvPr/>
          </p:nvSpPr>
          <p:spPr bwMode="auto">
            <a:xfrm flipV="1">
              <a:off x="4408650" y="1736323"/>
              <a:ext cx="0" cy="359401"/>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60" name="Line 207"/>
            <p:cNvSpPr>
              <a:spLocks noChangeShapeType="1"/>
            </p:cNvSpPr>
            <p:nvPr/>
          </p:nvSpPr>
          <p:spPr bwMode="auto">
            <a:xfrm flipH="1">
              <a:off x="4346744" y="2095723"/>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61" name="Line 208"/>
            <p:cNvSpPr>
              <a:spLocks noChangeShapeType="1"/>
            </p:cNvSpPr>
            <p:nvPr/>
          </p:nvSpPr>
          <p:spPr bwMode="auto">
            <a:xfrm flipH="1">
              <a:off x="4346744" y="1426450"/>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62" name="Line 209"/>
            <p:cNvSpPr>
              <a:spLocks noChangeShapeType="1"/>
            </p:cNvSpPr>
            <p:nvPr/>
          </p:nvSpPr>
          <p:spPr bwMode="auto">
            <a:xfrm flipH="1">
              <a:off x="4346744" y="1620755"/>
              <a:ext cx="122227" cy="127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460" name="グループ化 776"/>
          <p:cNvGrpSpPr>
            <a:grpSpLocks/>
          </p:cNvGrpSpPr>
          <p:nvPr/>
        </p:nvGrpSpPr>
        <p:grpSpPr bwMode="auto">
          <a:xfrm>
            <a:off x="6394451" y="924292"/>
            <a:ext cx="325967" cy="298938"/>
            <a:chOff x="4857872" y="1335013"/>
            <a:chExt cx="122227" cy="431789"/>
          </a:xfrm>
        </p:grpSpPr>
        <p:sp>
          <p:nvSpPr>
            <p:cNvPr id="3751" name="Rectangle 211"/>
            <p:cNvSpPr>
              <a:spLocks noChangeArrowheads="1"/>
            </p:cNvSpPr>
            <p:nvPr/>
          </p:nvSpPr>
          <p:spPr bwMode="auto">
            <a:xfrm>
              <a:off x="4861047" y="1398511"/>
              <a:ext cx="115877" cy="23240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752" name="Line 212"/>
            <p:cNvSpPr>
              <a:spLocks noChangeShapeType="1"/>
            </p:cNvSpPr>
            <p:nvPr/>
          </p:nvSpPr>
          <p:spPr bwMode="auto">
            <a:xfrm>
              <a:off x="4918192" y="1335013"/>
              <a:ext cx="0" cy="6095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53" name="Line 213"/>
            <p:cNvSpPr>
              <a:spLocks noChangeShapeType="1"/>
            </p:cNvSpPr>
            <p:nvPr/>
          </p:nvSpPr>
          <p:spPr bwMode="auto">
            <a:xfrm flipV="1">
              <a:off x="4918192" y="1633455"/>
              <a:ext cx="0" cy="133347"/>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54" name="Line 214"/>
            <p:cNvSpPr>
              <a:spLocks noChangeShapeType="1"/>
            </p:cNvSpPr>
            <p:nvPr/>
          </p:nvSpPr>
          <p:spPr bwMode="auto">
            <a:xfrm flipH="1">
              <a:off x="4857872" y="1766802"/>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55" name="Line 215"/>
            <p:cNvSpPr>
              <a:spLocks noChangeShapeType="1"/>
            </p:cNvSpPr>
            <p:nvPr/>
          </p:nvSpPr>
          <p:spPr bwMode="auto">
            <a:xfrm flipH="1">
              <a:off x="4857872" y="1335013"/>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56" name="Line 216"/>
            <p:cNvSpPr>
              <a:spLocks noChangeShapeType="1"/>
            </p:cNvSpPr>
            <p:nvPr/>
          </p:nvSpPr>
          <p:spPr bwMode="auto">
            <a:xfrm flipH="1">
              <a:off x="4857872" y="1559797"/>
              <a:ext cx="122227" cy="127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461" name="グループ化 777"/>
          <p:cNvGrpSpPr>
            <a:grpSpLocks/>
          </p:cNvGrpSpPr>
          <p:nvPr/>
        </p:nvGrpSpPr>
        <p:grpSpPr bwMode="auto">
          <a:xfrm>
            <a:off x="7084485" y="851755"/>
            <a:ext cx="325967" cy="320919"/>
            <a:chOff x="5375350" y="1230875"/>
            <a:chExt cx="122227" cy="463539"/>
          </a:xfrm>
        </p:grpSpPr>
        <p:sp>
          <p:nvSpPr>
            <p:cNvPr id="3745" name="Rectangle 217"/>
            <p:cNvSpPr>
              <a:spLocks noChangeArrowheads="1"/>
            </p:cNvSpPr>
            <p:nvPr/>
          </p:nvSpPr>
          <p:spPr bwMode="auto">
            <a:xfrm>
              <a:off x="5378525" y="1288024"/>
              <a:ext cx="115877" cy="24510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746" name="Line 218"/>
            <p:cNvSpPr>
              <a:spLocks noChangeShapeType="1"/>
            </p:cNvSpPr>
            <p:nvPr/>
          </p:nvSpPr>
          <p:spPr bwMode="auto">
            <a:xfrm>
              <a:off x="5437257" y="1230875"/>
              <a:ext cx="0" cy="5460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47" name="Line 219"/>
            <p:cNvSpPr>
              <a:spLocks noChangeShapeType="1"/>
            </p:cNvSpPr>
            <p:nvPr/>
          </p:nvSpPr>
          <p:spPr bwMode="auto">
            <a:xfrm flipV="1">
              <a:off x="5437257" y="1535668"/>
              <a:ext cx="0" cy="15874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48" name="Line 220"/>
            <p:cNvSpPr>
              <a:spLocks noChangeShapeType="1"/>
            </p:cNvSpPr>
            <p:nvPr/>
          </p:nvSpPr>
          <p:spPr bwMode="auto">
            <a:xfrm flipH="1">
              <a:off x="5375350" y="1694413"/>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49" name="Line 221"/>
            <p:cNvSpPr>
              <a:spLocks noChangeShapeType="1"/>
            </p:cNvSpPr>
            <p:nvPr/>
          </p:nvSpPr>
          <p:spPr bwMode="auto">
            <a:xfrm flipH="1">
              <a:off x="5375350" y="1230875"/>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50" name="Line 222"/>
            <p:cNvSpPr>
              <a:spLocks noChangeShapeType="1"/>
            </p:cNvSpPr>
            <p:nvPr/>
          </p:nvSpPr>
          <p:spPr bwMode="auto">
            <a:xfrm flipH="1">
              <a:off x="5375350" y="1420100"/>
              <a:ext cx="122227" cy="127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462" name="グループ化 778"/>
          <p:cNvGrpSpPr>
            <a:grpSpLocks/>
          </p:cNvGrpSpPr>
          <p:nvPr/>
        </p:nvGrpSpPr>
        <p:grpSpPr bwMode="auto">
          <a:xfrm>
            <a:off x="7766051" y="869340"/>
            <a:ext cx="325967" cy="392356"/>
            <a:chOff x="5886479" y="1255004"/>
            <a:chExt cx="122227" cy="567677"/>
          </a:xfrm>
        </p:grpSpPr>
        <p:sp>
          <p:nvSpPr>
            <p:cNvPr id="3739" name="Rectangle 223"/>
            <p:cNvSpPr>
              <a:spLocks noChangeArrowheads="1"/>
            </p:cNvSpPr>
            <p:nvPr/>
          </p:nvSpPr>
          <p:spPr bwMode="auto">
            <a:xfrm>
              <a:off x="5889654" y="1307073"/>
              <a:ext cx="115877" cy="25018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740" name="Line 224"/>
            <p:cNvSpPr>
              <a:spLocks noChangeShapeType="1"/>
            </p:cNvSpPr>
            <p:nvPr/>
          </p:nvSpPr>
          <p:spPr bwMode="auto">
            <a:xfrm>
              <a:off x="5948385" y="1255004"/>
              <a:ext cx="0" cy="4952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41" name="Line 225"/>
            <p:cNvSpPr>
              <a:spLocks noChangeShapeType="1"/>
            </p:cNvSpPr>
            <p:nvPr/>
          </p:nvSpPr>
          <p:spPr bwMode="auto">
            <a:xfrm flipV="1">
              <a:off x="5948385" y="1559797"/>
              <a:ext cx="0" cy="262884"/>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42" name="Line 226"/>
            <p:cNvSpPr>
              <a:spLocks noChangeShapeType="1"/>
            </p:cNvSpPr>
            <p:nvPr/>
          </p:nvSpPr>
          <p:spPr bwMode="auto">
            <a:xfrm flipH="1">
              <a:off x="5886479" y="1822681"/>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43" name="Line 227"/>
            <p:cNvSpPr>
              <a:spLocks noChangeShapeType="1"/>
            </p:cNvSpPr>
            <p:nvPr/>
          </p:nvSpPr>
          <p:spPr bwMode="auto">
            <a:xfrm flipH="1">
              <a:off x="5886479" y="1255004"/>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44" name="Line 228"/>
            <p:cNvSpPr>
              <a:spLocks noChangeShapeType="1"/>
            </p:cNvSpPr>
            <p:nvPr/>
          </p:nvSpPr>
          <p:spPr bwMode="auto">
            <a:xfrm flipH="1">
              <a:off x="5886479" y="1437880"/>
              <a:ext cx="122227" cy="127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3463" name="Freeform 229"/>
          <p:cNvSpPr>
            <a:spLocks noEditPoints="1"/>
          </p:cNvSpPr>
          <p:nvPr/>
        </p:nvSpPr>
        <p:spPr bwMode="auto">
          <a:xfrm>
            <a:off x="5532967" y="763832"/>
            <a:ext cx="2743200" cy="759435"/>
          </a:xfrm>
          <a:custGeom>
            <a:avLst/>
            <a:gdLst>
              <a:gd name="T0" fmla="*/ 0 w 1296"/>
              <a:gd name="T1" fmla="*/ 2147483647 h 864"/>
              <a:gd name="T2" fmla="*/ 0 w 1296"/>
              <a:gd name="T3" fmla="*/ 0 h 864"/>
              <a:gd name="T4" fmla="*/ 2147483647 w 1296"/>
              <a:gd name="T5" fmla="*/ 2147483647 h 864"/>
              <a:gd name="T6" fmla="*/ 0 w 1296"/>
              <a:gd name="T7" fmla="*/ 2147483647 h 864"/>
              <a:gd name="T8" fmla="*/ 0 60000 65536"/>
              <a:gd name="T9" fmla="*/ 0 60000 65536"/>
              <a:gd name="T10" fmla="*/ 0 60000 65536"/>
              <a:gd name="T11" fmla="*/ 0 60000 65536"/>
              <a:gd name="T12" fmla="*/ 0 w 1296"/>
              <a:gd name="T13" fmla="*/ 0 h 864"/>
              <a:gd name="T14" fmla="*/ 1296 w 1296"/>
              <a:gd name="T15" fmla="*/ 864 h 864"/>
            </a:gdLst>
            <a:ahLst/>
            <a:cxnLst>
              <a:cxn ang="T8">
                <a:pos x="T0" y="T1"/>
              </a:cxn>
              <a:cxn ang="T9">
                <a:pos x="T2" y="T3"/>
              </a:cxn>
              <a:cxn ang="T10">
                <a:pos x="T4" y="T5"/>
              </a:cxn>
              <a:cxn ang="T11">
                <a:pos x="T6" y="T7"/>
              </a:cxn>
            </a:cxnLst>
            <a:rect l="T12" t="T13" r="T14" b="T15"/>
            <a:pathLst>
              <a:path w="1296" h="864">
                <a:moveTo>
                  <a:pt x="0" y="864"/>
                </a:moveTo>
                <a:lnTo>
                  <a:pt x="0" y="0"/>
                </a:lnTo>
                <a:moveTo>
                  <a:pt x="1296" y="864"/>
                </a:moveTo>
                <a:lnTo>
                  <a:pt x="0" y="864"/>
                </a:lnTo>
              </a:path>
            </a:pathLst>
          </a:custGeom>
          <a:noFill/>
          <a:ln w="793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3464" name="テキスト ボックス 470"/>
          <p:cNvSpPr txBox="1">
            <a:spLocks noChangeArrowheads="1"/>
          </p:cNvSpPr>
          <p:nvPr/>
        </p:nvSpPr>
        <p:spPr bwMode="auto">
          <a:xfrm>
            <a:off x="5058834" y="729762"/>
            <a:ext cx="28528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10000</a:t>
            </a:r>
            <a:endParaRPr lang="ja-JP" altLang="en-US" sz="800">
              <a:latin typeface="Helvetica" charset="0"/>
            </a:endParaRPr>
          </a:p>
        </p:txBody>
      </p:sp>
      <p:sp>
        <p:nvSpPr>
          <p:cNvPr id="3465" name="テキスト ボックス 471"/>
          <p:cNvSpPr txBox="1">
            <a:spLocks noChangeArrowheads="1"/>
          </p:cNvSpPr>
          <p:nvPr/>
        </p:nvSpPr>
        <p:spPr bwMode="auto">
          <a:xfrm>
            <a:off x="5137151" y="860548"/>
            <a:ext cx="228228"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1000</a:t>
            </a:r>
            <a:endParaRPr lang="ja-JP" altLang="en-US" sz="800">
              <a:latin typeface="Helvetica" charset="0"/>
            </a:endParaRPr>
          </a:p>
        </p:txBody>
      </p:sp>
      <p:sp>
        <p:nvSpPr>
          <p:cNvPr id="3466" name="テキスト ボックス 472"/>
          <p:cNvSpPr txBox="1">
            <a:spLocks noChangeArrowheads="1"/>
          </p:cNvSpPr>
          <p:nvPr/>
        </p:nvSpPr>
        <p:spPr bwMode="auto">
          <a:xfrm>
            <a:off x="5213351" y="984739"/>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a:t>
            </a:r>
            <a:endParaRPr lang="ja-JP" altLang="en-US" sz="800">
              <a:latin typeface="Helvetica" charset="0"/>
            </a:endParaRPr>
          </a:p>
        </p:txBody>
      </p:sp>
      <p:sp>
        <p:nvSpPr>
          <p:cNvPr id="3467" name="テキスト ボックス 473"/>
          <p:cNvSpPr txBox="1">
            <a:spLocks noChangeArrowheads="1"/>
          </p:cNvSpPr>
          <p:nvPr/>
        </p:nvSpPr>
        <p:spPr bwMode="auto">
          <a:xfrm>
            <a:off x="5289551" y="1113326"/>
            <a:ext cx="11411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a:t>
            </a:r>
            <a:endParaRPr lang="ja-JP" altLang="en-US" sz="800">
              <a:latin typeface="Helvetica" charset="0"/>
            </a:endParaRPr>
          </a:p>
        </p:txBody>
      </p:sp>
      <p:sp>
        <p:nvSpPr>
          <p:cNvPr id="3468" name="テキスト ボックス 474"/>
          <p:cNvSpPr txBox="1">
            <a:spLocks noChangeArrowheads="1"/>
          </p:cNvSpPr>
          <p:nvPr/>
        </p:nvSpPr>
        <p:spPr bwMode="auto">
          <a:xfrm>
            <a:off x="5367867" y="1235320"/>
            <a:ext cx="5705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a:t>
            </a:r>
            <a:endParaRPr lang="ja-JP" altLang="en-US" sz="800">
              <a:latin typeface="Helvetica" charset="0"/>
            </a:endParaRPr>
          </a:p>
        </p:txBody>
      </p:sp>
      <p:sp>
        <p:nvSpPr>
          <p:cNvPr id="3469" name="テキスト ボックス 475"/>
          <p:cNvSpPr txBox="1">
            <a:spLocks noChangeArrowheads="1"/>
          </p:cNvSpPr>
          <p:nvPr/>
        </p:nvSpPr>
        <p:spPr bwMode="auto">
          <a:xfrm>
            <a:off x="5251451" y="1367204"/>
            <a:ext cx="14261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0.1</a:t>
            </a:r>
            <a:endParaRPr lang="ja-JP" altLang="en-US" sz="800">
              <a:latin typeface="Helvetica" charset="0"/>
            </a:endParaRPr>
          </a:p>
        </p:txBody>
      </p:sp>
      <p:sp>
        <p:nvSpPr>
          <p:cNvPr id="1004" name="右大かっこ 5205"/>
          <p:cNvSpPr/>
          <p:nvPr/>
        </p:nvSpPr>
        <p:spPr bwMode="auto">
          <a:xfrm rot="5400000" flipH="1">
            <a:off x="2700929" y="81187"/>
            <a:ext cx="25278" cy="1392767"/>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1005" name="右大かっこ 5206"/>
          <p:cNvSpPr/>
          <p:nvPr/>
        </p:nvSpPr>
        <p:spPr bwMode="auto">
          <a:xfrm rot="5400000" flipH="1">
            <a:off x="2338348" y="515205"/>
            <a:ext cx="30773" cy="673100"/>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472" name="Rectangle 71"/>
          <p:cNvSpPr>
            <a:spLocks noChangeArrowheads="1"/>
          </p:cNvSpPr>
          <p:nvPr/>
        </p:nvSpPr>
        <p:spPr bwMode="auto">
          <a:xfrm flipH="1">
            <a:off x="2313517" y="760535"/>
            <a:ext cx="6561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c</a:t>
            </a:r>
            <a:endParaRPr lang="ja-JP" sz="800">
              <a:latin typeface="Helvetica" charset="0"/>
            </a:endParaRPr>
          </a:p>
        </p:txBody>
      </p:sp>
      <p:sp>
        <p:nvSpPr>
          <p:cNvPr id="3473" name="Rectangle 71"/>
          <p:cNvSpPr>
            <a:spLocks noChangeArrowheads="1"/>
          </p:cNvSpPr>
          <p:nvPr/>
        </p:nvSpPr>
        <p:spPr bwMode="auto">
          <a:xfrm flipH="1">
            <a:off x="2683934" y="684702"/>
            <a:ext cx="6350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c</a:t>
            </a:r>
            <a:endParaRPr lang="ja-JP" sz="800">
              <a:latin typeface="Helvetica" charset="0"/>
            </a:endParaRPr>
          </a:p>
        </p:txBody>
      </p:sp>
      <p:sp>
        <p:nvSpPr>
          <p:cNvPr id="1008" name="右大かっこ 5205"/>
          <p:cNvSpPr/>
          <p:nvPr/>
        </p:nvSpPr>
        <p:spPr bwMode="auto">
          <a:xfrm rot="5400000" flipH="1">
            <a:off x="3036420" y="-331237"/>
            <a:ext cx="25278" cy="2063749"/>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475" name="Rectangle 71"/>
          <p:cNvSpPr>
            <a:spLocks noChangeArrowheads="1"/>
          </p:cNvSpPr>
          <p:nvPr/>
        </p:nvSpPr>
        <p:spPr bwMode="auto">
          <a:xfrm flipH="1">
            <a:off x="3018367" y="609967"/>
            <a:ext cx="6350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a</a:t>
            </a:r>
            <a:endParaRPr lang="ja-JP" sz="800">
              <a:latin typeface="Helvetica" charset="0"/>
            </a:endParaRPr>
          </a:p>
        </p:txBody>
      </p:sp>
      <p:sp>
        <p:nvSpPr>
          <p:cNvPr id="1040" name="右大かっこ 5205"/>
          <p:cNvSpPr/>
          <p:nvPr/>
        </p:nvSpPr>
        <p:spPr bwMode="auto">
          <a:xfrm rot="5400000" flipH="1">
            <a:off x="6551145" y="118554"/>
            <a:ext cx="25278" cy="1392767"/>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477" name="Rectangle 71"/>
          <p:cNvSpPr>
            <a:spLocks noChangeArrowheads="1"/>
          </p:cNvSpPr>
          <p:nvPr/>
        </p:nvSpPr>
        <p:spPr bwMode="auto">
          <a:xfrm flipH="1">
            <a:off x="6534151" y="725366"/>
            <a:ext cx="6350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a</a:t>
            </a:r>
            <a:endParaRPr lang="ja-JP" sz="800">
              <a:latin typeface="Helvetica" charset="0"/>
            </a:endParaRPr>
          </a:p>
        </p:txBody>
      </p:sp>
      <p:sp>
        <p:nvSpPr>
          <p:cNvPr id="1042" name="右大かっこ 5205"/>
          <p:cNvSpPr/>
          <p:nvPr/>
        </p:nvSpPr>
        <p:spPr bwMode="auto">
          <a:xfrm rot="5400000" flipH="1">
            <a:off x="6887694" y="-291632"/>
            <a:ext cx="25278" cy="2065867"/>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479" name="Rectangle 71"/>
          <p:cNvSpPr>
            <a:spLocks noChangeArrowheads="1"/>
          </p:cNvSpPr>
          <p:nvPr/>
        </p:nvSpPr>
        <p:spPr bwMode="auto">
          <a:xfrm flipH="1">
            <a:off x="6868585" y="649532"/>
            <a:ext cx="6350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a</a:t>
            </a:r>
            <a:endParaRPr lang="ja-JP" sz="800">
              <a:latin typeface="Helvetica" charset="0"/>
            </a:endParaRPr>
          </a:p>
        </p:txBody>
      </p:sp>
      <p:sp>
        <p:nvSpPr>
          <p:cNvPr id="3480" name="テキスト ボックス 539"/>
          <p:cNvSpPr txBox="1">
            <a:spLocks noChangeArrowheads="1"/>
          </p:cNvSpPr>
          <p:nvPr/>
        </p:nvSpPr>
        <p:spPr bwMode="auto">
          <a:xfrm>
            <a:off x="1519767" y="4495068"/>
            <a:ext cx="5705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0</a:t>
            </a:r>
            <a:endParaRPr lang="ja-JP" altLang="en-US" sz="800">
              <a:latin typeface="Helvetica" charset="0"/>
            </a:endParaRPr>
          </a:p>
        </p:txBody>
      </p:sp>
      <p:sp>
        <p:nvSpPr>
          <p:cNvPr id="3481" name="テキスト ボックス 539"/>
          <p:cNvSpPr txBox="1">
            <a:spLocks noChangeArrowheads="1"/>
          </p:cNvSpPr>
          <p:nvPr/>
        </p:nvSpPr>
        <p:spPr bwMode="auto">
          <a:xfrm>
            <a:off x="5391243" y="4493969"/>
            <a:ext cx="5705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0</a:t>
            </a:r>
            <a:endParaRPr lang="ja-JP" altLang="en-US" sz="800">
              <a:latin typeface="Helvetica" charset="0"/>
            </a:endParaRPr>
          </a:p>
        </p:txBody>
      </p:sp>
      <p:sp>
        <p:nvSpPr>
          <p:cNvPr id="3482" name="Freeform 739"/>
          <p:cNvSpPr>
            <a:spLocks noEditPoints="1"/>
          </p:cNvSpPr>
          <p:nvPr/>
        </p:nvSpPr>
        <p:spPr bwMode="auto">
          <a:xfrm>
            <a:off x="1686984" y="3765306"/>
            <a:ext cx="2743200" cy="759436"/>
          </a:xfrm>
          <a:custGeom>
            <a:avLst/>
            <a:gdLst>
              <a:gd name="T0" fmla="*/ 0 w 1296"/>
              <a:gd name="T1" fmla="*/ 2147483647 h 864"/>
              <a:gd name="T2" fmla="*/ 0 w 1296"/>
              <a:gd name="T3" fmla="*/ 0 h 864"/>
              <a:gd name="T4" fmla="*/ 2147483647 w 1296"/>
              <a:gd name="T5" fmla="*/ 2147483647 h 864"/>
              <a:gd name="T6" fmla="*/ 0 w 1296"/>
              <a:gd name="T7" fmla="*/ 2147483647 h 864"/>
              <a:gd name="T8" fmla="*/ 0 60000 65536"/>
              <a:gd name="T9" fmla="*/ 0 60000 65536"/>
              <a:gd name="T10" fmla="*/ 0 60000 65536"/>
              <a:gd name="T11" fmla="*/ 0 60000 65536"/>
              <a:gd name="T12" fmla="*/ 0 w 1296"/>
              <a:gd name="T13" fmla="*/ 0 h 864"/>
              <a:gd name="T14" fmla="*/ 1296 w 1296"/>
              <a:gd name="T15" fmla="*/ 864 h 864"/>
            </a:gdLst>
            <a:ahLst/>
            <a:cxnLst>
              <a:cxn ang="T8">
                <a:pos x="T0" y="T1"/>
              </a:cxn>
              <a:cxn ang="T9">
                <a:pos x="T2" y="T3"/>
              </a:cxn>
              <a:cxn ang="T10">
                <a:pos x="T4" y="T5"/>
              </a:cxn>
              <a:cxn ang="T11">
                <a:pos x="T6" y="T7"/>
              </a:cxn>
            </a:cxnLst>
            <a:rect l="T12" t="T13" r="T14" b="T15"/>
            <a:pathLst>
              <a:path w="1296" h="864">
                <a:moveTo>
                  <a:pt x="0" y="864"/>
                </a:moveTo>
                <a:lnTo>
                  <a:pt x="0" y="0"/>
                </a:lnTo>
                <a:moveTo>
                  <a:pt x="1296" y="864"/>
                </a:moveTo>
                <a:lnTo>
                  <a:pt x="0" y="864"/>
                </a:lnTo>
              </a:path>
            </a:pathLst>
          </a:custGeom>
          <a:noFill/>
          <a:ln w="793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3483" name="Line 682"/>
          <p:cNvSpPr>
            <a:spLocks noChangeShapeType="1"/>
          </p:cNvSpPr>
          <p:nvPr/>
        </p:nvSpPr>
        <p:spPr bwMode="auto">
          <a:xfrm flipH="1">
            <a:off x="1625600" y="4524742"/>
            <a:ext cx="61384"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84" name="Line 684"/>
          <p:cNvSpPr>
            <a:spLocks noChangeShapeType="1"/>
          </p:cNvSpPr>
          <p:nvPr/>
        </p:nvSpPr>
        <p:spPr bwMode="auto">
          <a:xfrm flipH="1">
            <a:off x="1655234" y="4474186"/>
            <a:ext cx="31751"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85" name="Line 685"/>
          <p:cNvSpPr>
            <a:spLocks noChangeShapeType="1"/>
          </p:cNvSpPr>
          <p:nvPr/>
        </p:nvSpPr>
        <p:spPr bwMode="auto">
          <a:xfrm flipH="1">
            <a:off x="1655234" y="4423630"/>
            <a:ext cx="31751"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86" name="Line 686"/>
          <p:cNvSpPr>
            <a:spLocks noChangeShapeType="1"/>
          </p:cNvSpPr>
          <p:nvPr/>
        </p:nvSpPr>
        <p:spPr bwMode="auto">
          <a:xfrm flipH="1">
            <a:off x="1655234" y="4373075"/>
            <a:ext cx="31751"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87" name="Line 687"/>
          <p:cNvSpPr>
            <a:spLocks noChangeShapeType="1"/>
          </p:cNvSpPr>
          <p:nvPr/>
        </p:nvSpPr>
        <p:spPr bwMode="auto">
          <a:xfrm flipH="1">
            <a:off x="1655234" y="4322519"/>
            <a:ext cx="31751"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88" name="Line 688"/>
          <p:cNvSpPr>
            <a:spLocks noChangeShapeType="1"/>
          </p:cNvSpPr>
          <p:nvPr/>
        </p:nvSpPr>
        <p:spPr bwMode="auto">
          <a:xfrm flipH="1">
            <a:off x="1625600" y="4271963"/>
            <a:ext cx="61384"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89" name="Line 690"/>
          <p:cNvSpPr>
            <a:spLocks noChangeShapeType="1"/>
          </p:cNvSpPr>
          <p:nvPr/>
        </p:nvSpPr>
        <p:spPr bwMode="auto">
          <a:xfrm flipH="1">
            <a:off x="1655234" y="4221407"/>
            <a:ext cx="31751"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90" name="Line 691"/>
          <p:cNvSpPr>
            <a:spLocks noChangeShapeType="1"/>
          </p:cNvSpPr>
          <p:nvPr/>
        </p:nvSpPr>
        <p:spPr bwMode="auto">
          <a:xfrm flipH="1">
            <a:off x="1655234" y="4170852"/>
            <a:ext cx="31751"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91" name="Line 692"/>
          <p:cNvSpPr>
            <a:spLocks noChangeShapeType="1"/>
          </p:cNvSpPr>
          <p:nvPr/>
        </p:nvSpPr>
        <p:spPr bwMode="auto">
          <a:xfrm flipH="1">
            <a:off x="1655234" y="4120296"/>
            <a:ext cx="31751"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92" name="Line 693"/>
          <p:cNvSpPr>
            <a:spLocks noChangeShapeType="1"/>
          </p:cNvSpPr>
          <p:nvPr/>
        </p:nvSpPr>
        <p:spPr bwMode="auto">
          <a:xfrm flipH="1">
            <a:off x="1655234" y="4069740"/>
            <a:ext cx="31751"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93" name="Line 694"/>
          <p:cNvSpPr>
            <a:spLocks noChangeShapeType="1"/>
          </p:cNvSpPr>
          <p:nvPr/>
        </p:nvSpPr>
        <p:spPr bwMode="auto">
          <a:xfrm flipH="1">
            <a:off x="1625600" y="4019184"/>
            <a:ext cx="61384"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94" name="Line 696"/>
          <p:cNvSpPr>
            <a:spLocks noChangeShapeType="1"/>
          </p:cNvSpPr>
          <p:nvPr/>
        </p:nvSpPr>
        <p:spPr bwMode="auto">
          <a:xfrm flipH="1">
            <a:off x="1655234" y="3968628"/>
            <a:ext cx="31751"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95" name="Line 697"/>
          <p:cNvSpPr>
            <a:spLocks noChangeShapeType="1"/>
          </p:cNvSpPr>
          <p:nvPr/>
        </p:nvSpPr>
        <p:spPr bwMode="auto">
          <a:xfrm flipH="1">
            <a:off x="1655234" y="3918072"/>
            <a:ext cx="31751"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96" name="Line 698"/>
          <p:cNvSpPr>
            <a:spLocks noChangeShapeType="1"/>
          </p:cNvSpPr>
          <p:nvPr/>
        </p:nvSpPr>
        <p:spPr bwMode="auto">
          <a:xfrm flipH="1">
            <a:off x="1655234" y="3867517"/>
            <a:ext cx="31751"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97" name="Line 699"/>
          <p:cNvSpPr>
            <a:spLocks noChangeShapeType="1"/>
          </p:cNvSpPr>
          <p:nvPr/>
        </p:nvSpPr>
        <p:spPr bwMode="auto">
          <a:xfrm flipH="1">
            <a:off x="1655234" y="3816961"/>
            <a:ext cx="31751"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498" name="Line 700"/>
          <p:cNvSpPr>
            <a:spLocks noChangeShapeType="1"/>
          </p:cNvSpPr>
          <p:nvPr/>
        </p:nvSpPr>
        <p:spPr bwMode="auto">
          <a:xfrm flipH="1">
            <a:off x="1625600" y="3765306"/>
            <a:ext cx="61384"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nvGrpSpPr>
          <p:cNvPr id="3499" name="グループ化 792"/>
          <p:cNvGrpSpPr>
            <a:grpSpLocks/>
          </p:cNvGrpSpPr>
          <p:nvPr/>
        </p:nvGrpSpPr>
        <p:grpSpPr bwMode="auto">
          <a:xfrm>
            <a:off x="1873251" y="4352193"/>
            <a:ext cx="321733" cy="172549"/>
            <a:chOff x="1464427" y="6636874"/>
            <a:chExt cx="120639" cy="250183"/>
          </a:xfrm>
        </p:grpSpPr>
        <p:sp>
          <p:nvSpPr>
            <p:cNvPr id="3733" name="Rectangle 715"/>
            <p:cNvSpPr>
              <a:spLocks noChangeArrowheads="1"/>
            </p:cNvSpPr>
            <p:nvPr/>
          </p:nvSpPr>
          <p:spPr bwMode="auto">
            <a:xfrm>
              <a:off x="1467602" y="6767681"/>
              <a:ext cx="114290" cy="8635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734" name="Line 716"/>
            <p:cNvSpPr>
              <a:spLocks noChangeShapeType="1"/>
            </p:cNvSpPr>
            <p:nvPr/>
          </p:nvSpPr>
          <p:spPr bwMode="auto">
            <a:xfrm>
              <a:off x="1524746" y="6636874"/>
              <a:ext cx="0" cy="128267"/>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35" name="Line 717"/>
            <p:cNvSpPr>
              <a:spLocks noChangeShapeType="1"/>
            </p:cNvSpPr>
            <p:nvPr/>
          </p:nvSpPr>
          <p:spPr bwMode="auto">
            <a:xfrm flipV="1">
              <a:off x="1524746" y="6856578"/>
              <a:ext cx="0" cy="3047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36" name="Line 718"/>
            <p:cNvSpPr>
              <a:spLocks noChangeShapeType="1"/>
            </p:cNvSpPr>
            <p:nvPr/>
          </p:nvSpPr>
          <p:spPr bwMode="auto">
            <a:xfrm flipH="1">
              <a:off x="1464427" y="6884010"/>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37" name="Line 719"/>
            <p:cNvSpPr>
              <a:spLocks noChangeShapeType="1"/>
            </p:cNvSpPr>
            <p:nvPr/>
          </p:nvSpPr>
          <p:spPr bwMode="auto">
            <a:xfrm flipH="1">
              <a:off x="1464427" y="6636874"/>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38" name="Line 720"/>
            <p:cNvSpPr>
              <a:spLocks noChangeShapeType="1"/>
            </p:cNvSpPr>
            <p:nvPr/>
          </p:nvSpPr>
          <p:spPr bwMode="auto">
            <a:xfrm flipH="1">
              <a:off x="1464427" y="6826099"/>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500" name="グループ化 791"/>
          <p:cNvGrpSpPr>
            <a:grpSpLocks/>
          </p:cNvGrpSpPr>
          <p:nvPr/>
        </p:nvGrpSpPr>
        <p:grpSpPr bwMode="auto">
          <a:xfrm>
            <a:off x="2552701" y="4040066"/>
            <a:ext cx="325967" cy="463794"/>
            <a:chOff x="1973969" y="6186035"/>
            <a:chExt cx="122227" cy="670544"/>
          </a:xfrm>
        </p:grpSpPr>
        <p:sp>
          <p:nvSpPr>
            <p:cNvPr id="3727" name="Rectangle 721"/>
            <p:cNvSpPr>
              <a:spLocks noChangeArrowheads="1"/>
            </p:cNvSpPr>
            <p:nvPr/>
          </p:nvSpPr>
          <p:spPr bwMode="auto">
            <a:xfrm>
              <a:off x="1977144" y="6523847"/>
              <a:ext cx="115878" cy="26288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728" name="Line 722"/>
            <p:cNvSpPr>
              <a:spLocks noChangeShapeType="1"/>
            </p:cNvSpPr>
            <p:nvPr/>
          </p:nvSpPr>
          <p:spPr bwMode="auto">
            <a:xfrm>
              <a:off x="2035875" y="6186035"/>
              <a:ext cx="0" cy="335272"/>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29" name="Line 723"/>
            <p:cNvSpPr>
              <a:spLocks noChangeShapeType="1"/>
            </p:cNvSpPr>
            <p:nvPr/>
          </p:nvSpPr>
          <p:spPr bwMode="auto">
            <a:xfrm flipV="1">
              <a:off x="2035875" y="6789270"/>
              <a:ext cx="0" cy="6730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30" name="Line 724"/>
            <p:cNvSpPr>
              <a:spLocks noChangeShapeType="1"/>
            </p:cNvSpPr>
            <p:nvPr/>
          </p:nvSpPr>
          <p:spPr bwMode="auto">
            <a:xfrm flipH="1">
              <a:off x="1973969" y="6856578"/>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31" name="Line 725"/>
            <p:cNvSpPr>
              <a:spLocks noChangeShapeType="1"/>
            </p:cNvSpPr>
            <p:nvPr/>
          </p:nvSpPr>
          <p:spPr bwMode="auto">
            <a:xfrm flipH="1">
              <a:off x="1973969" y="6186035"/>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32" name="Line 726"/>
            <p:cNvSpPr>
              <a:spLocks noChangeShapeType="1"/>
            </p:cNvSpPr>
            <p:nvPr/>
          </p:nvSpPr>
          <p:spPr bwMode="auto">
            <a:xfrm flipH="1">
              <a:off x="1973969" y="6716882"/>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501" name="グループ化 790"/>
          <p:cNvGrpSpPr>
            <a:grpSpLocks/>
          </p:cNvGrpSpPr>
          <p:nvPr/>
        </p:nvGrpSpPr>
        <p:grpSpPr bwMode="auto">
          <a:xfrm>
            <a:off x="3244851" y="4386263"/>
            <a:ext cx="321733" cy="134083"/>
            <a:chOff x="2493034" y="6686403"/>
            <a:chExt cx="120639" cy="194305"/>
          </a:xfrm>
        </p:grpSpPr>
        <p:sp>
          <p:nvSpPr>
            <p:cNvPr id="3721" name="Rectangle 727"/>
            <p:cNvSpPr>
              <a:spLocks noChangeArrowheads="1"/>
            </p:cNvSpPr>
            <p:nvPr/>
          </p:nvSpPr>
          <p:spPr bwMode="auto">
            <a:xfrm>
              <a:off x="2496209" y="6785460"/>
              <a:ext cx="114290" cy="62229"/>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722" name="Line 728"/>
            <p:cNvSpPr>
              <a:spLocks noChangeShapeType="1"/>
            </p:cNvSpPr>
            <p:nvPr/>
          </p:nvSpPr>
          <p:spPr bwMode="auto">
            <a:xfrm>
              <a:off x="2553354" y="6686403"/>
              <a:ext cx="0" cy="9651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23" name="Line 729"/>
            <p:cNvSpPr>
              <a:spLocks noChangeShapeType="1"/>
            </p:cNvSpPr>
            <p:nvPr/>
          </p:nvSpPr>
          <p:spPr bwMode="auto">
            <a:xfrm flipV="1">
              <a:off x="2553354" y="6850229"/>
              <a:ext cx="0" cy="3047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24" name="Line 730"/>
            <p:cNvSpPr>
              <a:spLocks noChangeShapeType="1"/>
            </p:cNvSpPr>
            <p:nvPr/>
          </p:nvSpPr>
          <p:spPr bwMode="auto">
            <a:xfrm flipH="1">
              <a:off x="2493034" y="6880708"/>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25" name="Line 731"/>
            <p:cNvSpPr>
              <a:spLocks noChangeShapeType="1"/>
            </p:cNvSpPr>
            <p:nvPr/>
          </p:nvSpPr>
          <p:spPr bwMode="auto">
            <a:xfrm flipH="1">
              <a:off x="2493034" y="6686403"/>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26" name="Line 732"/>
            <p:cNvSpPr>
              <a:spLocks noChangeShapeType="1"/>
            </p:cNvSpPr>
            <p:nvPr/>
          </p:nvSpPr>
          <p:spPr bwMode="auto">
            <a:xfrm flipH="1">
              <a:off x="2493034" y="6819750"/>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502" name="グループ化 789"/>
          <p:cNvGrpSpPr>
            <a:grpSpLocks/>
          </p:cNvGrpSpPr>
          <p:nvPr/>
        </p:nvGrpSpPr>
        <p:grpSpPr bwMode="auto">
          <a:xfrm>
            <a:off x="3924301" y="4158762"/>
            <a:ext cx="325967" cy="361584"/>
            <a:chOff x="3002576" y="6357481"/>
            <a:chExt cx="122227" cy="523227"/>
          </a:xfrm>
        </p:grpSpPr>
        <p:sp>
          <p:nvSpPr>
            <p:cNvPr id="3715" name="Rectangle 733"/>
            <p:cNvSpPr>
              <a:spLocks noChangeArrowheads="1"/>
            </p:cNvSpPr>
            <p:nvPr/>
          </p:nvSpPr>
          <p:spPr bwMode="auto">
            <a:xfrm>
              <a:off x="3005751" y="6633064"/>
              <a:ext cx="115878" cy="20319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716" name="Line 734"/>
            <p:cNvSpPr>
              <a:spLocks noChangeShapeType="1"/>
            </p:cNvSpPr>
            <p:nvPr/>
          </p:nvSpPr>
          <p:spPr bwMode="auto">
            <a:xfrm>
              <a:off x="3064482" y="6357481"/>
              <a:ext cx="0" cy="273044"/>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17" name="Line 735"/>
            <p:cNvSpPr>
              <a:spLocks noChangeShapeType="1"/>
            </p:cNvSpPr>
            <p:nvPr/>
          </p:nvSpPr>
          <p:spPr bwMode="auto">
            <a:xfrm flipV="1">
              <a:off x="3064482" y="6838799"/>
              <a:ext cx="0" cy="4190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18" name="Line 736"/>
            <p:cNvSpPr>
              <a:spLocks noChangeShapeType="1"/>
            </p:cNvSpPr>
            <p:nvPr/>
          </p:nvSpPr>
          <p:spPr bwMode="auto">
            <a:xfrm flipH="1">
              <a:off x="3002576" y="6880708"/>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19" name="Line 737"/>
            <p:cNvSpPr>
              <a:spLocks noChangeShapeType="1"/>
            </p:cNvSpPr>
            <p:nvPr/>
          </p:nvSpPr>
          <p:spPr bwMode="auto">
            <a:xfrm flipH="1">
              <a:off x="3002576" y="6357481"/>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20" name="Line 738"/>
            <p:cNvSpPr>
              <a:spLocks noChangeShapeType="1"/>
            </p:cNvSpPr>
            <p:nvPr/>
          </p:nvSpPr>
          <p:spPr bwMode="auto">
            <a:xfrm flipH="1">
              <a:off x="3002576" y="6789270"/>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3503" name="Line 747"/>
          <p:cNvSpPr>
            <a:spLocks noChangeShapeType="1"/>
          </p:cNvSpPr>
          <p:nvPr/>
        </p:nvSpPr>
        <p:spPr bwMode="auto">
          <a:xfrm flipH="1">
            <a:off x="5467351" y="4524742"/>
            <a:ext cx="6138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04" name="Line 749"/>
          <p:cNvSpPr>
            <a:spLocks noChangeShapeType="1"/>
          </p:cNvSpPr>
          <p:nvPr/>
        </p:nvSpPr>
        <p:spPr bwMode="auto">
          <a:xfrm flipH="1">
            <a:off x="5496984" y="4498365"/>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05" name="Line 750"/>
          <p:cNvSpPr>
            <a:spLocks noChangeShapeType="1"/>
          </p:cNvSpPr>
          <p:nvPr/>
        </p:nvSpPr>
        <p:spPr bwMode="auto">
          <a:xfrm flipH="1">
            <a:off x="5496984" y="447308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06" name="Line 751"/>
          <p:cNvSpPr>
            <a:spLocks noChangeShapeType="1"/>
          </p:cNvSpPr>
          <p:nvPr/>
        </p:nvSpPr>
        <p:spPr bwMode="auto">
          <a:xfrm flipH="1">
            <a:off x="5496984" y="444890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07" name="Line 752"/>
          <p:cNvSpPr>
            <a:spLocks noChangeShapeType="1"/>
          </p:cNvSpPr>
          <p:nvPr/>
        </p:nvSpPr>
        <p:spPr bwMode="auto">
          <a:xfrm flipH="1">
            <a:off x="5496984" y="4423630"/>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08" name="Line 753"/>
          <p:cNvSpPr>
            <a:spLocks noChangeShapeType="1"/>
          </p:cNvSpPr>
          <p:nvPr/>
        </p:nvSpPr>
        <p:spPr bwMode="auto">
          <a:xfrm flipH="1">
            <a:off x="5496984" y="439725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09" name="Line 754"/>
          <p:cNvSpPr>
            <a:spLocks noChangeShapeType="1"/>
          </p:cNvSpPr>
          <p:nvPr/>
        </p:nvSpPr>
        <p:spPr bwMode="auto">
          <a:xfrm flipH="1">
            <a:off x="5496984" y="4371975"/>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10" name="Line 755"/>
          <p:cNvSpPr>
            <a:spLocks noChangeShapeType="1"/>
          </p:cNvSpPr>
          <p:nvPr/>
        </p:nvSpPr>
        <p:spPr bwMode="auto">
          <a:xfrm flipH="1">
            <a:off x="5496984" y="434669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11" name="Line 756"/>
          <p:cNvSpPr>
            <a:spLocks noChangeShapeType="1"/>
          </p:cNvSpPr>
          <p:nvPr/>
        </p:nvSpPr>
        <p:spPr bwMode="auto">
          <a:xfrm flipH="1">
            <a:off x="5496984" y="4322519"/>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12" name="Line 757"/>
          <p:cNvSpPr>
            <a:spLocks noChangeShapeType="1"/>
          </p:cNvSpPr>
          <p:nvPr/>
        </p:nvSpPr>
        <p:spPr bwMode="auto">
          <a:xfrm flipH="1">
            <a:off x="5496984" y="4296142"/>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13" name="Line 758"/>
          <p:cNvSpPr>
            <a:spLocks noChangeShapeType="1"/>
          </p:cNvSpPr>
          <p:nvPr/>
        </p:nvSpPr>
        <p:spPr bwMode="auto">
          <a:xfrm flipH="1">
            <a:off x="5467351" y="4270864"/>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14" name="Line 760"/>
          <p:cNvSpPr>
            <a:spLocks noChangeShapeType="1"/>
          </p:cNvSpPr>
          <p:nvPr/>
        </p:nvSpPr>
        <p:spPr bwMode="auto">
          <a:xfrm flipH="1">
            <a:off x="5496984" y="4245586"/>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15" name="Line 761"/>
          <p:cNvSpPr>
            <a:spLocks noChangeShapeType="1"/>
          </p:cNvSpPr>
          <p:nvPr/>
        </p:nvSpPr>
        <p:spPr bwMode="auto">
          <a:xfrm flipH="1">
            <a:off x="5496984" y="4221407"/>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16" name="Line 762"/>
          <p:cNvSpPr>
            <a:spLocks noChangeShapeType="1"/>
          </p:cNvSpPr>
          <p:nvPr/>
        </p:nvSpPr>
        <p:spPr bwMode="auto">
          <a:xfrm flipH="1">
            <a:off x="5496984" y="4195030"/>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17" name="Line 763"/>
          <p:cNvSpPr>
            <a:spLocks noChangeShapeType="1"/>
          </p:cNvSpPr>
          <p:nvPr/>
        </p:nvSpPr>
        <p:spPr bwMode="auto">
          <a:xfrm flipH="1">
            <a:off x="5496984" y="4169752"/>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18" name="Line 764"/>
          <p:cNvSpPr>
            <a:spLocks noChangeShapeType="1"/>
          </p:cNvSpPr>
          <p:nvPr/>
        </p:nvSpPr>
        <p:spPr bwMode="auto">
          <a:xfrm flipH="1">
            <a:off x="5496984" y="4144475"/>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19" name="Line 765"/>
          <p:cNvSpPr>
            <a:spLocks noChangeShapeType="1"/>
          </p:cNvSpPr>
          <p:nvPr/>
        </p:nvSpPr>
        <p:spPr bwMode="auto">
          <a:xfrm flipH="1">
            <a:off x="5496984" y="4119196"/>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20" name="Line 766"/>
          <p:cNvSpPr>
            <a:spLocks noChangeShapeType="1"/>
          </p:cNvSpPr>
          <p:nvPr/>
        </p:nvSpPr>
        <p:spPr bwMode="auto">
          <a:xfrm flipH="1">
            <a:off x="5496984" y="4093919"/>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21" name="Line 767"/>
          <p:cNvSpPr>
            <a:spLocks noChangeShapeType="1"/>
          </p:cNvSpPr>
          <p:nvPr/>
        </p:nvSpPr>
        <p:spPr bwMode="auto">
          <a:xfrm flipH="1">
            <a:off x="5496984" y="4068641"/>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22" name="Line 768"/>
          <p:cNvSpPr>
            <a:spLocks noChangeShapeType="1"/>
          </p:cNvSpPr>
          <p:nvPr/>
        </p:nvSpPr>
        <p:spPr bwMode="auto">
          <a:xfrm flipH="1">
            <a:off x="5496984" y="404336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23" name="Line 769"/>
          <p:cNvSpPr>
            <a:spLocks noChangeShapeType="1"/>
          </p:cNvSpPr>
          <p:nvPr/>
        </p:nvSpPr>
        <p:spPr bwMode="auto">
          <a:xfrm flipH="1">
            <a:off x="5467351" y="4018085"/>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24" name="Line 771"/>
          <p:cNvSpPr>
            <a:spLocks noChangeShapeType="1"/>
          </p:cNvSpPr>
          <p:nvPr/>
        </p:nvSpPr>
        <p:spPr bwMode="auto">
          <a:xfrm flipH="1">
            <a:off x="5496984" y="3992807"/>
            <a:ext cx="31749"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25" name="Line 772"/>
          <p:cNvSpPr>
            <a:spLocks noChangeShapeType="1"/>
          </p:cNvSpPr>
          <p:nvPr/>
        </p:nvSpPr>
        <p:spPr bwMode="auto">
          <a:xfrm flipH="1">
            <a:off x="5496984" y="3967529"/>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26" name="Line 773"/>
          <p:cNvSpPr>
            <a:spLocks noChangeShapeType="1"/>
          </p:cNvSpPr>
          <p:nvPr/>
        </p:nvSpPr>
        <p:spPr bwMode="auto">
          <a:xfrm flipH="1">
            <a:off x="5496984" y="3942252"/>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27" name="Line 774"/>
          <p:cNvSpPr>
            <a:spLocks noChangeShapeType="1"/>
          </p:cNvSpPr>
          <p:nvPr/>
        </p:nvSpPr>
        <p:spPr bwMode="auto">
          <a:xfrm flipH="1">
            <a:off x="5496984" y="391697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28" name="Line 775"/>
          <p:cNvSpPr>
            <a:spLocks noChangeShapeType="1"/>
          </p:cNvSpPr>
          <p:nvPr/>
        </p:nvSpPr>
        <p:spPr bwMode="auto">
          <a:xfrm flipH="1">
            <a:off x="5496984" y="3891696"/>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29" name="Line 776"/>
          <p:cNvSpPr>
            <a:spLocks noChangeShapeType="1"/>
          </p:cNvSpPr>
          <p:nvPr/>
        </p:nvSpPr>
        <p:spPr bwMode="auto">
          <a:xfrm flipH="1">
            <a:off x="5496984" y="386641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30" name="Line 777"/>
          <p:cNvSpPr>
            <a:spLocks noChangeShapeType="1"/>
          </p:cNvSpPr>
          <p:nvPr/>
        </p:nvSpPr>
        <p:spPr bwMode="auto">
          <a:xfrm flipH="1">
            <a:off x="5496984" y="3841140"/>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31" name="Line 778"/>
          <p:cNvSpPr>
            <a:spLocks noChangeShapeType="1"/>
          </p:cNvSpPr>
          <p:nvPr/>
        </p:nvSpPr>
        <p:spPr bwMode="auto">
          <a:xfrm flipH="1">
            <a:off x="5496984" y="3815862"/>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32" name="Line 779"/>
          <p:cNvSpPr>
            <a:spLocks noChangeShapeType="1"/>
          </p:cNvSpPr>
          <p:nvPr/>
        </p:nvSpPr>
        <p:spPr bwMode="auto">
          <a:xfrm flipH="1">
            <a:off x="5496984" y="3790584"/>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33" name="Line 780"/>
          <p:cNvSpPr>
            <a:spLocks noChangeShapeType="1"/>
          </p:cNvSpPr>
          <p:nvPr/>
        </p:nvSpPr>
        <p:spPr bwMode="auto">
          <a:xfrm flipH="1">
            <a:off x="5467351" y="3765306"/>
            <a:ext cx="6138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nvGrpSpPr>
          <p:cNvPr id="3534" name="グループ化 808"/>
          <p:cNvGrpSpPr>
            <a:grpSpLocks/>
          </p:cNvGrpSpPr>
          <p:nvPr/>
        </p:nvGrpSpPr>
        <p:grpSpPr bwMode="auto">
          <a:xfrm>
            <a:off x="5708651" y="4304934"/>
            <a:ext cx="321733" cy="215412"/>
            <a:chOff x="4344486" y="6569855"/>
            <a:chExt cx="120639" cy="309872"/>
          </a:xfrm>
        </p:grpSpPr>
        <p:sp>
          <p:nvSpPr>
            <p:cNvPr id="3709" name="Rectangle 798"/>
            <p:cNvSpPr>
              <a:spLocks noChangeArrowheads="1"/>
            </p:cNvSpPr>
            <p:nvPr/>
          </p:nvSpPr>
          <p:spPr bwMode="auto">
            <a:xfrm>
              <a:off x="4347661" y="6736220"/>
              <a:ext cx="114290" cy="11048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710" name="Line 799"/>
            <p:cNvSpPr>
              <a:spLocks noChangeShapeType="1"/>
            </p:cNvSpPr>
            <p:nvPr/>
          </p:nvSpPr>
          <p:spPr bwMode="auto">
            <a:xfrm>
              <a:off x="4404805" y="6569855"/>
              <a:ext cx="0" cy="16382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11" name="Line 800"/>
            <p:cNvSpPr>
              <a:spLocks noChangeShapeType="1"/>
            </p:cNvSpPr>
            <p:nvPr/>
          </p:nvSpPr>
          <p:spPr bwMode="auto">
            <a:xfrm flipV="1">
              <a:off x="4404805" y="6849248"/>
              <a:ext cx="0" cy="3047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12" name="Line 801"/>
            <p:cNvSpPr>
              <a:spLocks noChangeShapeType="1"/>
            </p:cNvSpPr>
            <p:nvPr/>
          </p:nvSpPr>
          <p:spPr bwMode="auto">
            <a:xfrm flipH="1">
              <a:off x="4344486" y="6879727"/>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13" name="Line 802"/>
            <p:cNvSpPr>
              <a:spLocks noChangeShapeType="1"/>
            </p:cNvSpPr>
            <p:nvPr/>
          </p:nvSpPr>
          <p:spPr bwMode="auto">
            <a:xfrm flipH="1">
              <a:off x="4344486" y="6569855"/>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14" name="Line 803"/>
            <p:cNvSpPr>
              <a:spLocks noChangeShapeType="1"/>
            </p:cNvSpPr>
            <p:nvPr/>
          </p:nvSpPr>
          <p:spPr bwMode="auto">
            <a:xfrm flipH="1">
              <a:off x="4344486" y="6812418"/>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535" name="グループ化 807"/>
          <p:cNvGrpSpPr>
            <a:grpSpLocks/>
          </p:cNvGrpSpPr>
          <p:nvPr/>
        </p:nvGrpSpPr>
        <p:grpSpPr bwMode="auto">
          <a:xfrm>
            <a:off x="6388101" y="4258775"/>
            <a:ext cx="325967" cy="243987"/>
            <a:chOff x="4854028" y="6502546"/>
            <a:chExt cx="122227" cy="353052"/>
          </a:xfrm>
        </p:grpSpPr>
        <p:sp>
          <p:nvSpPr>
            <p:cNvPr id="3703" name="Rectangle 804"/>
            <p:cNvSpPr>
              <a:spLocks noChangeArrowheads="1"/>
            </p:cNvSpPr>
            <p:nvPr/>
          </p:nvSpPr>
          <p:spPr bwMode="auto">
            <a:xfrm>
              <a:off x="4857203" y="6675262"/>
              <a:ext cx="115878" cy="14096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704" name="Line 805"/>
            <p:cNvSpPr>
              <a:spLocks noChangeShapeType="1"/>
            </p:cNvSpPr>
            <p:nvPr/>
          </p:nvSpPr>
          <p:spPr bwMode="auto">
            <a:xfrm>
              <a:off x="4915934" y="6502546"/>
              <a:ext cx="0" cy="17017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05" name="Line 806"/>
            <p:cNvSpPr>
              <a:spLocks noChangeShapeType="1"/>
            </p:cNvSpPr>
            <p:nvPr/>
          </p:nvSpPr>
          <p:spPr bwMode="auto">
            <a:xfrm flipV="1">
              <a:off x="4915934" y="6818769"/>
              <a:ext cx="0" cy="3682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06" name="Line 807"/>
            <p:cNvSpPr>
              <a:spLocks noChangeShapeType="1"/>
            </p:cNvSpPr>
            <p:nvPr/>
          </p:nvSpPr>
          <p:spPr bwMode="auto">
            <a:xfrm flipH="1">
              <a:off x="4854028" y="6855597"/>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07" name="Line 808"/>
            <p:cNvSpPr>
              <a:spLocks noChangeShapeType="1"/>
            </p:cNvSpPr>
            <p:nvPr/>
          </p:nvSpPr>
          <p:spPr bwMode="auto">
            <a:xfrm flipH="1">
              <a:off x="4854028" y="6502546"/>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08" name="Line 809"/>
            <p:cNvSpPr>
              <a:spLocks noChangeShapeType="1"/>
            </p:cNvSpPr>
            <p:nvPr/>
          </p:nvSpPr>
          <p:spPr bwMode="auto">
            <a:xfrm flipH="1">
              <a:off x="4854028" y="6770510"/>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536" name="グループ化 806"/>
          <p:cNvGrpSpPr>
            <a:grpSpLocks/>
          </p:cNvGrpSpPr>
          <p:nvPr/>
        </p:nvGrpSpPr>
        <p:grpSpPr bwMode="auto">
          <a:xfrm>
            <a:off x="7080251" y="3925765"/>
            <a:ext cx="321733" cy="585788"/>
            <a:chOff x="5373093" y="6021229"/>
            <a:chExt cx="120639" cy="847068"/>
          </a:xfrm>
        </p:grpSpPr>
        <p:sp>
          <p:nvSpPr>
            <p:cNvPr id="3697" name="Rectangle 810"/>
            <p:cNvSpPr>
              <a:spLocks noChangeArrowheads="1"/>
            </p:cNvSpPr>
            <p:nvPr/>
          </p:nvSpPr>
          <p:spPr bwMode="auto">
            <a:xfrm>
              <a:off x="5376268" y="6450478"/>
              <a:ext cx="114290" cy="33527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698" name="Line 811"/>
            <p:cNvSpPr>
              <a:spLocks noChangeShapeType="1"/>
            </p:cNvSpPr>
            <p:nvPr/>
          </p:nvSpPr>
          <p:spPr bwMode="auto">
            <a:xfrm>
              <a:off x="5433413" y="6021229"/>
              <a:ext cx="0" cy="42670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99" name="Line 812"/>
            <p:cNvSpPr>
              <a:spLocks noChangeShapeType="1"/>
            </p:cNvSpPr>
            <p:nvPr/>
          </p:nvSpPr>
          <p:spPr bwMode="auto">
            <a:xfrm flipV="1">
              <a:off x="5433413" y="6788289"/>
              <a:ext cx="0" cy="8000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00" name="Line 813"/>
            <p:cNvSpPr>
              <a:spLocks noChangeShapeType="1"/>
            </p:cNvSpPr>
            <p:nvPr/>
          </p:nvSpPr>
          <p:spPr bwMode="auto">
            <a:xfrm flipH="1">
              <a:off x="5373093" y="6868297"/>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01" name="Line 814"/>
            <p:cNvSpPr>
              <a:spLocks noChangeShapeType="1"/>
            </p:cNvSpPr>
            <p:nvPr/>
          </p:nvSpPr>
          <p:spPr bwMode="auto">
            <a:xfrm flipH="1">
              <a:off x="5373093" y="6021229"/>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702" name="Line 815"/>
            <p:cNvSpPr>
              <a:spLocks noChangeShapeType="1"/>
            </p:cNvSpPr>
            <p:nvPr/>
          </p:nvSpPr>
          <p:spPr bwMode="auto">
            <a:xfrm flipH="1">
              <a:off x="5373093" y="6672722"/>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537" name="グループ化 805"/>
          <p:cNvGrpSpPr>
            <a:grpSpLocks/>
          </p:cNvGrpSpPr>
          <p:nvPr/>
        </p:nvGrpSpPr>
        <p:grpSpPr bwMode="auto">
          <a:xfrm>
            <a:off x="7759701" y="4275260"/>
            <a:ext cx="325967" cy="236294"/>
            <a:chOff x="5882635" y="6526676"/>
            <a:chExt cx="122227" cy="341621"/>
          </a:xfrm>
        </p:grpSpPr>
        <p:sp>
          <p:nvSpPr>
            <p:cNvPr id="3691" name="Rectangle 816"/>
            <p:cNvSpPr>
              <a:spLocks noChangeArrowheads="1"/>
            </p:cNvSpPr>
            <p:nvPr/>
          </p:nvSpPr>
          <p:spPr bwMode="auto">
            <a:xfrm>
              <a:off x="5885810" y="6693041"/>
              <a:ext cx="115878" cy="116837"/>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692" name="Line 817"/>
            <p:cNvSpPr>
              <a:spLocks noChangeShapeType="1"/>
            </p:cNvSpPr>
            <p:nvPr/>
          </p:nvSpPr>
          <p:spPr bwMode="auto">
            <a:xfrm>
              <a:off x="5944541" y="6526676"/>
              <a:ext cx="0" cy="163826"/>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93" name="Line 818"/>
            <p:cNvSpPr>
              <a:spLocks noChangeShapeType="1"/>
            </p:cNvSpPr>
            <p:nvPr/>
          </p:nvSpPr>
          <p:spPr bwMode="auto">
            <a:xfrm flipV="1">
              <a:off x="5944541" y="6812418"/>
              <a:ext cx="0" cy="5587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94" name="Line 819"/>
            <p:cNvSpPr>
              <a:spLocks noChangeShapeType="1"/>
            </p:cNvSpPr>
            <p:nvPr/>
          </p:nvSpPr>
          <p:spPr bwMode="auto">
            <a:xfrm flipH="1">
              <a:off x="5882635" y="6868297"/>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95" name="Line 820"/>
            <p:cNvSpPr>
              <a:spLocks noChangeShapeType="1"/>
            </p:cNvSpPr>
            <p:nvPr/>
          </p:nvSpPr>
          <p:spPr bwMode="auto">
            <a:xfrm flipH="1">
              <a:off x="5882635" y="6526676"/>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96" name="Line 821"/>
            <p:cNvSpPr>
              <a:spLocks noChangeShapeType="1"/>
            </p:cNvSpPr>
            <p:nvPr/>
          </p:nvSpPr>
          <p:spPr bwMode="auto">
            <a:xfrm flipH="1">
              <a:off x="5882635" y="6757810"/>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3538" name="Freeform 822"/>
          <p:cNvSpPr>
            <a:spLocks noEditPoints="1"/>
          </p:cNvSpPr>
          <p:nvPr/>
        </p:nvSpPr>
        <p:spPr bwMode="auto">
          <a:xfrm>
            <a:off x="5528733" y="3765306"/>
            <a:ext cx="2743200" cy="759436"/>
          </a:xfrm>
          <a:custGeom>
            <a:avLst/>
            <a:gdLst>
              <a:gd name="T0" fmla="*/ 0 w 1296"/>
              <a:gd name="T1" fmla="*/ 2147483647 h 864"/>
              <a:gd name="T2" fmla="*/ 0 w 1296"/>
              <a:gd name="T3" fmla="*/ 0 h 864"/>
              <a:gd name="T4" fmla="*/ 2147483647 w 1296"/>
              <a:gd name="T5" fmla="*/ 2147483647 h 864"/>
              <a:gd name="T6" fmla="*/ 0 w 1296"/>
              <a:gd name="T7" fmla="*/ 2147483647 h 864"/>
              <a:gd name="T8" fmla="*/ 0 60000 65536"/>
              <a:gd name="T9" fmla="*/ 0 60000 65536"/>
              <a:gd name="T10" fmla="*/ 0 60000 65536"/>
              <a:gd name="T11" fmla="*/ 0 60000 65536"/>
              <a:gd name="T12" fmla="*/ 0 w 1296"/>
              <a:gd name="T13" fmla="*/ 0 h 864"/>
              <a:gd name="T14" fmla="*/ 1296 w 1296"/>
              <a:gd name="T15" fmla="*/ 864 h 864"/>
            </a:gdLst>
            <a:ahLst/>
            <a:cxnLst>
              <a:cxn ang="T8">
                <a:pos x="T0" y="T1"/>
              </a:cxn>
              <a:cxn ang="T9">
                <a:pos x="T2" y="T3"/>
              </a:cxn>
              <a:cxn ang="T10">
                <a:pos x="T4" y="T5"/>
              </a:cxn>
              <a:cxn ang="T11">
                <a:pos x="T6" y="T7"/>
              </a:cxn>
            </a:cxnLst>
            <a:rect l="T12" t="T13" r="T14" b="T15"/>
            <a:pathLst>
              <a:path w="1296" h="864">
                <a:moveTo>
                  <a:pt x="0" y="864"/>
                </a:moveTo>
                <a:lnTo>
                  <a:pt x="0" y="0"/>
                </a:lnTo>
                <a:moveTo>
                  <a:pt x="1296" y="864"/>
                </a:moveTo>
                <a:lnTo>
                  <a:pt x="0" y="864"/>
                </a:lnTo>
              </a:path>
            </a:pathLst>
          </a:custGeom>
          <a:noFill/>
          <a:ln w="793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3539" name="テキスト ボックス 536"/>
          <p:cNvSpPr txBox="1">
            <a:spLocks noChangeArrowheads="1"/>
          </p:cNvSpPr>
          <p:nvPr/>
        </p:nvSpPr>
        <p:spPr bwMode="auto">
          <a:xfrm>
            <a:off x="1367367" y="3732335"/>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150</a:t>
            </a:r>
            <a:endParaRPr lang="ja-JP" altLang="en-US" sz="800">
              <a:latin typeface="Helvetica" charset="0"/>
            </a:endParaRPr>
          </a:p>
        </p:txBody>
      </p:sp>
      <p:sp>
        <p:nvSpPr>
          <p:cNvPr id="3540" name="テキスト ボックス 537"/>
          <p:cNvSpPr txBox="1">
            <a:spLocks noChangeArrowheads="1"/>
          </p:cNvSpPr>
          <p:nvPr/>
        </p:nvSpPr>
        <p:spPr bwMode="auto">
          <a:xfrm>
            <a:off x="1367367" y="3987312"/>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a:t>
            </a:r>
            <a:endParaRPr lang="ja-JP" altLang="en-US" sz="800">
              <a:latin typeface="Helvetica" charset="0"/>
            </a:endParaRPr>
          </a:p>
        </p:txBody>
      </p:sp>
      <p:sp>
        <p:nvSpPr>
          <p:cNvPr id="3541" name="テキスト ボックス 538"/>
          <p:cNvSpPr txBox="1">
            <a:spLocks noChangeArrowheads="1"/>
          </p:cNvSpPr>
          <p:nvPr/>
        </p:nvSpPr>
        <p:spPr bwMode="auto">
          <a:xfrm>
            <a:off x="1443567" y="4241190"/>
            <a:ext cx="11411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50</a:t>
            </a:r>
            <a:endParaRPr lang="ja-JP" altLang="en-US" sz="800">
              <a:latin typeface="Helvetica" charset="0"/>
            </a:endParaRPr>
          </a:p>
        </p:txBody>
      </p:sp>
      <p:sp>
        <p:nvSpPr>
          <p:cNvPr id="3542" name="テキスト ボックス 536"/>
          <p:cNvSpPr txBox="1">
            <a:spLocks noChangeArrowheads="1"/>
          </p:cNvSpPr>
          <p:nvPr/>
        </p:nvSpPr>
        <p:spPr bwMode="auto">
          <a:xfrm>
            <a:off x="5279246" y="3732335"/>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300</a:t>
            </a:r>
            <a:endParaRPr lang="ja-JP" altLang="en-US" sz="800">
              <a:latin typeface="Helvetica" charset="0"/>
            </a:endParaRPr>
          </a:p>
        </p:txBody>
      </p:sp>
      <p:sp>
        <p:nvSpPr>
          <p:cNvPr id="3543" name="テキスト ボックス 537"/>
          <p:cNvSpPr txBox="1">
            <a:spLocks noChangeArrowheads="1"/>
          </p:cNvSpPr>
          <p:nvPr/>
        </p:nvSpPr>
        <p:spPr bwMode="auto">
          <a:xfrm>
            <a:off x="5279246" y="3986213"/>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200</a:t>
            </a:r>
            <a:endParaRPr lang="ja-JP" altLang="en-US" sz="800">
              <a:latin typeface="Helvetica" charset="0"/>
            </a:endParaRPr>
          </a:p>
        </p:txBody>
      </p:sp>
      <p:sp>
        <p:nvSpPr>
          <p:cNvPr id="3544" name="テキスト ボックス 538"/>
          <p:cNvSpPr txBox="1">
            <a:spLocks noChangeArrowheads="1"/>
          </p:cNvSpPr>
          <p:nvPr/>
        </p:nvSpPr>
        <p:spPr bwMode="auto">
          <a:xfrm>
            <a:off x="5279246" y="4240091"/>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100</a:t>
            </a:r>
            <a:endParaRPr lang="ja-JP" altLang="en-US" sz="800">
              <a:latin typeface="Helvetica" charset="0"/>
            </a:endParaRPr>
          </a:p>
        </p:txBody>
      </p:sp>
      <p:sp>
        <p:nvSpPr>
          <p:cNvPr id="1020" name="右大かっこ 5206"/>
          <p:cNvSpPr/>
          <p:nvPr/>
        </p:nvSpPr>
        <p:spPr bwMode="auto">
          <a:xfrm rot="5400000" flipH="1">
            <a:off x="2346815" y="3516679"/>
            <a:ext cx="30773" cy="673100"/>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546" name="Rectangle 71"/>
          <p:cNvSpPr>
            <a:spLocks noChangeArrowheads="1"/>
          </p:cNvSpPr>
          <p:nvPr/>
        </p:nvSpPr>
        <p:spPr bwMode="auto">
          <a:xfrm flipH="1">
            <a:off x="2321984" y="3754316"/>
            <a:ext cx="6561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b</a:t>
            </a:r>
            <a:endParaRPr lang="ja-JP" sz="800">
              <a:latin typeface="Helvetica" charset="0"/>
            </a:endParaRPr>
          </a:p>
        </p:txBody>
      </p:sp>
      <p:sp>
        <p:nvSpPr>
          <p:cNvPr id="1022" name="右大かっこ 5205"/>
          <p:cNvSpPr/>
          <p:nvPr/>
        </p:nvSpPr>
        <p:spPr bwMode="auto">
          <a:xfrm rot="5400000" flipH="1">
            <a:off x="3044886" y="2703208"/>
            <a:ext cx="25278" cy="2063749"/>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548" name="Rectangle 71"/>
          <p:cNvSpPr>
            <a:spLocks noChangeArrowheads="1"/>
          </p:cNvSpPr>
          <p:nvPr/>
        </p:nvSpPr>
        <p:spPr bwMode="auto">
          <a:xfrm flipH="1">
            <a:off x="3024717" y="3640016"/>
            <a:ext cx="6561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c</a:t>
            </a:r>
            <a:endParaRPr lang="ja-JP" sz="800">
              <a:latin typeface="Helvetica" charset="0"/>
            </a:endParaRPr>
          </a:p>
        </p:txBody>
      </p:sp>
      <p:sp>
        <p:nvSpPr>
          <p:cNvPr id="1044" name="右大かっこ 5205"/>
          <p:cNvSpPr/>
          <p:nvPr/>
        </p:nvSpPr>
        <p:spPr bwMode="auto">
          <a:xfrm rot="5400000" flipH="1">
            <a:off x="6552204" y="3121087"/>
            <a:ext cx="25278" cy="1390649"/>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550" name="Rectangle 71"/>
          <p:cNvSpPr>
            <a:spLocks noChangeArrowheads="1"/>
          </p:cNvSpPr>
          <p:nvPr/>
        </p:nvSpPr>
        <p:spPr bwMode="auto">
          <a:xfrm flipH="1">
            <a:off x="6534151" y="3720246"/>
            <a:ext cx="6350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a</a:t>
            </a:r>
            <a:endParaRPr lang="ja-JP" sz="800">
              <a:latin typeface="Helvetica" charset="0"/>
            </a:endParaRPr>
          </a:p>
        </p:txBody>
      </p:sp>
      <p:sp>
        <p:nvSpPr>
          <p:cNvPr id="1046" name="右大かっこ 5205"/>
          <p:cNvSpPr/>
          <p:nvPr/>
        </p:nvSpPr>
        <p:spPr bwMode="auto">
          <a:xfrm rot="5400000" flipH="1">
            <a:off x="6888753" y="2704307"/>
            <a:ext cx="25278" cy="2063749"/>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552" name="Rectangle 71"/>
          <p:cNvSpPr>
            <a:spLocks noChangeArrowheads="1"/>
          </p:cNvSpPr>
          <p:nvPr/>
        </p:nvSpPr>
        <p:spPr bwMode="auto">
          <a:xfrm flipH="1">
            <a:off x="6868585" y="3634521"/>
            <a:ext cx="6350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c</a:t>
            </a:r>
            <a:endParaRPr lang="ja-JP" sz="800">
              <a:latin typeface="Helvetica" charset="0"/>
            </a:endParaRPr>
          </a:p>
        </p:txBody>
      </p:sp>
      <p:sp>
        <p:nvSpPr>
          <p:cNvPr id="3553" name="Freeform 945"/>
          <p:cNvSpPr>
            <a:spLocks noEditPoints="1"/>
          </p:cNvSpPr>
          <p:nvPr/>
        </p:nvSpPr>
        <p:spPr bwMode="auto">
          <a:xfrm>
            <a:off x="5528733" y="4747846"/>
            <a:ext cx="2743200" cy="759436"/>
          </a:xfrm>
          <a:custGeom>
            <a:avLst/>
            <a:gdLst>
              <a:gd name="T0" fmla="*/ 0 w 1296"/>
              <a:gd name="T1" fmla="*/ 2147483647 h 864"/>
              <a:gd name="T2" fmla="*/ 0 w 1296"/>
              <a:gd name="T3" fmla="*/ 0 h 864"/>
              <a:gd name="T4" fmla="*/ 2147483647 w 1296"/>
              <a:gd name="T5" fmla="*/ 2147483647 h 864"/>
              <a:gd name="T6" fmla="*/ 0 w 1296"/>
              <a:gd name="T7" fmla="*/ 2147483647 h 864"/>
              <a:gd name="T8" fmla="*/ 0 60000 65536"/>
              <a:gd name="T9" fmla="*/ 0 60000 65536"/>
              <a:gd name="T10" fmla="*/ 0 60000 65536"/>
              <a:gd name="T11" fmla="*/ 0 60000 65536"/>
              <a:gd name="T12" fmla="*/ 0 w 1296"/>
              <a:gd name="T13" fmla="*/ 0 h 864"/>
              <a:gd name="T14" fmla="*/ 1296 w 1296"/>
              <a:gd name="T15" fmla="*/ 864 h 864"/>
            </a:gdLst>
            <a:ahLst/>
            <a:cxnLst>
              <a:cxn ang="T8">
                <a:pos x="T0" y="T1"/>
              </a:cxn>
              <a:cxn ang="T9">
                <a:pos x="T2" y="T3"/>
              </a:cxn>
              <a:cxn ang="T10">
                <a:pos x="T4" y="T5"/>
              </a:cxn>
              <a:cxn ang="T11">
                <a:pos x="T6" y="T7"/>
              </a:cxn>
            </a:cxnLst>
            <a:rect l="T12" t="T13" r="T14" b="T15"/>
            <a:pathLst>
              <a:path w="1296" h="864">
                <a:moveTo>
                  <a:pt x="0" y="864"/>
                </a:moveTo>
                <a:lnTo>
                  <a:pt x="0" y="0"/>
                </a:lnTo>
                <a:moveTo>
                  <a:pt x="1296" y="864"/>
                </a:moveTo>
                <a:lnTo>
                  <a:pt x="0" y="864"/>
                </a:lnTo>
              </a:path>
            </a:pathLst>
          </a:custGeom>
          <a:noFill/>
          <a:ln w="793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3554" name="Line 892"/>
          <p:cNvSpPr>
            <a:spLocks noChangeShapeType="1"/>
          </p:cNvSpPr>
          <p:nvPr/>
        </p:nvSpPr>
        <p:spPr bwMode="auto">
          <a:xfrm flipH="1">
            <a:off x="5467351" y="5507282"/>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55" name="Line 894"/>
          <p:cNvSpPr>
            <a:spLocks noChangeShapeType="1"/>
          </p:cNvSpPr>
          <p:nvPr/>
        </p:nvSpPr>
        <p:spPr bwMode="auto">
          <a:xfrm flipH="1">
            <a:off x="5496984" y="541056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56" name="Line 895"/>
          <p:cNvSpPr>
            <a:spLocks noChangeShapeType="1"/>
          </p:cNvSpPr>
          <p:nvPr/>
        </p:nvSpPr>
        <p:spPr bwMode="auto">
          <a:xfrm flipH="1">
            <a:off x="5467351" y="5317148"/>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57" name="Line 897"/>
          <p:cNvSpPr>
            <a:spLocks noChangeShapeType="1"/>
          </p:cNvSpPr>
          <p:nvPr/>
        </p:nvSpPr>
        <p:spPr bwMode="auto">
          <a:xfrm flipH="1">
            <a:off x="5496984" y="522043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58" name="Line 898"/>
          <p:cNvSpPr>
            <a:spLocks noChangeShapeType="1"/>
          </p:cNvSpPr>
          <p:nvPr/>
        </p:nvSpPr>
        <p:spPr bwMode="auto">
          <a:xfrm flipH="1">
            <a:off x="5467351" y="5127015"/>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59" name="Line 900"/>
          <p:cNvSpPr>
            <a:spLocks noChangeShapeType="1"/>
          </p:cNvSpPr>
          <p:nvPr/>
        </p:nvSpPr>
        <p:spPr bwMode="auto">
          <a:xfrm flipH="1">
            <a:off x="5496984" y="5030300"/>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60" name="Line 901"/>
          <p:cNvSpPr>
            <a:spLocks noChangeShapeType="1"/>
          </p:cNvSpPr>
          <p:nvPr/>
        </p:nvSpPr>
        <p:spPr bwMode="auto">
          <a:xfrm flipH="1">
            <a:off x="5467351" y="4936881"/>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61" name="Line 903"/>
          <p:cNvSpPr>
            <a:spLocks noChangeShapeType="1"/>
          </p:cNvSpPr>
          <p:nvPr/>
        </p:nvSpPr>
        <p:spPr bwMode="auto">
          <a:xfrm flipH="1">
            <a:off x="5496984" y="480939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62" name="Line 904"/>
          <p:cNvSpPr>
            <a:spLocks noChangeShapeType="1"/>
          </p:cNvSpPr>
          <p:nvPr/>
        </p:nvSpPr>
        <p:spPr bwMode="auto">
          <a:xfrm flipH="1">
            <a:off x="5467351" y="4747846"/>
            <a:ext cx="6138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nvGrpSpPr>
          <p:cNvPr id="3563" name="グループ化 809"/>
          <p:cNvGrpSpPr>
            <a:grpSpLocks/>
          </p:cNvGrpSpPr>
          <p:nvPr/>
        </p:nvGrpSpPr>
        <p:grpSpPr bwMode="auto">
          <a:xfrm>
            <a:off x="5704418" y="5350120"/>
            <a:ext cx="325967" cy="157163"/>
            <a:chOff x="4342934" y="8200169"/>
            <a:chExt cx="122227" cy="226056"/>
          </a:xfrm>
        </p:grpSpPr>
        <p:sp>
          <p:nvSpPr>
            <p:cNvPr id="3685" name="Rectangle 921"/>
            <p:cNvSpPr>
              <a:spLocks noChangeArrowheads="1"/>
            </p:cNvSpPr>
            <p:nvPr/>
          </p:nvSpPr>
          <p:spPr bwMode="auto">
            <a:xfrm>
              <a:off x="4346109" y="8324626"/>
              <a:ext cx="115877" cy="74929"/>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686" name="Line 922"/>
            <p:cNvSpPr>
              <a:spLocks noChangeShapeType="1"/>
            </p:cNvSpPr>
            <p:nvPr/>
          </p:nvSpPr>
          <p:spPr bwMode="auto">
            <a:xfrm>
              <a:off x="4404840" y="8200169"/>
              <a:ext cx="0" cy="121917"/>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87" name="Line 923"/>
            <p:cNvSpPr>
              <a:spLocks noChangeShapeType="1"/>
            </p:cNvSpPr>
            <p:nvPr/>
          </p:nvSpPr>
          <p:spPr bwMode="auto">
            <a:xfrm flipV="1">
              <a:off x="4404840" y="8402095"/>
              <a:ext cx="0" cy="2413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88" name="Line 924"/>
            <p:cNvSpPr>
              <a:spLocks noChangeShapeType="1"/>
            </p:cNvSpPr>
            <p:nvPr/>
          </p:nvSpPr>
          <p:spPr bwMode="auto">
            <a:xfrm flipH="1">
              <a:off x="4342934" y="8423176"/>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89" name="Line 925"/>
            <p:cNvSpPr>
              <a:spLocks noChangeShapeType="1"/>
            </p:cNvSpPr>
            <p:nvPr/>
          </p:nvSpPr>
          <p:spPr bwMode="auto">
            <a:xfrm flipH="1">
              <a:off x="4342934" y="8200169"/>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90" name="Line 926"/>
            <p:cNvSpPr>
              <a:spLocks noChangeShapeType="1"/>
            </p:cNvSpPr>
            <p:nvPr/>
          </p:nvSpPr>
          <p:spPr bwMode="auto">
            <a:xfrm flipH="1">
              <a:off x="4342934" y="8377965"/>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564" name="グループ化 810"/>
          <p:cNvGrpSpPr>
            <a:grpSpLocks/>
          </p:cNvGrpSpPr>
          <p:nvPr/>
        </p:nvGrpSpPr>
        <p:grpSpPr bwMode="auto">
          <a:xfrm>
            <a:off x="6385985" y="5389685"/>
            <a:ext cx="325967" cy="108805"/>
            <a:chOff x="4854063" y="8256048"/>
            <a:chExt cx="122227" cy="157476"/>
          </a:xfrm>
        </p:grpSpPr>
        <p:sp>
          <p:nvSpPr>
            <p:cNvPr id="3679" name="Rectangle 927"/>
            <p:cNvSpPr>
              <a:spLocks noChangeArrowheads="1"/>
            </p:cNvSpPr>
            <p:nvPr/>
          </p:nvSpPr>
          <p:spPr bwMode="auto">
            <a:xfrm>
              <a:off x="4857237" y="8300497"/>
              <a:ext cx="115877" cy="9270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680" name="Line 928"/>
            <p:cNvSpPr>
              <a:spLocks noChangeShapeType="1"/>
            </p:cNvSpPr>
            <p:nvPr/>
          </p:nvSpPr>
          <p:spPr bwMode="auto">
            <a:xfrm>
              <a:off x="4914382" y="8256048"/>
              <a:ext cx="0" cy="4190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81" name="Line 929"/>
            <p:cNvSpPr>
              <a:spLocks noChangeShapeType="1"/>
            </p:cNvSpPr>
            <p:nvPr/>
          </p:nvSpPr>
          <p:spPr bwMode="auto">
            <a:xfrm flipV="1">
              <a:off x="4914382" y="8395744"/>
              <a:ext cx="1588" cy="1778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82" name="Line 930"/>
            <p:cNvSpPr>
              <a:spLocks noChangeShapeType="1"/>
            </p:cNvSpPr>
            <p:nvPr/>
          </p:nvSpPr>
          <p:spPr bwMode="auto">
            <a:xfrm flipH="1">
              <a:off x="4854063" y="8413524"/>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83" name="Line 931"/>
            <p:cNvSpPr>
              <a:spLocks noChangeShapeType="1"/>
            </p:cNvSpPr>
            <p:nvPr/>
          </p:nvSpPr>
          <p:spPr bwMode="auto">
            <a:xfrm flipH="1">
              <a:off x="4854063" y="8256048"/>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84" name="Line 932"/>
            <p:cNvSpPr>
              <a:spLocks noChangeShapeType="1"/>
            </p:cNvSpPr>
            <p:nvPr/>
          </p:nvSpPr>
          <p:spPr bwMode="auto">
            <a:xfrm flipH="1">
              <a:off x="4854063" y="8341136"/>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565" name="グループ化 811"/>
          <p:cNvGrpSpPr>
            <a:grpSpLocks/>
          </p:cNvGrpSpPr>
          <p:nvPr/>
        </p:nvGrpSpPr>
        <p:grpSpPr bwMode="auto">
          <a:xfrm>
            <a:off x="7076018" y="5114925"/>
            <a:ext cx="325967" cy="383565"/>
            <a:chOff x="5371541" y="7859818"/>
            <a:chExt cx="122227" cy="553707"/>
          </a:xfrm>
        </p:grpSpPr>
        <p:sp>
          <p:nvSpPr>
            <p:cNvPr id="3673" name="Rectangle 933"/>
            <p:cNvSpPr>
              <a:spLocks noChangeArrowheads="1"/>
            </p:cNvSpPr>
            <p:nvPr/>
          </p:nvSpPr>
          <p:spPr bwMode="auto">
            <a:xfrm>
              <a:off x="5374715" y="8143021"/>
              <a:ext cx="115877" cy="1955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674" name="Line 934"/>
            <p:cNvSpPr>
              <a:spLocks noChangeShapeType="1"/>
            </p:cNvSpPr>
            <p:nvPr/>
          </p:nvSpPr>
          <p:spPr bwMode="auto">
            <a:xfrm>
              <a:off x="5433447" y="7859818"/>
              <a:ext cx="0" cy="280663"/>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75" name="Line 935"/>
            <p:cNvSpPr>
              <a:spLocks noChangeShapeType="1"/>
            </p:cNvSpPr>
            <p:nvPr/>
          </p:nvSpPr>
          <p:spPr bwMode="auto">
            <a:xfrm flipV="1">
              <a:off x="5433447" y="8341136"/>
              <a:ext cx="0" cy="7238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76" name="Line 936"/>
            <p:cNvSpPr>
              <a:spLocks noChangeShapeType="1"/>
            </p:cNvSpPr>
            <p:nvPr/>
          </p:nvSpPr>
          <p:spPr bwMode="auto">
            <a:xfrm flipH="1">
              <a:off x="5371541" y="8413524"/>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77" name="Line 937"/>
            <p:cNvSpPr>
              <a:spLocks noChangeShapeType="1"/>
            </p:cNvSpPr>
            <p:nvPr/>
          </p:nvSpPr>
          <p:spPr bwMode="auto">
            <a:xfrm flipH="1">
              <a:off x="5371541" y="7859818"/>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78" name="Line 938"/>
            <p:cNvSpPr>
              <a:spLocks noChangeShapeType="1"/>
            </p:cNvSpPr>
            <p:nvPr/>
          </p:nvSpPr>
          <p:spPr bwMode="auto">
            <a:xfrm flipH="1">
              <a:off x="5371541" y="8256048"/>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566" name="グループ化 812"/>
          <p:cNvGrpSpPr>
            <a:grpSpLocks/>
          </p:cNvGrpSpPr>
          <p:nvPr/>
        </p:nvGrpSpPr>
        <p:grpSpPr bwMode="auto">
          <a:xfrm>
            <a:off x="7757585" y="4789610"/>
            <a:ext cx="325967" cy="708880"/>
            <a:chOff x="5882669" y="7389929"/>
            <a:chExt cx="122227" cy="1023595"/>
          </a:xfrm>
        </p:grpSpPr>
        <p:sp>
          <p:nvSpPr>
            <p:cNvPr id="3667" name="Rectangle 939"/>
            <p:cNvSpPr>
              <a:spLocks noChangeArrowheads="1"/>
            </p:cNvSpPr>
            <p:nvPr/>
          </p:nvSpPr>
          <p:spPr bwMode="auto">
            <a:xfrm>
              <a:off x="5885844" y="7934746"/>
              <a:ext cx="115877" cy="410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668" name="Line 940"/>
            <p:cNvSpPr>
              <a:spLocks noChangeShapeType="1"/>
            </p:cNvSpPr>
            <p:nvPr/>
          </p:nvSpPr>
          <p:spPr bwMode="auto">
            <a:xfrm>
              <a:off x="5944575" y="7389929"/>
              <a:ext cx="0" cy="542277"/>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69" name="Line 941"/>
            <p:cNvSpPr>
              <a:spLocks noChangeShapeType="1"/>
            </p:cNvSpPr>
            <p:nvPr/>
          </p:nvSpPr>
          <p:spPr bwMode="auto">
            <a:xfrm flipV="1">
              <a:off x="5944575" y="8347486"/>
              <a:ext cx="0" cy="6603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70" name="Line 942"/>
            <p:cNvSpPr>
              <a:spLocks noChangeShapeType="1"/>
            </p:cNvSpPr>
            <p:nvPr/>
          </p:nvSpPr>
          <p:spPr bwMode="auto">
            <a:xfrm flipH="1">
              <a:off x="5882669" y="8413524"/>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71" name="Line 943"/>
            <p:cNvSpPr>
              <a:spLocks noChangeShapeType="1"/>
            </p:cNvSpPr>
            <p:nvPr/>
          </p:nvSpPr>
          <p:spPr bwMode="auto">
            <a:xfrm flipH="1">
              <a:off x="5882669" y="7389929"/>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72" name="Line 944"/>
            <p:cNvSpPr>
              <a:spLocks noChangeShapeType="1"/>
            </p:cNvSpPr>
            <p:nvPr/>
          </p:nvSpPr>
          <p:spPr bwMode="auto">
            <a:xfrm flipH="1">
              <a:off x="5882669" y="8243348"/>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3567" name="Freeform 884"/>
          <p:cNvSpPr>
            <a:spLocks noEditPoints="1"/>
          </p:cNvSpPr>
          <p:nvPr/>
        </p:nvSpPr>
        <p:spPr bwMode="auto">
          <a:xfrm>
            <a:off x="1693333" y="4747846"/>
            <a:ext cx="2743200" cy="759436"/>
          </a:xfrm>
          <a:custGeom>
            <a:avLst/>
            <a:gdLst>
              <a:gd name="T0" fmla="*/ 0 w 1296"/>
              <a:gd name="T1" fmla="*/ 2147483647 h 864"/>
              <a:gd name="T2" fmla="*/ 0 w 1296"/>
              <a:gd name="T3" fmla="*/ 0 h 864"/>
              <a:gd name="T4" fmla="*/ 2147483647 w 1296"/>
              <a:gd name="T5" fmla="*/ 2147483647 h 864"/>
              <a:gd name="T6" fmla="*/ 0 w 1296"/>
              <a:gd name="T7" fmla="*/ 2147483647 h 864"/>
              <a:gd name="T8" fmla="*/ 0 60000 65536"/>
              <a:gd name="T9" fmla="*/ 0 60000 65536"/>
              <a:gd name="T10" fmla="*/ 0 60000 65536"/>
              <a:gd name="T11" fmla="*/ 0 60000 65536"/>
              <a:gd name="T12" fmla="*/ 0 w 1296"/>
              <a:gd name="T13" fmla="*/ 0 h 864"/>
              <a:gd name="T14" fmla="*/ 1296 w 1296"/>
              <a:gd name="T15" fmla="*/ 864 h 864"/>
            </a:gdLst>
            <a:ahLst/>
            <a:cxnLst>
              <a:cxn ang="T8">
                <a:pos x="T0" y="T1"/>
              </a:cxn>
              <a:cxn ang="T9">
                <a:pos x="T2" y="T3"/>
              </a:cxn>
              <a:cxn ang="T10">
                <a:pos x="T4" y="T5"/>
              </a:cxn>
              <a:cxn ang="T11">
                <a:pos x="T6" y="T7"/>
              </a:cxn>
            </a:cxnLst>
            <a:rect l="T12" t="T13" r="T14" b="T15"/>
            <a:pathLst>
              <a:path w="1296" h="864">
                <a:moveTo>
                  <a:pt x="0" y="864"/>
                </a:moveTo>
                <a:lnTo>
                  <a:pt x="0" y="0"/>
                </a:lnTo>
                <a:moveTo>
                  <a:pt x="1296" y="864"/>
                </a:moveTo>
                <a:lnTo>
                  <a:pt x="0" y="864"/>
                </a:lnTo>
              </a:path>
            </a:pathLst>
          </a:custGeom>
          <a:noFill/>
          <a:ln w="7938"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p>
        </p:txBody>
      </p:sp>
      <p:sp>
        <p:nvSpPr>
          <p:cNvPr id="3568" name="Line 834"/>
          <p:cNvSpPr>
            <a:spLocks noChangeShapeType="1"/>
          </p:cNvSpPr>
          <p:nvPr/>
        </p:nvSpPr>
        <p:spPr bwMode="auto">
          <a:xfrm flipH="1">
            <a:off x="1631951" y="5507282"/>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69" name="Line 836"/>
          <p:cNvSpPr>
            <a:spLocks noChangeShapeType="1"/>
          </p:cNvSpPr>
          <p:nvPr/>
        </p:nvSpPr>
        <p:spPr bwMode="auto">
          <a:xfrm flipH="1">
            <a:off x="1661584" y="5410567"/>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70" name="Line 837"/>
          <p:cNvSpPr>
            <a:spLocks noChangeShapeType="1"/>
          </p:cNvSpPr>
          <p:nvPr/>
        </p:nvSpPr>
        <p:spPr bwMode="auto">
          <a:xfrm flipH="1">
            <a:off x="1661584" y="5317148"/>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71" name="Line 838"/>
          <p:cNvSpPr>
            <a:spLocks noChangeShapeType="1"/>
          </p:cNvSpPr>
          <p:nvPr/>
        </p:nvSpPr>
        <p:spPr bwMode="auto">
          <a:xfrm flipH="1">
            <a:off x="1661584" y="5220433"/>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72" name="Line 839"/>
          <p:cNvSpPr>
            <a:spLocks noChangeShapeType="1"/>
          </p:cNvSpPr>
          <p:nvPr/>
        </p:nvSpPr>
        <p:spPr bwMode="auto">
          <a:xfrm flipH="1">
            <a:off x="1631951" y="5127015"/>
            <a:ext cx="61383"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73" name="Line 841"/>
          <p:cNvSpPr>
            <a:spLocks noChangeShapeType="1"/>
          </p:cNvSpPr>
          <p:nvPr/>
        </p:nvSpPr>
        <p:spPr bwMode="auto">
          <a:xfrm flipH="1">
            <a:off x="1661584" y="5030300"/>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74" name="Line 842"/>
          <p:cNvSpPr>
            <a:spLocks noChangeShapeType="1"/>
          </p:cNvSpPr>
          <p:nvPr/>
        </p:nvSpPr>
        <p:spPr bwMode="auto">
          <a:xfrm flipH="1">
            <a:off x="1661584" y="4936881"/>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75" name="Line 843"/>
          <p:cNvSpPr>
            <a:spLocks noChangeShapeType="1"/>
          </p:cNvSpPr>
          <p:nvPr/>
        </p:nvSpPr>
        <p:spPr bwMode="auto">
          <a:xfrm flipH="1">
            <a:off x="1661584" y="4840166"/>
            <a:ext cx="31749" cy="1099"/>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576" name="Line 844"/>
          <p:cNvSpPr>
            <a:spLocks noChangeShapeType="1"/>
          </p:cNvSpPr>
          <p:nvPr/>
        </p:nvSpPr>
        <p:spPr bwMode="auto">
          <a:xfrm flipH="1">
            <a:off x="1631951" y="4747846"/>
            <a:ext cx="61383" cy="0"/>
          </a:xfrm>
          <a:prstGeom prst="line">
            <a:avLst/>
          </a:prstGeom>
          <a:noFill/>
          <a:ln w="7938">
            <a:solidFill>
              <a:srgbClr val="000000"/>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nvGrpSpPr>
          <p:cNvPr id="3577" name="グループ化 796"/>
          <p:cNvGrpSpPr>
            <a:grpSpLocks/>
          </p:cNvGrpSpPr>
          <p:nvPr/>
        </p:nvGrpSpPr>
        <p:grpSpPr bwMode="auto">
          <a:xfrm>
            <a:off x="1873251" y="5372100"/>
            <a:ext cx="321733" cy="135182"/>
            <a:chOff x="1469095" y="8230649"/>
            <a:chExt cx="120639" cy="195575"/>
          </a:xfrm>
        </p:grpSpPr>
        <p:sp>
          <p:nvSpPr>
            <p:cNvPr id="3661" name="Rectangle 860"/>
            <p:cNvSpPr>
              <a:spLocks noChangeArrowheads="1"/>
            </p:cNvSpPr>
            <p:nvPr/>
          </p:nvSpPr>
          <p:spPr bwMode="auto">
            <a:xfrm>
              <a:off x="1472270" y="8337326"/>
              <a:ext cx="114290" cy="73658"/>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662" name="Line 861"/>
            <p:cNvSpPr>
              <a:spLocks noChangeShapeType="1"/>
            </p:cNvSpPr>
            <p:nvPr/>
          </p:nvSpPr>
          <p:spPr bwMode="auto">
            <a:xfrm>
              <a:off x="1529414" y="8230649"/>
              <a:ext cx="0" cy="104137"/>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63" name="Line 862"/>
            <p:cNvSpPr>
              <a:spLocks noChangeShapeType="1"/>
            </p:cNvSpPr>
            <p:nvPr/>
          </p:nvSpPr>
          <p:spPr bwMode="auto">
            <a:xfrm flipV="1">
              <a:off x="1529414" y="8413524"/>
              <a:ext cx="1588" cy="1270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64" name="Line 863"/>
            <p:cNvSpPr>
              <a:spLocks noChangeShapeType="1"/>
            </p:cNvSpPr>
            <p:nvPr/>
          </p:nvSpPr>
          <p:spPr bwMode="auto">
            <a:xfrm flipH="1">
              <a:off x="1469095" y="8423176"/>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65" name="Line 864"/>
            <p:cNvSpPr>
              <a:spLocks noChangeShapeType="1"/>
            </p:cNvSpPr>
            <p:nvPr/>
          </p:nvSpPr>
          <p:spPr bwMode="auto">
            <a:xfrm flipH="1">
              <a:off x="1469095" y="8230649"/>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66" name="Line 865"/>
            <p:cNvSpPr>
              <a:spLocks noChangeShapeType="1"/>
            </p:cNvSpPr>
            <p:nvPr/>
          </p:nvSpPr>
          <p:spPr bwMode="auto">
            <a:xfrm flipH="1">
              <a:off x="1469095" y="8389395"/>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578" name="グループ化 795"/>
          <p:cNvGrpSpPr>
            <a:grpSpLocks/>
          </p:cNvGrpSpPr>
          <p:nvPr/>
        </p:nvGrpSpPr>
        <p:grpSpPr bwMode="auto">
          <a:xfrm>
            <a:off x="2552701" y="5279781"/>
            <a:ext cx="325967" cy="215412"/>
            <a:chOff x="1978637" y="8097302"/>
            <a:chExt cx="122227" cy="311143"/>
          </a:xfrm>
        </p:grpSpPr>
        <p:sp>
          <p:nvSpPr>
            <p:cNvPr id="3655" name="Rectangle 866"/>
            <p:cNvSpPr>
              <a:spLocks noChangeArrowheads="1"/>
            </p:cNvSpPr>
            <p:nvPr/>
          </p:nvSpPr>
          <p:spPr bwMode="auto">
            <a:xfrm>
              <a:off x="1981812" y="8191280"/>
              <a:ext cx="115878" cy="1955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656" name="Line 867"/>
            <p:cNvSpPr>
              <a:spLocks noChangeShapeType="1"/>
            </p:cNvSpPr>
            <p:nvPr/>
          </p:nvSpPr>
          <p:spPr bwMode="auto">
            <a:xfrm>
              <a:off x="2040543" y="8097302"/>
              <a:ext cx="0" cy="9143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57" name="Line 868"/>
            <p:cNvSpPr>
              <a:spLocks noChangeShapeType="1"/>
            </p:cNvSpPr>
            <p:nvPr/>
          </p:nvSpPr>
          <p:spPr bwMode="auto">
            <a:xfrm flipV="1">
              <a:off x="2040543" y="8389395"/>
              <a:ext cx="1588" cy="1905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58" name="Line 869"/>
            <p:cNvSpPr>
              <a:spLocks noChangeShapeType="1"/>
            </p:cNvSpPr>
            <p:nvPr/>
          </p:nvSpPr>
          <p:spPr bwMode="auto">
            <a:xfrm flipH="1">
              <a:off x="1978637" y="8408444"/>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59" name="Line 870"/>
            <p:cNvSpPr>
              <a:spLocks noChangeShapeType="1"/>
            </p:cNvSpPr>
            <p:nvPr/>
          </p:nvSpPr>
          <p:spPr bwMode="auto">
            <a:xfrm flipH="1">
              <a:off x="1978637" y="8097302"/>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60" name="Line 871"/>
            <p:cNvSpPr>
              <a:spLocks noChangeShapeType="1"/>
            </p:cNvSpPr>
            <p:nvPr/>
          </p:nvSpPr>
          <p:spPr bwMode="auto">
            <a:xfrm flipH="1">
              <a:off x="1978637" y="8352565"/>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579" name="グループ化 794"/>
          <p:cNvGrpSpPr>
            <a:grpSpLocks/>
          </p:cNvGrpSpPr>
          <p:nvPr/>
        </p:nvGrpSpPr>
        <p:grpSpPr bwMode="auto">
          <a:xfrm>
            <a:off x="3244851" y="5410567"/>
            <a:ext cx="321733" cy="92319"/>
            <a:chOff x="2497702" y="8286527"/>
            <a:chExt cx="120639" cy="133347"/>
          </a:xfrm>
        </p:grpSpPr>
        <p:sp>
          <p:nvSpPr>
            <p:cNvPr id="3649" name="Rectangle 872"/>
            <p:cNvSpPr>
              <a:spLocks noChangeArrowheads="1"/>
            </p:cNvSpPr>
            <p:nvPr/>
          </p:nvSpPr>
          <p:spPr bwMode="auto">
            <a:xfrm>
              <a:off x="2500877" y="8350026"/>
              <a:ext cx="114290" cy="55879"/>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650" name="Line 873"/>
            <p:cNvSpPr>
              <a:spLocks noChangeShapeType="1"/>
            </p:cNvSpPr>
            <p:nvPr/>
          </p:nvSpPr>
          <p:spPr bwMode="auto">
            <a:xfrm>
              <a:off x="2558022" y="8286527"/>
              <a:ext cx="0" cy="60958"/>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51" name="Line 874"/>
            <p:cNvSpPr>
              <a:spLocks noChangeShapeType="1"/>
            </p:cNvSpPr>
            <p:nvPr/>
          </p:nvSpPr>
          <p:spPr bwMode="auto">
            <a:xfrm flipV="1">
              <a:off x="2558022" y="8408444"/>
              <a:ext cx="1588" cy="1143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52" name="Line 875"/>
            <p:cNvSpPr>
              <a:spLocks noChangeShapeType="1"/>
            </p:cNvSpPr>
            <p:nvPr/>
          </p:nvSpPr>
          <p:spPr bwMode="auto">
            <a:xfrm flipH="1">
              <a:off x="2497702" y="8419874"/>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53" name="Line 876"/>
            <p:cNvSpPr>
              <a:spLocks noChangeShapeType="1"/>
            </p:cNvSpPr>
            <p:nvPr/>
          </p:nvSpPr>
          <p:spPr bwMode="auto">
            <a:xfrm flipH="1">
              <a:off x="2497702" y="8286527"/>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54" name="Line 877"/>
            <p:cNvSpPr>
              <a:spLocks noChangeShapeType="1"/>
            </p:cNvSpPr>
            <p:nvPr/>
          </p:nvSpPr>
          <p:spPr bwMode="auto">
            <a:xfrm flipH="1">
              <a:off x="2497702" y="8383045"/>
              <a:ext cx="120639"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grpSp>
        <p:nvGrpSpPr>
          <p:cNvPr id="3580" name="グループ化 793"/>
          <p:cNvGrpSpPr>
            <a:grpSpLocks/>
          </p:cNvGrpSpPr>
          <p:nvPr/>
        </p:nvGrpSpPr>
        <p:grpSpPr bwMode="auto">
          <a:xfrm>
            <a:off x="3924301" y="4945673"/>
            <a:ext cx="325967" cy="557213"/>
            <a:chOff x="3007244" y="7615984"/>
            <a:chExt cx="122227" cy="803890"/>
          </a:xfrm>
        </p:grpSpPr>
        <p:sp>
          <p:nvSpPr>
            <p:cNvPr id="3643" name="Rectangle 878"/>
            <p:cNvSpPr>
              <a:spLocks noChangeArrowheads="1"/>
            </p:cNvSpPr>
            <p:nvPr/>
          </p:nvSpPr>
          <p:spPr bwMode="auto">
            <a:xfrm>
              <a:off x="3010419" y="7990625"/>
              <a:ext cx="115878" cy="384801"/>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ja-JP" altLang="en-US">
                <a:latin typeface="Calibri" charset="0"/>
              </a:endParaRPr>
            </a:p>
          </p:txBody>
        </p:sp>
        <p:sp>
          <p:nvSpPr>
            <p:cNvPr id="3644" name="Line 879"/>
            <p:cNvSpPr>
              <a:spLocks noChangeShapeType="1"/>
            </p:cNvSpPr>
            <p:nvPr/>
          </p:nvSpPr>
          <p:spPr bwMode="auto">
            <a:xfrm>
              <a:off x="3069150" y="7615984"/>
              <a:ext cx="0" cy="372101"/>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45" name="Line 880"/>
            <p:cNvSpPr>
              <a:spLocks noChangeShapeType="1"/>
            </p:cNvSpPr>
            <p:nvPr/>
          </p:nvSpPr>
          <p:spPr bwMode="auto">
            <a:xfrm flipV="1">
              <a:off x="3069150" y="8377965"/>
              <a:ext cx="0" cy="41909"/>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46" name="Line 881"/>
            <p:cNvSpPr>
              <a:spLocks noChangeShapeType="1"/>
            </p:cNvSpPr>
            <p:nvPr/>
          </p:nvSpPr>
          <p:spPr bwMode="auto">
            <a:xfrm flipH="1">
              <a:off x="3007244" y="8419874"/>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47" name="Line 882"/>
            <p:cNvSpPr>
              <a:spLocks noChangeShapeType="1"/>
            </p:cNvSpPr>
            <p:nvPr/>
          </p:nvSpPr>
          <p:spPr bwMode="auto">
            <a:xfrm flipH="1">
              <a:off x="3007244" y="7615984"/>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sp>
          <p:nvSpPr>
            <p:cNvPr id="3648" name="Line 883"/>
            <p:cNvSpPr>
              <a:spLocks noChangeShapeType="1"/>
            </p:cNvSpPr>
            <p:nvPr/>
          </p:nvSpPr>
          <p:spPr bwMode="auto">
            <a:xfrm flipH="1">
              <a:off x="3007244" y="8256048"/>
              <a:ext cx="12222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a:lstStyle/>
            <a:p>
              <a:endParaRPr lang="ja-JP" altLang="en-US"/>
            </a:p>
          </p:txBody>
        </p:sp>
      </p:grpSp>
      <p:sp>
        <p:nvSpPr>
          <p:cNvPr id="3581" name="テキスト ボックス 537"/>
          <p:cNvSpPr txBox="1">
            <a:spLocks noChangeArrowheads="1"/>
          </p:cNvSpPr>
          <p:nvPr/>
        </p:nvSpPr>
        <p:spPr bwMode="auto">
          <a:xfrm>
            <a:off x="1369485" y="4709381"/>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100</a:t>
            </a:r>
            <a:endParaRPr lang="ja-JP" altLang="en-US" sz="800">
              <a:latin typeface="Helvetica" charset="0"/>
            </a:endParaRPr>
          </a:p>
        </p:txBody>
      </p:sp>
      <p:sp>
        <p:nvSpPr>
          <p:cNvPr id="3582" name="テキスト ボックス 538"/>
          <p:cNvSpPr txBox="1">
            <a:spLocks noChangeArrowheads="1"/>
          </p:cNvSpPr>
          <p:nvPr/>
        </p:nvSpPr>
        <p:spPr bwMode="auto">
          <a:xfrm>
            <a:off x="1445685" y="5090747"/>
            <a:ext cx="114114"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50</a:t>
            </a:r>
            <a:endParaRPr lang="ja-JP" altLang="en-US" sz="800">
              <a:latin typeface="Helvetica" charset="0"/>
            </a:endParaRPr>
          </a:p>
        </p:txBody>
      </p:sp>
      <p:sp>
        <p:nvSpPr>
          <p:cNvPr id="3583" name="テキスト ボックス 539"/>
          <p:cNvSpPr txBox="1">
            <a:spLocks noChangeArrowheads="1"/>
          </p:cNvSpPr>
          <p:nvPr/>
        </p:nvSpPr>
        <p:spPr bwMode="auto">
          <a:xfrm>
            <a:off x="1521884" y="5474311"/>
            <a:ext cx="5705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800">
                <a:latin typeface="Helvetica" charset="0"/>
              </a:rPr>
              <a:t>0</a:t>
            </a:r>
            <a:endParaRPr lang="ja-JP" altLang="en-US" sz="800">
              <a:latin typeface="Helvetica" charset="0"/>
            </a:endParaRPr>
          </a:p>
        </p:txBody>
      </p:sp>
      <p:sp>
        <p:nvSpPr>
          <p:cNvPr id="1024" name="右大かっこ 5206"/>
          <p:cNvSpPr/>
          <p:nvPr/>
        </p:nvSpPr>
        <p:spPr bwMode="auto">
          <a:xfrm rot="5400000" flipH="1">
            <a:off x="2347872" y="4498079"/>
            <a:ext cx="30773" cy="670984"/>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585" name="Rectangle 71"/>
          <p:cNvSpPr>
            <a:spLocks noChangeArrowheads="1"/>
          </p:cNvSpPr>
          <p:nvPr/>
        </p:nvSpPr>
        <p:spPr bwMode="auto">
          <a:xfrm flipH="1">
            <a:off x="2321984" y="4736856"/>
            <a:ext cx="6561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d</a:t>
            </a:r>
            <a:endParaRPr lang="ja-JP" sz="800">
              <a:latin typeface="Helvetica" charset="0"/>
            </a:endParaRPr>
          </a:p>
        </p:txBody>
      </p:sp>
      <p:sp>
        <p:nvSpPr>
          <p:cNvPr id="1026" name="右大かっこ 5205"/>
          <p:cNvSpPr/>
          <p:nvPr/>
        </p:nvSpPr>
        <p:spPr bwMode="auto">
          <a:xfrm rot="5400000" flipH="1">
            <a:off x="3047004" y="3716520"/>
            <a:ext cx="25278" cy="2063751"/>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587" name="Rectangle 71"/>
          <p:cNvSpPr>
            <a:spLocks noChangeArrowheads="1"/>
          </p:cNvSpPr>
          <p:nvPr/>
        </p:nvSpPr>
        <p:spPr bwMode="auto">
          <a:xfrm flipH="1">
            <a:off x="3024717" y="4655527"/>
            <a:ext cx="65616"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a</a:t>
            </a:r>
            <a:endParaRPr lang="ja-JP" sz="800">
              <a:latin typeface="Helvetica" charset="0"/>
            </a:endParaRPr>
          </a:p>
        </p:txBody>
      </p:sp>
      <p:sp>
        <p:nvSpPr>
          <p:cNvPr id="1048" name="右大かっこ 5205"/>
          <p:cNvSpPr/>
          <p:nvPr/>
        </p:nvSpPr>
        <p:spPr bwMode="auto">
          <a:xfrm rot="5400000" flipH="1">
            <a:off x="6552204" y="4154183"/>
            <a:ext cx="25278" cy="1390649"/>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589" name="Rectangle 71"/>
          <p:cNvSpPr>
            <a:spLocks noChangeArrowheads="1"/>
          </p:cNvSpPr>
          <p:nvPr/>
        </p:nvSpPr>
        <p:spPr bwMode="auto">
          <a:xfrm flipH="1">
            <a:off x="6415618" y="4753342"/>
            <a:ext cx="6350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a</a:t>
            </a:r>
            <a:endParaRPr lang="ja-JP" sz="800">
              <a:latin typeface="Helvetica" charset="0"/>
            </a:endParaRPr>
          </a:p>
        </p:txBody>
      </p:sp>
      <p:sp>
        <p:nvSpPr>
          <p:cNvPr id="1050" name="右大かっこ 5205"/>
          <p:cNvSpPr/>
          <p:nvPr/>
        </p:nvSpPr>
        <p:spPr bwMode="auto">
          <a:xfrm rot="5400000" flipH="1">
            <a:off x="6888753" y="3645084"/>
            <a:ext cx="25278" cy="2063749"/>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591" name="Rectangle 71"/>
          <p:cNvSpPr>
            <a:spLocks noChangeArrowheads="1"/>
          </p:cNvSpPr>
          <p:nvPr/>
        </p:nvSpPr>
        <p:spPr bwMode="auto">
          <a:xfrm flipH="1">
            <a:off x="6868585" y="4581892"/>
            <a:ext cx="63500"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a</a:t>
            </a:r>
            <a:endParaRPr lang="ja-JP" sz="800">
              <a:latin typeface="Helvetica" charset="0"/>
            </a:endParaRPr>
          </a:p>
        </p:txBody>
      </p:sp>
      <p:sp>
        <p:nvSpPr>
          <p:cNvPr id="3592" name="テキスト ボックス 536"/>
          <p:cNvSpPr txBox="1">
            <a:spLocks noChangeArrowheads="1"/>
          </p:cNvSpPr>
          <p:nvPr/>
        </p:nvSpPr>
        <p:spPr bwMode="auto">
          <a:xfrm>
            <a:off x="5217956" y="4713777"/>
            <a:ext cx="228228"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2000</a:t>
            </a:r>
            <a:endParaRPr lang="ja-JP" altLang="en-US" sz="800">
              <a:latin typeface="Helvetica" charset="0"/>
            </a:endParaRPr>
          </a:p>
        </p:txBody>
      </p:sp>
      <p:sp>
        <p:nvSpPr>
          <p:cNvPr id="3593" name="テキスト ボックス 537"/>
          <p:cNvSpPr txBox="1">
            <a:spLocks noChangeArrowheads="1"/>
          </p:cNvSpPr>
          <p:nvPr/>
        </p:nvSpPr>
        <p:spPr bwMode="auto">
          <a:xfrm>
            <a:off x="5217956" y="4905010"/>
            <a:ext cx="228228"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1500</a:t>
            </a:r>
            <a:endParaRPr lang="ja-JP" altLang="en-US" sz="800">
              <a:latin typeface="Helvetica" charset="0"/>
            </a:endParaRPr>
          </a:p>
        </p:txBody>
      </p:sp>
      <p:sp>
        <p:nvSpPr>
          <p:cNvPr id="3594" name="テキスト ボックス 538"/>
          <p:cNvSpPr txBox="1">
            <a:spLocks noChangeArrowheads="1"/>
          </p:cNvSpPr>
          <p:nvPr/>
        </p:nvSpPr>
        <p:spPr bwMode="auto">
          <a:xfrm>
            <a:off x="5217956" y="5094044"/>
            <a:ext cx="228228"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1000</a:t>
            </a:r>
            <a:endParaRPr lang="ja-JP" altLang="en-US" sz="800">
              <a:latin typeface="Helvetica" charset="0"/>
            </a:endParaRPr>
          </a:p>
        </p:txBody>
      </p:sp>
      <p:sp>
        <p:nvSpPr>
          <p:cNvPr id="3595" name="テキスト ボックス 539"/>
          <p:cNvSpPr txBox="1">
            <a:spLocks noChangeArrowheads="1"/>
          </p:cNvSpPr>
          <p:nvPr/>
        </p:nvSpPr>
        <p:spPr bwMode="auto">
          <a:xfrm>
            <a:off x="5389127" y="5474311"/>
            <a:ext cx="5705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0</a:t>
            </a:r>
            <a:endParaRPr lang="ja-JP" altLang="en-US" sz="800">
              <a:latin typeface="Helvetica" charset="0"/>
            </a:endParaRPr>
          </a:p>
        </p:txBody>
      </p:sp>
      <p:sp>
        <p:nvSpPr>
          <p:cNvPr id="3596" name="テキスト ボックス 537"/>
          <p:cNvSpPr txBox="1">
            <a:spLocks noChangeArrowheads="1"/>
          </p:cNvSpPr>
          <p:nvPr/>
        </p:nvSpPr>
        <p:spPr bwMode="auto">
          <a:xfrm>
            <a:off x="5279246" y="5284177"/>
            <a:ext cx="171171"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algn="r" eaLnBrk="1" hangingPunct="1"/>
            <a:r>
              <a:rPr lang="en-US" altLang="ja-JP" sz="800">
                <a:latin typeface="Helvetica" charset="0"/>
              </a:rPr>
              <a:t>500</a:t>
            </a:r>
            <a:endParaRPr lang="ja-JP" altLang="en-US" sz="800">
              <a:latin typeface="Helvetica" charset="0"/>
            </a:endParaRPr>
          </a:p>
        </p:txBody>
      </p:sp>
      <p:sp>
        <p:nvSpPr>
          <p:cNvPr id="3597" name="Rectangle 381"/>
          <p:cNvSpPr>
            <a:spLocks noChangeArrowheads="1"/>
          </p:cNvSpPr>
          <p:nvPr/>
        </p:nvSpPr>
        <p:spPr bwMode="auto">
          <a:xfrm rot="-5400000">
            <a:off x="575663" y="1077596"/>
            <a:ext cx="87432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ja-JP" sz="1000">
                <a:solidFill>
                  <a:srgbClr val="000000"/>
                </a:solidFill>
                <a:latin typeface="Helvetica" charset="0"/>
              </a:rPr>
              <a:t>L-FABP (ng/ml)</a:t>
            </a:r>
            <a:endParaRPr lang="ja-JP" sz="2000">
              <a:latin typeface="Helvetica" charset="0"/>
            </a:endParaRPr>
          </a:p>
        </p:txBody>
      </p:sp>
      <p:sp>
        <p:nvSpPr>
          <p:cNvPr id="3598" name="Rectangle 381"/>
          <p:cNvSpPr>
            <a:spLocks noChangeArrowheads="1"/>
          </p:cNvSpPr>
          <p:nvPr/>
        </p:nvSpPr>
        <p:spPr bwMode="auto">
          <a:xfrm rot="-5400000">
            <a:off x="623252" y="2084315"/>
            <a:ext cx="77914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ja-JP" sz="1000">
                <a:solidFill>
                  <a:srgbClr val="000000"/>
                </a:solidFill>
                <a:latin typeface="Helvetica" charset="0"/>
              </a:rPr>
              <a:t>NGAL (ng/ml)</a:t>
            </a:r>
            <a:endParaRPr lang="ja-JP" sz="2000">
              <a:latin typeface="Helvetica" charset="0"/>
            </a:endParaRPr>
          </a:p>
        </p:txBody>
      </p:sp>
      <p:sp>
        <p:nvSpPr>
          <p:cNvPr id="3599" name="Rectangle 381"/>
          <p:cNvSpPr>
            <a:spLocks noChangeArrowheads="1"/>
          </p:cNvSpPr>
          <p:nvPr/>
        </p:nvSpPr>
        <p:spPr bwMode="auto">
          <a:xfrm rot="-5400000">
            <a:off x="649363" y="3026191"/>
            <a:ext cx="72692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ja-JP" sz="1000">
                <a:solidFill>
                  <a:srgbClr val="000000"/>
                </a:solidFill>
                <a:latin typeface="Helvetica" charset="0"/>
              </a:rPr>
              <a:t>IL-18 (pg/ml)</a:t>
            </a:r>
            <a:endParaRPr lang="ja-JP" sz="2000">
              <a:latin typeface="Helvetica" charset="0"/>
            </a:endParaRPr>
          </a:p>
        </p:txBody>
      </p:sp>
      <p:sp>
        <p:nvSpPr>
          <p:cNvPr id="3600" name="Rectangle 381"/>
          <p:cNvSpPr>
            <a:spLocks noChangeArrowheads="1"/>
          </p:cNvSpPr>
          <p:nvPr/>
        </p:nvSpPr>
        <p:spPr bwMode="auto">
          <a:xfrm rot="-5400000">
            <a:off x="717178" y="4080169"/>
            <a:ext cx="59129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ja-JP" sz="1000">
                <a:solidFill>
                  <a:srgbClr val="000000"/>
                </a:solidFill>
                <a:latin typeface="Helvetica" charset="0"/>
              </a:rPr>
              <a:t>NAG (IU/l)</a:t>
            </a:r>
            <a:endParaRPr lang="ja-JP" sz="2000">
              <a:latin typeface="Helvetica" charset="0"/>
            </a:endParaRPr>
          </a:p>
        </p:txBody>
      </p:sp>
      <p:sp>
        <p:nvSpPr>
          <p:cNvPr id="3601" name="Rectangle 381"/>
          <p:cNvSpPr>
            <a:spLocks noChangeArrowheads="1"/>
          </p:cNvSpPr>
          <p:nvPr/>
        </p:nvSpPr>
        <p:spPr bwMode="auto">
          <a:xfrm rot="-5400000">
            <a:off x="702839" y="5052268"/>
            <a:ext cx="619974"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ja-JP" sz="1000">
                <a:solidFill>
                  <a:srgbClr val="000000"/>
                </a:solidFill>
                <a:latin typeface="Helvetica" charset="0"/>
              </a:rPr>
              <a:t>Alb (mg/dl)</a:t>
            </a:r>
            <a:endParaRPr lang="ja-JP" sz="2000">
              <a:latin typeface="Helvetica" charset="0"/>
            </a:endParaRPr>
          </a:p>
        </p:txBody>
      </p:sp>
      <p:sp>
        <p:nvSpPr>
          <p:cNvPr id="3602" name="Rectangle 381"/>
          <p:cNvSpPr>
            <a:spLocks noChangeArrowheads="1"/>
          </p:cNvSpPr>
          <p:nvPr/>
        </p:nvSpPr>
        <p:spPr bwMode="auto">
          <a:xfrm rot="-5400000">
            <a:off x="4344702" y="1077596"/>
            <a:ext cx="1023981"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ja-JP" sz="1000" dirty="0">
                <a:solidFill>
                  <a:srgbClr val="000000"/>
                </a:solidFill>
                <a:latin typeface="Helvetica" charset="0"/>
              </a:rPr>
              <a:t>L-FABP (μg/</a:t>
            </a:r>
            <a:r>
              <a:rPr lang="en-US" altLang="ja-JP" sz="1000" dirty="0" err="1">
                <a:solidFill>
                  <a:srgbClr val="000000"/>
                </a:solidFill>
                <a:latin typeface="Helvetica" charset="0"/>
              </a:rPr>
              <a:t>gCre</a:t>
            </a:r>
            <a:r>
              <a:rPr lang="en-US" altLang="ja-JP" sz="1000" dirty="0">
                <a:solidFill>
                  <a:srgbClr val="000000"/>
                </a:solidFill>
                <a:latin typeface="Helvetica" charset="0"/>
              </a:rPr>
              <a:t>)</a:t>
            </a:r>
            <a:endParaRPr lang="ja-JP" sz="2000" dirty="0">
              <a:latin typeface="Helvetica" charset="0"/>
            </a:endParaRPr>
          </a:p>
        </p:txBody>
      </p:sp>
      <p:sp>
        <p:nvSpPr>
          <p:cNvPr id="3603" name="Rectangle 381"/>
          <p:cNvSpPr>
            <a:spLocks noChangeArrowheads="1"/>
          </p:cNvSpPr>
          <p:nvPr/>
        </p:nvSpPr>
        <p:spPr bwMode="auto">
          <a:xfrm rot="-5400000">
            <a:off x="4392292" y="2084315"/>
            <a:ext cx="928802"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ja-JP" sz="1000">
                <a:solidFill>
                  <a:srgbClr val="000000"/>
                </a:solidFill>
                <a:latin typeface="Helvetica" charset="0"/>
              </a:rPr>
              <a:t>NGAL (μg/gCre)</a:t>
            </a:r>
            <a:endParaRPr lang="ja-JP" sz="2000">
              <a:latin typeface="Helvetica" charset="0"/>
            </a:endParaRPr>
          </a:p>
        </p:txBody>
      </p:sp>
      <p:sp>
        <p:nvSpPr>
          <p:cNvPr id="3604" name="Rectangle 381"/>
          <p:cNvSpPr>
            <a:spLocks noChangeArrowheads="1"/>
          </p:cNvSpPr>
          <p:nvPr/>
        </p:nvSpPr>
        <p:spPr bwMode="auto">
          <a:xfrm rot="-5400000">
            <a:off x="4421909" y="3026191"/>
            <a:ext cx="869566"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ja-JP" sz="1000">
                <a:solidFill>
                  <a:srgbClr val="000000"/>
                </a:solidFill>
                <a:latin typeface="Helvetica" charset="0"/>
              </a:rPr>
              <a:t>IL-18 (ng/gCre)</a:t>
            </a:r>
            <a:endParaRPr lang="ja-JP" sz="2000">
              <a:latin typeface="Helvetica" charset="0"/>
            </a:endParaRPr>
          </a:p>
        </p:txBody>
      </p:sp>
      <p:sp>
        <p:nvSpPr>
          <p:cNvPr id="3605" name="Rectangle 381"/>
          <p:cNvSpPr>
            <a:spLocks noChangeArrowheads="1"/>
          </p:cNvSpPr>
          <p:nvPr/>
        </p:nvSpPr>
        <p:spPr bwMode="auto">
          <a:xfrm rot="-5400000">
            <a:off x="4436311" y="4080169"/>
            <a:ext cx="840763"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ja-JP" sz="1000">
                <a:solidFill>
                  <a:srgbClr val="000000"/>
                </a:solidFill>
                <a:latin typeface="Helvetica" charset="0"/>
              </a:rPr>
              <a:t>NAG (IU/gCre)</a:t>
            </a:r>
            <a:endParaRPr lang="ja-JP" sz="2000">
              <a:latin typeface="Helvetica" charset="0"/>
            </a:endParaRPr>
          </a:p>
        </p:txBody>
      </p:sp>
      <p:sp>
        <p:nvSpPr>
          <p:cNvPr id="3606" name="Rectangle 381"/>
          <p:cNvSpPr>
            <a:spLocks noChangeArrowheads="1"/>
          </p:cNvSpPr>
          <p:nvPr/>
        </p:nvSpPr>
        <p:spPr bwMode="auto">
          <a:xfrm rot="-5400000">
            <a:off x="4457633" y="5052268"/>
            <a:ext cx="798120"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altLang="ja-JP" sz="1000">
                <a:solidFill>
                  <a:srgbClr val="000000"/>
                </a:solidFill>
                <a:latin typeface="Helvetica" charset="0"/>
              </a:rPr>
              <a:t>Alb (mg/gCre)</a:t>
            </a:r>
            <a:endParaRPr lang="ja-JP" sz="2000">
              <a:latin typeface="Helvetica" charset="0"/>
            </a:endParaRPr>
          </a:p>
        </p:txBody>
      </p:sp>
      <p:grpSp>
        <p:nvGrpSpPr>
          <p:cNvPr id="3607" name="グループ化 1074"/>
          <p:cNvGrpSpPr>
            <a:grpSpLocks/>
          </p:cNvGrpSpPr>
          <p:nvPr/>
        </p:nvGrpSpPr>
        <p:grpSpPr bwMode="auto">
          <a:xfrm>
            <a:off x="1834854" y="5554543"/>
            <a:ext cx="2542563" cy="274846"/>
            <a:chOff x="4973139" y="2316783"/>
            <a:chExt cx="1908018" cy="397000"/>
          </a:xfrm>
        </p:grpSpPr>
        <p:sp>
          <p:nvSpPr>
            <p:cNvPr id="3637" name="Rectangle 379"/>
            <p:cNvSpPr>
              <a:spLocks noChangeArrowheads="1"/>
            </p:cNvSpPr>
            <p:nvPr/>
          </p:nvSpPr>
          <p:spPr bwMode="auto">
            <a:xfrm>
              <a:off x="4973139" y="2491497"/>
              <a:ext cx="299608" cy="222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000">
                  <a:solidFill>
                    <a:srgbClr val="000000"/>
                  </a:solidFill>
                  <a:latin typeface="Helvetica" charset="0"/>
                </a:rPr>
                <a:t>No AKI</a:t>
              </a:r>
              <a:endParaRPr lang="ja-JP" sz="2000">
                <a:latin typeface="Helvetica" charset="0"/>
              </a:endParaRPr>
            </a:p>
          </p:txBody>
        </p:sp>
        <p:sp>
          <p:nvSpPr>
            <p:cNvPr id="3638" name="Rectangle 380"/>
            <p:cNvSpPr>
              <a:spLocks noChangeArrowheads="1"/>
            </p:cNvSpPr>
            <p:nvPr/>
          </p:nvSpPr>
          <p:spPr bwMode="auto">
            <a:xfrm>
              <a:off x="6453125" y="2491500"/>
              <a:ext cx="428032" cy="222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000">
                  <a:solidFill>
                    <a:srgbClr val="000000"/>
                  </a:solidFill>
                  <a:latin typeface="Helvetica" charset="0"/>
                </a:rPr>
                <a:t>Renal AKI</a:t>
              </a:r>
              <a:endParaRPr lang="ja-JP" sz="2000">
                <a:latin typeface="Helvetica" charset="0"/>
              </a:endParaRPr>
            </a:p>
          </p:txBody>
        </p:sp>
        <p:sp>
          <p:nvSpPr>
            <p:cNvPr id="3639" name="Rectangle 380"/>
            <p:cNvSpPr>
              <a:spLocks noChangeArrowheads="1"/>
            </p:cNvSpPr>
            <p:nvPr/>
          </p:nvSpPr>
          <p:spPr bwMode="auto">
            <a:xfrm>
              <a:off x="5483713" y="2318941"/>
              <a:ext cx="320143" cy="200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900">
                  <a:solidFill>
                    <a:srgbClr val="000000"/>
                  </a:solidFill>
                  <a:latin typeface="Helvetica" charset="0"/>
                </a:rPr>
                <a:t>FENa&lt;1</a:t>
              </a:r>
              <a:endParaRPr lang="ja-JP">
                <a:latin typeface="Helvetica" charset="0"/>
              </a:endParaRPr>
            </a:p>
          </p:txBody>
        </p:sp>
        <p:sp>
          <p:nvSpPr>
            <p:cNvPr id="3640" name="Rectangle 380"/>
            <p:cNvSpPr>
              <a:spLocks noChangeArrowheads="1"/>
            </p:cNvSpPr>
            <p:nvPr/>
          </p:nvSpPr>
          <p:spPr bwMode="auto">
            <a:xfrm>
              <a:off x="5997365" y="2316783"/>
              <a:ext cx="320143" cy="200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900">
                  <a:solidFill>
                    <a:srgbClr val="000000"/>
                  </a:solidFill>
                  <a:latin typeface="Helvetica" charset="0"/>
                </a:rPr>
                <a:t>FENa&gt;1</a:t>
              </a:r>
              <a:endParaRPr lang="ja-JP">
                <a:latin typeface="Helvetica" charset="0"/>
              </a:endParaRPr>
            </a:p>
          </p:txBody>
        </p:sp>
        <p:sp>
          <p:nvSpPr>
            <p:cNvPr id="3641" name="Rectangle 379"/>
            <p:cNvSpPr>
              <a:spLocks noChangeArrowheads="1"/>
            </p:cNvSpPr>
            <p:nvPr/>
          </p:nvSpPr>
          <p:spPr bwMode="auto">
            <a:xfrm>
              <a:off x="5591781" y="2491500"/>
              <a:ext cx="574217" cy="222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000">
                  <a:solidFill>
                    <a:srgbClr val="000000"/>
                  </a:solidFill>
                  <a:latin typeface="Helvetica" charset="0"/>
                </a:rPr>
                <a:t>Transient AKI </a:t>
              </a:r>
              <a:endParaRPr lang="ja-JP" sz="2000">
                <a:latin typeface="Helvetica" charset="0"/>
              </a:endParaRPr>
            </a:p>
          </p:txBody>
        </p:sp>
        <p:cxnSp>
          <p:nvCxnSpPr>
            <p:cNvPr id="1081" name="直線コネクタ 1080"/>
            <p:cNvCxnSpPr/>
            <p:nvPr/>
          </p:nvCxnSpPr>
          <p:spPr>
            <a:xfrm>
              <a:off x="5434000" y="2472358"/>
              <a:ext cx="935574" cy="0"/>
            </a:xfrm>
            <a:prstGeom prst="line">
              <a:avLst/>
            </a:prstGeom>
            <a:ln w="6350"/>
          </p:spPr>
          <p:style>
            <a:lnRef idx="1">
              <a:schemeClr val="dk1"/>
            </a:lnRef>
            <a:fillRef idx="0">
              <a:schemeClr val="dk1"/>
            </a:fillRef>
            <a:effectRef idx="0">
              <a:schemeClr val="dk1"/>
            </a:effectRef>
            <a:fontRef idx="minor">
              <a:schemeClr val="tx1"/>
            </a:fontRef>
          </p:style>
        </p:cxnSp>
      </p:grpSp>
      <p:grpSp>
        <p:nvGrpSpPr>
          <p:cNvPr id="3608" name="グループ化 1081"/>
          <p:cNvGrpSpPr>
            <a:grpSpLocks/>
          </p:cNvGrpSpPr>
          <p:nvPr/>
        </p:nvGrpSpPr>
        <p:grpSpPr bwMode="auto">
          <a:xfrm>
            <a:off x="5664116" y="5554543"/>
            <a:ext cx="2544169" cy="274846"/>
            <a:chOff x="4973256" y="2316783"/>
            <a:chExt cx="1907733" cy="397000"/>
          </a:xfrm>
        </p:grpSpPr>
        <p:sp>
          <p:nvSpPr>
            <p:cNvPr id="3631" name="Rectangle 379"/>
            <p:cNvSpPr>
              <a:spLocks noChangeArrowheads="1"/>
            </p:cNvSpPr>
            <p:nvPr/>
          </p:nvSpPr>
          <p:spPr bwMode="auto">
            <a:xfrm>
              <a:off x="4973256" y="2491497"/>
              <a:ext cx="299374" cy="222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000">
                  <a:solidFill>
                    <a:srgbClr val="000000"/>
                  </a:solidFill>
                  <a:latin typeface="Helvetica" charset="0"/>
                </a:rPr>
                <a:t>No AKI</a:t>
              </a:r>
              <a:endParaRPr lang="ja-JP" sz="2000">
                <a:latin typeface="Helvetica" charset="0"/>
              </a:endParaRPr>
            </a:p>
          </p:txBody>
        </p:sp>
        <p:sp>
          <p:nvSpPr>
            <p:cNvPr id="3632" name="Rectangle 380"/>
            <p:cNvSpPr>
              <a:spLocks noChangeArrowheads="1"/>
            </p:cNvSpPr>
            <p:nvPr/>
          </p:nvSpPr>
          <p:spPr bwMode="auto">
            <a:xfrm>
              <a:off x="6453292" y="2491500"/>
              <a:ext cx="427697" cy="222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000">
                  <a:solidFill>
                    <a:srgbClr val="000000"/>
                  </a:solidFill>
                  <a:latin typeface="Helvetica" charset="0"/>
                </a:rPr>
                <a:t>Renal AKI</a:t>
              </a:r>
              <a:endParaRPr lang="ja-JP" sz="2000">
                <a:latin typeface="Helvetica" charset="0"/>
              </a:endParaRPr>
            </a:p>
          </p:txBody>
        </p:sp>
        <p:sp>
          <p:nvSpPr>
            <p:cNvPr id="3633" name="Rectangle 380"/>
            <p:cNvSpPr>
              <a:spLocks noChangeArrowheads="1"/>
            </p:cNvSpPr>
            <p:nvPr/>
          </p:nvSpPr>
          <p:spPr bwMode="auto">
            <a:xfrm>
              <a:off x="5483838" y="2318941"/>
              <a:ext cx="319893" cy="200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900">
                  <a:solidFill>
                    <a:srgbClr val="000000"/>
                  </a:solidFill>
                  <a:latin typeface="Helvetica" charset="0"/>
                </a:rPr>
                <a:t>FENa&lt;1</a:t>
              </a:r>
              <a:endParaRPr lang="ja-JP">
                <a:latin typeface="Helvetica" charset="0"/>
              </a:endParaRPr>
            </a:p>
          </p:txBody>
        </p:sp>
        <p:sp>
          <p:nvSpPr>
            <p:cNvPr id="3634" name="Rectangle 380"/>
            <p:cNvSpPr>
              <a:spLocks noChangeArrowheads="1"/>
            </p:cNvSpPr>
            <p:nvPr/>
          </p:nvSpPr>
          <p:spPr bwMode="auto">
            <a:xfrm>
              <a:off x="5997490" y="2316783"/>
              <a:ext cx="319893" cy="200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900">
                  <a:solidFill>
                    <a:srgbClr val="000000"/>
                  </a:solidFill>
                  <a:latin typeface="Helvetica" charset="0"/>
                </a:rPr>
                <a:t>FENa&gt;1</a:t>
              </a:r>
              <a:endParaRPr lang="ja-JP">
                <a:latin typeface="Helvetica" charset="0"/>
              </a:endParaRPr>
            </a:p>
          </p:txBody>
        </p:sp>
        <p:sp>
          <p:nvSpPr>
            <p:cNvPr id="3635" name="Rectangle 379"/>
            <p:cNvSpPr>
              <a:spLocks noChangeArrowheads="1"/>
            </p:cNvSpPr>
            <p:nvPr/>
          </p:nvSpPr>
          <p:spPr bwMode="auto">
            <a:xfrm>
              <a:off x="5592005" y="2491500"/>
              <a:ext cx="573769" cy="222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000">
                  <a:solidFill>
                    <a:srgbClr val="000000"/>
                  </a:solidFill>
                  <a:latin typeface="Helvetica" charset="0"/>
                </a:rPr>
                <a:t>Transient AKI</a:t>
              </a:r>
              <a:endParaRPr lang="ja-JP" sz="2000">
                <a:latin typeface="Helvetica" charset="0"/>
              </a:endParaRPr>
            </a:p>
          </p:txBody>
        </p:sp>
        <p:cxnSp>
          <p:nvCxnSpPr>
            <p:cNvPr id="1088" name="直線コネクタ 1087"/>
            <p:cNvCxnSpPr/>
            <p:nvPr/>
          </p:nvCxnSpPr>
          <p:spPr>
            <a:xfrm>
              <a:off x="5435187" y="2472358"/>
              <a:ext cx="934844" cy="0"/>
            </a:xfrm>
            <a:prstGeom prst="line">
              <a:avLst/>
            </a:prstGeom>
            <a:ln w="6350"/>
          </p:spPr>
          <p:style>
            <a:lnRef idx="1">
              <a:schemeClr val="dk1"/>
            </a:lnRef>
            <a:fillRef idx="0">
              <a:schemeClr val="dk1"/>
            </a:fillRef>
            <a:effectRef idx="0">
              <a:schemeClr val="dk1"/>
            </a:effectRef>
            <a:fontRef idx="minor">
              <a:schemeClr val="tx1"/>
            </a:fontRef>
          </p:style>
        </p:cxnSp>
      </p:grpSp>
      <p:sp>
        <p:nvSpPr>
          <p:cNvPr id="816" name="右大かっこ 5205"/>
          <p:cNvSpPr/>
          <p:nvPr/>
        </p:nvSpPr>
        <p:spPr bwMode="auto">
          <a:xfrm rot="5400000" flipH="1">
            <a:off x="3735978" y="1503790"/>
            <a:ext cx="25278" cy="673100"/>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610" name="Rectangle 71"/>
          <p:cNvSpPr>
            <a:spLocks noChangeArrowheads="1"/>
          </p:cNvSpPr>
          <p:nvPr/>
        </p:nvSpPr>
        <p:spPr bwMode="auto">
          <a:xfrm flipH="1">
            <a:off x="3738034" y="1750769"/>
            <a:ext cx="2116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c</a:t>
            </a:r>
            <a:endParaRPr lang="ja-JP" sz="800">
              <a:latin typeface="Helvetica" charset="0"/>
            </a:endParaRPr>
          </a:p>
        </p:txBody>
      </p:sp>
      <p:sp>
        <p:nvSpPr>
          <p:cNvPr id="819" name="右大かっこ 5205"/>
          <p:cNvSpPr/>
          <p:nvPr/>
        </p:nvSpPr>
        <p:spPr bwMode="auto">
          <a:xfrm rot="5400000" flipH="1">
            <a:off x="3734920" y="2511567"/>
            <a:ext cx="25278" cy="670984"/>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612" name="Rectangle 71"/>
          <p:cNvSpPr>
            <a:spLocks noChangeArrowheads="1"/>
          </p:cNvSpPr>
          <p:nvPr/>
        </p:nvSpPr>
        <p:spPr bwMode="auto">
          <a:xfrm flipH="1">
            <a:off x="3735918" y="2753092"/>
            <a:ext cx="2116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a</a:t>
            </a:r>
            <a:endParaRPr lang="ja-JP" sz="800">
              <a:latin typeface="Helvetica" charset="0"/>
            </a:endParaRPr>
          </a:p>
        </p:txBody>
      </p:sp>
      <p:sp>
        <p:nvSpPr>
          <p:cNvPr id="822" name="右大かっこ 5205"/>
          <p:cNvSpPr/>
          <p:nvPr/>
        </p:nvSpPr>
        <p:spPr bwMode="auto">
          <a:xfrm rot="5400000" flipH="1">
            <a:off x="3032186" y="3516088"/>
            <a:ext cx="25278" cy="670984"/>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614" name="Rectangle 71"/>
          <p:cNvSpPr>
            <a:spLocks noChangeArrowheads="1"/>
          </p:cNvSpPr>
          <p:nvPr/>
        </p:nvSpPr>
        <p:spPr bwMode="auto">
          <a:xfrm flipH="1">
            <a:off x="3033185" y="3754316"/>
            <a:ext cx="2116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c</a:t>
            </a:r>
            <a:endParaRPr lang="ja-JP" sz="800">
              <a:latin typeface="Helvetica" charset="0"/>
            </a:endParaRPr>
          </a:p>
        </p:txBody>
      </p:sp>
      <p:sp>
        <p:nvSpPr>
          <p:cNvPr id="825" name="右大かっこ 5205"/>
          <p:cNvSpPr/>
          <p:nvPr/>
        </p:nvSpPr>
        <p:spPr bwMode="auto">
          <a:xfrm rot="5400000" flipH="1">
            <a:off x="3743386" y="4496431"/>
            <a:ext cx="25278" cy="670984"/>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616" name="Rectangle 71"/>
          <p:cNvSpPr>
            <a:spLocks noChangeArrowheads="1"/>
          </p:cNvSpPr>
          <p:nvPr/>
        </p:nvSpPr>
        <p:spPr bwMode="auto">
          <a:xfrm flipH="1">
            <a:off x="3744385" y="4734658"/>
            <a:ext cx="2116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b</a:t>
            </a:r>
            <a:endParaRPr lang="ja-JP" sz="800">
              <a:latin typeface="Helvetica" charset="0"/>
            </a:endParaRPr>
          </a:p>
        </p:txBody>
      </p:sp>
      <p:sp>
        <p:nvSpPr>
          <p:cNvPr id="827" name="右大かっこ 5205"/>
          <p:cNvSpPr/>
          <p:nvPr/>
        </p:nvSpPr>
        <p:spPr bwMode="auto">
          <a:xfrm rot="5400000" flipH="1">
            <a:off x="7225304" y="4058567"/>
            <a:ext cx="25278" cy="1390649"/>
          </a:xfrm>
          <a:prstGeom prst="rightBracket">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latin typeface="Helvetica" pitchFamily="34" charset="0"/>
            </a:endParaRPr>
          </a:p>
        </p:txBody>
      </p:sp>
      <p:sp>
        <p:nvSpPr>
          <p:cNvPr id="3618" name="Rectangle 71"/>
          <p:cNvSpPr>
            <a:spLocks noChangeArrowheads="1"/>
          </p:cNvSpPr>
          <p:nvPr/>
        </p:nvSpPr>
        <p:spPr bwMode="auto">
          <a:xfrm flipH="1">
            <a:off x="7205134" y="4662122"/>
            <a:ext cx="65617"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altLang="ja-JP" sz="800">
                <a:solidFill>
                  <a:srgbClr val="000000"/>
                </a:solidFill>
                <a:latin typeface="Helvetica" charset="0"/>
              </a:rPr>
              <a:t>d</a:t>
            </a:r>
            <a:endParaRPr lang="ja-JP" sz="800">
              <a:latin typeface="Helvetica" charset="0"/>
            </a:endParaRPr>
          </a:p>
        </p:txBody>
      </p:sp>
      <p:sp>
        <p:nvSpPr>
          <p:cNvPr id="3619" name="Rectangle 379"/>
          <p:cNvSpPr>
            <a:spLocks noChangeArrowheads="1"/>
          </p:cNvSpPr>
          <p:nvPr/>
        </p:nvSpPr>
        <p:spPr bwMode="auto">
          <a:xfrm>
            <a:off x="899026" y="587986"/>
            <a:ext cx="11541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200" b="1">
                <a:solidFill>
                  <a:srgbClr val="000000"/>
                </a:solidFill>
                <a:latin typeface="Helvetica" charset="0"/>
              </a:rPr>
              <a:t>A</a:t>
            </a:r>
            <a:endParaRPr lang="ja-JP" sz="3200" b="1">
              <a:latin typeface="Helvetica" charset="0"/>
            </a:endParaRPr>
          </a:p>
        </p:txBody>
      </p:sp>
      <p:sp>
        <p:nvSpPr>
          <p:cNvPr id="3620" name="Rectangle 379"/>
          <p:cNvSpPr>
            <a:spLocks noChangeArrowheads="1"/>
          </p:cNvSpPr>
          <p:nvPr/>
        </p:nvSpPr>
        <p:spPr bwMode="auto">
          <a:xfrm>
            <a:off x="899026" y="1584814"/>
            <a:ext cx="115416"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200" b="1">
                <a:solidFill>
                  <a:srgbClr val="000000"/>
                </a:solidFill>
                <a:latin typeface="Helvetica" charset="0"/>
              </a:rPr>
              <a:t>C</a:t>
            </a:r>
            <a:endParaRPr lang="ja-JP" sz="3200" b="1">
              <a:latin typeface="Helvetica" charset="0"/>
            </a:endParaRPr>
          </a:p>
        </p:txBody>
      </p:sp>
      <p:sp>
        <p:nvSpPr>
          <p:cNvPr id="3621" name="Rectangle 379"/>
          <p:cNvSpPr>
            <a:spLocks noChangeArrowheads="1"/>
          </p:cNvSpPr>
          <p:nvPr/>
        </p:nvSpPr>
        <p:spPr bwMode="auto">
          <a:xfrm>
            <a:off x="905412" y="2609118"/>
            <a:ext cx="10264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200" b="1">
                <a:solidFill>
                  <a:srgbClr val="000000"/>
                </a:solidFill>
                <a:latin typeface="Helvetica" charset="0"/>
              </a:rPr>
              <a:t>E</a:t>
            </a:r>
            <a:endParaRPr lang="ja-JP" sz="3200" b="1">
              <a:latin typeface="Helvetica" charset="0"/>
            </a:endParaRPr>
          </a:p>
        </p:txBody>
      </p:sp>
      <p:sp>
        <p:nvSpPr>
          <p:cNvPr id="3622" name="Rectangle 379"/>
          <p:cNvSpPr>
            <a:spLocks noChangeArrowheads="1"/>
          </p:cNvSpPr>
          <p:nvPr/>
        </p:nvSpPr>
        <p:spPr bwMode="auto">
          <a:xfrm>
            <a:off x="896884" y="3634521"/>
            <a:ext cx="119699"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200" b="1">
                <a:solidFill>
                  <a:srgbClr val="000000"/>
                </a:solidFill>
                <a:latin typeface="Helvetica" charset="0"/>
              </a:rPr>
              <a:t>G</a:t>
            </a:r>
            <a:endParaRPr lang="ja-JP" sz="3200" b="1">
              <a:latin typeface="Helvetica" charset="0"/>
            </a:endParaRPr>
          </a:p>
        </p:txBody>
      </p:sp>
      <p:sp>
        <p:nvSpPr>
          <p:cNvPr id="3623" name="Rectangle 379"/>
          <p:cNvSpPr>
            <a:spLocks noChangeArrowheads="1"/>
          </p:cNvSpPr>
          <p:nvPr/>
        </p:nvSpPr>
        <p:spPr bwMode="auto">
          <a:xfrm>
            <a:off x="935356" y="4598377"/>
            <a:ext cx="4275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200" b="1">
                <a:solidFill>
                  <a:srgbClr val="000000"/>
                </a:solidFill>
                <a:latin typeface="Helvetica" charset="0"/>
              </a:rPr>
              <a:t>I</a:t>
            </a:r>
            <a:endParaRPr lang="ja-JP" sz="3200" b="1">
              <a:latin typeface="Helvetica" charset="0"/>
            </a:endParaRPr>
          </a:p>
        </p:txBody>
      </p:sp>
      <p:sp>
        <p:nvSpPr>
          <p:cNvPr id="3624" name="Rectangle 379"/>
          <p:cNvSpPr>
            <a:spLocks noChangeArrowheads="1"/>
          </p:cNvSpPr>
          <p:nvPr/>
        </p:nvSpPr>
        <p:spPr bwMode="auto">
          <a:xfrm>
            <a:off x="4645551" y="587986"/>
            <a:ext cx="11113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200" b="1">
                <a:solidFill>
                  <a:srgbClr val="000000"/>
                </a:solidFill>
                <a:latin typeface="Helvetica" charset="0"/>
              </a:rPr>
              <a:t>B</a:t>
            </a:r>
            <a:endParaRPr lang="ja-JP" sz="3200" b="1">
              <a:latin typeface="Helvetica" charset="0"/>
            </a:endParaRPr>
          </a:p>
        </p:txBody>
      </p:sp>
      <p:sp>
        <p:nvSpPr>
          <p:cNvPr id="3625" name="Rectangle 379"/>
          <p:cNvSpPr>
            <a:spLocks noChangeArrowheads="1"/>
          </p:cNvSpPr>
          <p:nvPr/>
        </p:nvSpPr>
        <p:spPr bwMode="auto">
          <a:xfrm>
            <a:off x="4645551" y="1584814"/>
            <a:ext cx="11113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200" b="1">
                <a:solidFill>
                  <a:srgbClr val="000000"/>
                </a:solidFill>
                <a:latin typeface="Helvetica" charset="0"/>
              </a:rPr>
              <a:t>D</a:t>
            </a:r>
            <a:endParaRPr lang="ja-JP" sz="3200" b="1">
              <a:latin typeface="Helvetica" charset="0"/>
            </a:endParaRPr>
          </a:p>
        </p:txBody>
      </p:sp>
      <p:sp>
        <p:nvSpPr>
          <p:cNvPr id="3626" name="Rectangle 379"/>
          <p:cNvSpPr>
            <a:spLocks noChangeArrowheads="1"/>
          </p:cNvSpPr>
          <p:nvPr/>
        </p:nvSpPr>
        <p:spPr bwMode="auto">
          <a:xfrm>
            <a:off x="4654116" y="2609118"/>
            <a:ext cx="94001"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200" b="1">
                <a:solidFill>
                  <a:srgbClr val="000000"/>
                </a:solidFill>
                <a:latin typeface="Helvetica" charset="0"/>
              </a:rPr>
              <a:t>F</a:t>
            </a:r>
            <a:endParaRPr lang="ja-JP" sz="3200" b="1">
              <a:latin typeface="Helvetica" charset="0"/>
            </a:endParaRPr>
          </a:p>
        </p:txBody>
      </p:sp>
      <p:sp>
        <p:nvSpPr>
          <p:cNvPr id="3627" name="Rectangle 379"/>
          <p:cNvSpPr>
            <a:spLocks noChangeArrowheads="1"/>
          </p:cNvSpPr>
          <p:nvPr/>
        </p:nvSpPr>
        <p:spPr bwMode="auto">
          <a:xfrm>
            <a:off x="4645551" y="3634521"/>
            <a:ext cx="111133"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200" b="1">
                <a:solidFill>
                  <a:srgbClr val="000000"/>
                </a:solidFill>
                <a:latin typeface="Helvetica" charset="0"/>
              </a:rPr>
              <a:t>H</a:t>
            </a:r>
            <a:endParaRPr lang="ja-JP" sz="3200" b="1">
              <a:latin typeface="Helvetica" charset="0"/>
            </a:endParaRPr>
          </a:p>
        </p:txBody>
      </p:sp>
      <p:sp>
        <p:nvSpPr>
          <p:cNvPr id="3628" name="Rectangle 379"/>
          <p:cNvSpPr>
            <a:spLocks noChangeArrowheads="1"/>
          </p:cNvSpPr>
          <p:nvPr/>
        </p:nvSpPr>
        <p:spPr bwMode="auto">
          <a:xfrm>
            <a:off x="4658324" y="4598377"/>
            <a:ext cx="8558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altLang="ja-JP" sz="1200" b="1">
                <a:solidFill>
                  <a:srgbClr val="000000"/>
                </a:solidFill>
                <a:latin typeface="Helvetica" charset="0"/>
              </a:rPr>
              <a:t>J</a:t>
            </a:r>
            <a:endParaRPr lang="ja-JP" sz="3200" b="1">
              <a:latin typeface="Helvetica" charset="0"/>
            </a:endParaRPr>
          </a:p>
        </p:txBody>
      </p:sp>
      <p:sp>
        <p:nvSpPr>
          <p:cNvPr id="3629" name="Rectangle 273"/>
          <p:cNvSpPr>
            <a:spLocks noChangeArrowheads="1"/>
          </p:cNvSpPr>
          <p:nvPr/>
        </p:nvSpPr>
        <p:spPr bwMode="auto">
          <a:xfrm>
            <a:off x="457200" y="138479"/>
            <a:ext cx="817033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pPr>
            <a:r>
              <a:rPr lang="en-US" altLang="ja-JP" sz="1600" b="1">
                <a:latin typeface="Helvetica" charset="0"/>
              </a:rPr>
              <a:t>Supplementary Figure 2</a:t>
            </a:r>
          </a:p>
        </p:txBody>
      </p:sp>
      <p:sp>
        <p:nvSpPr>
          <p:cNvPr id="3630" name="Text Box 272"/>
          <p:cNvSpPr txBox="1">
            <a:spLocks noChangeArrowheads="1"/>
          </p:cNvSpPr>
          <p:nvPr/>
        </p:nvSpPr>
        <p:spPr bwMode="auto">
          <a:xfrm>
            <a:off x="759884" y="5921619"/>
            <a:ext cx="7641167"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0"/>
                <a:cs typeface="ＭＳ Ｐゴシック" charset="0"/>
              </a:defRPr>
            </a:lvl1pPr>
            <a:lvl2pPr marL="742950" indent="-285750" eaLnBrk="0" hangingPunct="0">
              <a:defRPr kumimoji="1">
                <a:solidFill>
                  <a:schemeClr val="tx1"/>
                </a:solidFill>
                <a:latin typeface="Arial" charset="0"/>
                <a:ea typeface="ＭＳ Ｐゴシック" charset="0"/>
              </a:defRPr>
            </a:lvl2pPr>
            <a:lvl3pPr marL="1143000" indent="-228600" eaLnBrk="0" hangingPunct="0">
              <a:defRPr kumimoji="1">
                <a:solidFill>
                  <a:schemeClr val="tx1"/>
                </a:solidFill>
                <a:latin typeface="Arial" charset="0"/>
                <a:ea typeface="ＭＳ Ｐゴシック" charset="0"/>
              </a:defRPr>
            </a:lvl3pPr>
            <a:lvl4pPr marL="1600200" indent="-228600" eaLnBrk="0" hangingPunct="0">
              <a:defRPr kumimoji="1">
                <a:solidFill>
                  <a:schemeClr val="tx1"/>
                </a:solidFill>
                <a:latin typeface="Arial" charset="0"/>
                <a:ea typeface="ＭＳ Ｐゴシック" charset="0"/>
              </a:defRPr>
            </a:lvl4pPr>
            <a:lvl5pPr marL="2057400" indent="-228600" eaLnBrk="0" hangingPunct="0">
              <a:defRPr kumimoji="1">
                <a:solidFill>
                  <a:schemeClr val="tx1"/>
                </a:solidFill>
                <a:latin typeface="Arial" charset="0"/>
                <a:ea typeface="ＭＳ Ｐゴシック" charset="0"/>
              </a:defRPr>
            </a:lvl5pPr>
            <a:lvl6pPr marL="2514600" indent="-228600" eaLnBrk="0" fontAlgn="base" hangingPunct="0">
              <a:spcBef>
                <a:spcPct val="0"/>
              </a:spcBef>
              <a:spcAft>
                <a:spcPct val="0"/>
              </a:spcAft>
              <a:defRPr kumimoji="1">
                <a:solidFill>
                  <a:schemeClr val="tx1"/>
                </a:solidFill>
                <a:latin typeface="Arial" charset="0"/>
                <a:ea typeface="ＭＳ Ｐゴシック" charset="0"/>
              </a:defRPr>
            </a:lvl6pPr>
            <a:lvl7pPr marL="2971800" indent="-228600" eaLnBrk="0" fontAlgn="base" hangingPunct="0">
              <a:spcBef>
                <a:spcPct val="0"/>
              </a:spcBef>
              <a:spcAft>
                <a:spcPct val="0"/>
              </a:spcAft>
              <a:defRPr kumimoji="1">
                <a:solidFill>
                  <a:schemeClr val="tx1"/>
                </a:solidFill>
                <a:latin typeface="Arial" charset="0"/>
                <a:ea typeface="ＭＳ Ｐゴシック" charset="0"/>
              </a:defRPr>
            </a:lvl7pPr>
            <a:lvl8pPr marL="3429000" indent="-228600" eaLnBrk="0" fontAlgn="base" hangingPunct="0">
              <a:spcBef>
                <a:spcPct val="0"/>
              </a:spcBef>
              <a:spcAft>
                <a:spcPct val="0"/>
              </a:spcAft>
              <a:defRPr kumimoji="1">
                <a:solidFill>
                  <a:schemeClr val="tx1"/>
                </a:solidFill>
                <a:latin typeface="Arial" charset="0"/>
                <a:ea typeface="ＭＳ Ｐゴシック" charset="0"/>
              </a:defRPr>
            </a:lvl8pPr>
            <a:lvl9pPr marL="3886200" indent="-228600" eaLnBrk="0" fontAlgn="base" hangingPunct="0">
              <a:spcBef>
                <a:spcPct val="0"/>
              </a:spcBef>
              <a:spcAft>
                <a:spcPct val="0"/>
              </a:spcAft>
              <a:defRPr kumimoji="1">
                <a:solidFill>
                  <a:schemeClr val="tx1"/>
                </a:solidFill>
                <a:latin typeface="Arial" charset="0"/>
                <a:ea typeface="ＭＳ Ｐゴシック" charset="0"/>
              </a:defRPr>
            </a:lvl9pPr>
          </a:lstStyle>
          <a:p>
            <a:pPr eaLnBrk="1" hangingPunct="1"/>
            <a:r>
              <a:rPr lang="en-US" altLang="ja-JP" sz="1000">
                <a:latin typeface="Helvetica" charset="0"/>
              </a:rPr>
              <a:t>Legend: : Urinary biomarkers measured at ICU admission are shown in each AKI category [No AKI (n = 208), transient AKI+FENa&lt;1 (n = 20), transient AKI+FENa&gt;1 (n = 31), renal AKI (n = 78)]. </a:t>
            </a:r>
            <a:r>
              <a:rPr lang="en-US" altLang="ja-JP" sz="1000" baseline="30000">
                <a:latin typeface="Helvetica" charset="0"/>
              </a:rPr>
              <a:t>a</a:t>
            </a:r>
            <a:r>
              <a:rPr lang="en-US" altLang="ja-JP" sz="1000">
                <a:latin typeface="Helvetica" charset="0"/>
              </a:rPr>
              <a:t>, </a:t>
            </a:r>
            <a:r>
              <a:rPr lang="en-US" altLang="ja-JP" sz="1000" i="1">
                <a:latin typeface="Helvetica" charset="0"/>
              </a:rPr>
              <a:t>P</a:t>
            </a:r>
            <a:r>
              <a:rPr lang="en-US" altLang="ja-JP" sz="1000">
                <a:latin typeface="Helvetica" charset="0"/>
              </a:rPr>
              <a:t> &lt; 0.0001; </a:t>
            </a:r>
            <a:r>
              <a:rPr lang="en-US" altLang="ja-JP" sz="1000" baseline="30000">
                <a:latin typeface="Helvetica" charset="0"/>
              </a:rPr>
              <a:t>b</a:t>
            </a:r>
            <a:r>
              <a:rPr lang="en-US" altLang="ja-JP" sz="1000">
                <a:latin typeface="Helvetica" charset="0"/>
              </a:rPr>
              <a:t>, </a:t>
            </a:r>
            <a:r>
              <a:rPr lang="en-US" altLang="ja-JP" sz="1000" i="1">
                <a:latin typeface="Helvetica" charset="0"/>
              </a:rPr>
              <a:t>P</a:t>
            </a:r>
            <a:r>
              <a:rPr lang="en-US" altLang="ja-JP" sz="1000">
                <a:latin typeface="Helvetica" charset="0"/>
              </a:rPr>
              <a:t> &lt; 0.0005; </a:t>
            </a:r>
            <a:r>
              <a:rPr lang="en-US" altLang="ja-JP" sz="1000" baseline="30000">
                <a:latin typeface="Helvetica" charset="0"/>
              </a:rPr>
              <a:t>c</a:t>
            </a:r>
            <a:r>
              <a:rPr lang="en-US" altLang="ja-JP" sz="1000">
                <a:latin typeface="Helvetica" charset="0"/>
              </a:rPr>
              <a:t>, </a:t>
            </a:r>
            <a:r>
              <a:rPr lang="en-US" altLang="ja-JP" sz="1000" i="1">
                <a:latin typeface="Helvetica" charset="0"/>
              </a:rPr>
              <a:t>P</a:t>
            </a:r>
            <a:r>
              <a:rPr lang="en-US" altLang="ja-JP" sz="1000">
                <a:latin typeface="Helvetica" charset="0"/>
              </a:rPr>
              <a:t> &lt; 0.005; </a:t>
            </a:r>
            <a:r>
              <a:rPr lang="en-US" altLang="ja-JP" sz="1000" baseline="30000">
                <a:latin typeface="Helvetica" charset="0"/>
              </a:rPr>
              <a:t>d</a:t>
            </a:r>
            <a:r>
              <a:rPr lang="en-US" altLang="ja-JP" sz="1000">
                <a:latin typeface="Helvetica" charset="0"/>
              </a:rPr>
              <a:t>, </a:t>
            </a:r>
            <a:r>
              <a:rPr lang="en-US" altLang="ja-JP" sz="1000" i="1">
                <a:latin typeface="Helvetica" charset="0"/>
              </a:rPr>
              <a:t>P</a:t>
            </a:r>
            <a:r>
              <a:rPr lang="en-US" altLang="ja-JP" sz="1000">
                <a:latin typeface="Helvetica" charset="0"/>
              </a:rPr>
              <a:t> &lt; 0.05 using Steel-Dwass test for multiple comparisons.</a:t>
            </a:r>
          </a:p>
        </p:txBody>
      </p:sp>
    </p:spTree>
    <p:extLst>
      <p:ext uri="{BB962C8B-B14F-4D97-AF65-F5344CB8AC3E}">
        <p14:creationId xmlns:p14="http://schemas.microsoft.com/office/powerpoint/2010/main" val="3461392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AKI</a:t>
            </a:r>
            <a:r>
              <a:rPr kumimoji="1" lang="ja-JP" altLang="en-US" dirty="0"/>
              <a:t>になってしまったら？</a:t>
            </a:r>
          </a:p>
        </p:txBody>
      </p:sp>
      <p:sp>
        <p:nvSpPr>
          <p:cNvPr id="3" name="コンテンツ プレースホルダー 2"/>
          <p:cNvSpPr>
            <a:spLocks noGrp="1"/>
          </p:cNvSpPr>
          <p:nvPr>
            <p:ph idx="1"/>
          </p:nvPr>
        </p:nvSpPr>
        <p:spPr>
          <a:xfrm>
            <a:off x="457200" y="1600200"/>
            <a:ext cx="8407400" cy="4525963"/>
          </a:xfrm>
        </p:spPr>
        <p:txBody>
          <a:bodyPr>
            <a:normAutofit fontScale="77500" lnSpcReduction="20000"/>
          </a:bodyPr>
          <a:lstStyle/>
          <a:p>
            <a:r>
              <a:rPr kumimoji="1" lang="ja-JP" altLang="en-US" dirty="0"/>
              <a:t>腎前性、腎性は区別できるのか？した方が良いのか？</a:t>
            </a:r>
            <a:endParaRPr kumimoji="1" lang="en-US" altLang="ja-JP" dirty="0"/>
          </a:p>
          <a:p>
            <a:pPr marL="0" indent="0">
              <a:buNone/>
            </a:pPr>
            <a:r>
              <a:rPr lang="en-US" altLang="ja-JP" dirty="0"/>
              <a:t>→△</a:t>
            </a:r>
            <a:r>
              <a:rPr lang="ja-JP" altLang="en-US" dirty="0"/>
              <a:t>。ただし腎後性および腎性の特殊型は除外を！</a:t>
            </a:r>
            <a:endParaRPr lang="en-US" altLang="ja-JP" dirty="0"/>
          </a:p>
          <a:p>
            <a:pPr marL="0" indent="0">
              <a:buNone/>
            </a:pPr>
            <a:r>
              <a:rPr kumimoji="1" lang="en-US" altLang="ja-JP" dirty="0"/>
              <a:t>Kidney </a:t>
            </a:r>
            <a:r>
              <a:rPr kumimoji="1" lang="en-US" altLang="ja-JP" dirty="0" err="1"/>
              <a:t>Int</a:t>
            </a:r>
            <a:r>
              <a:rPr kumimoji="1" lang="en-US" altLang="ja-JP" dirty="0"/>
              <a:t> 2012;82:1114-20</a:t>
            </a:r>
            <a:r>
              <a:rPr lang="ja-JP" altLang="en-US" dirty="0"/>
              <a:t>　</a:t>
            </a:r>
            <a:endParaRPr lang="en-US" altLang="ja-JP" dirty="0"/>
          </a:p>
          <a:p>
            <a:pPr marL="0" indent="0">
              <a:buNone/>
            </a:pPr>
            <a:r>
              <a:rPr kumimoji="1" lang="en-US" altLang="ja-JP" dirty="0" err="1"/>
              <a:t>Contrib</a:t>
            </a:r>
            <a:r>
              <a:rPr kumimoji="1" lang="en-US" altLang="ja-JP" dirty="0"/>
              <a:t> </a:t>
            </a:r>
            <a:r>
              <a:rPr kumimoji="1" lang="en-US" altLang="ja-JP" dirty="0" err="1"/>
              <a:t>nephrol</a:t>
            </a:r>
            <a:r>
              <a:rPr kumimoji="1" lang="en-US" altLang="ja-JP" dirty="0"/>
              <a:t> 2007;156:1-9.</a:t>
            </a:r>
          </a:p>
          <a:p>
            <a:r>
              <a:rPr lang="ja-JP" altLang="en-US" dirty="0">
                <a:solidFill>
                  <a:schemeClr val="bg1">
                    <a:lumMod val="75000"/>
                  </a:schemeClr>
                </a:solidFill>
              </a:rPr>
              <a:t>腎灌流量低下はないか？</a:t>
            </a:r>
            <a:endParaRPr lang="en-US" altLang="ja-JP" dirty="0">
              <a:solidFill>
                <a:schemeClr val="bg1">
                  <a:lumMod val="75000"/>
                </a:schemeClr>
              </a:solidFill>
            </a:endParaRPr>
          </a:p>
          <a:p>
            <a:pPr marL="0" indent="0">
              <a:buNone/>
            </a:pPr>
            <a:r>
              <a:rPr kumimoji="1" lang="ja-JP" altLang="en-US" dirty="0">
                <a:solidFill>
                  <a:schemeClr val="bg1">
                    <a:lumMod val="75000"/>
                  </a:schemeClr>
                </a:solidFill>
              </a:rPr>
              <a:t>過剰な輸液は人工呼吸器管理期間を延長させ、生命予後を大きく毀損する。体液量過剰は</a:t>
            </a:r>
            <a:r>
              <a:rPr kumimoji="1" lang="en-US" altLang="ja-JP" dirty="0">
                <a:solidFill>
                  <a:schemeClr val="bg1">
                    <a:lumMod val="75000"/>
                  </a:schemeClr>
                </a:solidFill>
              </a:rPr>
              <a:t>AKI</a:t>
            </a:r>
            <a:r>
              <a:rPr kumimoji="1" lang="ja-JP" altLang="en-US" dirty="0">
                <a:solidFill>
                  <a:schemeClr val="bg1">
                    <a:lumMod val="75000"/>
                  </a:schemeClr>
                </a:solidFill>
              </a:rPr>
              <a:t>の独立した予後因子</a:t>
            </a:r>
            <a:r>
              <a:rPr lang="ja-JP" altLang="en-US" dirty="0">
                <a:solidFill>
                  <a:schemeClr val="bg1">
                    <a:lumMod val="75000"/>
                  </a:schemeClr>
                </a:solidFill>
              </a:rPr>
              <a:t>。</a:t>
            </a:r>
            <a:endParaRPr kumimoji="1" lang="en-US" altLang="ja-JP" dirty="0">
              <a:solidFill>
                <a:schemeClr val="bg1">
                  <a:lumMod val="75000"/>
                </a:schemeClr>
              </a:solidFill>
            </a:endParaRPr>
          </a:p>
          <a:p>
            <a:pPr marL="0" indent="0">
              <a:buNone/>
            </a:pPr>
            <a:r>
              <a:rPr lang="en-US" altLang="ja-JP" dirty="0">
                <a:solidFill>
                  <a:schemeClr val="bg1">
                    <a:lumMod val="75000"/>
                  </a:schemeClr>
                </a:solidFill>
              </a:rPr>
              <a:t>Nat Rev </a:t>
            </a:r>
            <a:r>
              <a:rPr lang="en-US" altLang="ja-JP" dirty="0" err="1">
                <a:solidFill>
                  <a:schemeClr val="bg1">
                    <a:lumMod val="75000"/>
                  </a:schemeClr>
                </a:solidFill>
              </a:rPr>
              <a:t>Nephrol</a:t>
            </a:r>
            <a:r>
              <a:rPr lang="en-US" altLang="ja-JP" dirty="0">
                <a:solidFill>
                  <a:schemeClr val="bg1">
                    <a:lumMod val="75000"/>
                  </a:schemeClr>
                </a:solidFill>
              </a:rPr>
              <a:t> 2010;6:107-15.</a:t>
            </a:r>
          </a:p>
          <a:p>
            <a:pPr marL="0" indent="0">
              <a:buNone/>
            </a:pPr>
            <a:r>
              <a:rPr lang="en-US" altLang="ja-JP" dirty="0" err="1">
                <a:solidFill>
                  <a:schemeClr val="bg1">
                    <a:lumMod val="75000"/>
                  </a:schemeClr>
                </a:solidFill>
              </a:rPr>
              <a:t>Crit</a:t>
            </a:r>
            <a:r>
              <a:rPr lang="en-US" altLang="ja-JP" dirty="0">
                <a:solidFill>
                  <a:schemeClr val="bg1">
                    <a:lumMod val="75000"/>
                  </a:schemeClr>
                </a:solidFill>
              </a:rPr>
              <a:t> Care 2008;12:R74.</a:t>
            </a:r>
          </a:p>
          <a:p>
            <a:pPr marL="0" indent="0">
              <a:buNone/>
            </a:pPr>
            <a:r>
              <a:rPr kumimoji="1" lang="ja-JP" altLang="en-US" dirty="0">
                <a:solidFill>
                  <a:schemeClr val="bg1">
                    <a:lumMod val="75000"/>
                  </a:schemeClr>
                </a:solidFill>
              </a:rPr>
              <a:t>静脈還流量の上昇</a:t>
            </a:r>
            <a:r>
              <a:rPr kumimoji="1" lang="en-US" altLang="ja-JP" dirty="0">
                <a:solidFill>
                  <a:schemeClr val="bg1">
                    <a:lumMod val="75000"/>
                  </a:schemeClr>
                </a:solidFill>
              </a:rPr>
              <a:t>→</a:t>
            </a:r>
            <a:r>
              <a:rPr kumimoji="1" lang="ja-JP" altLang="en-US" dirty="0">
                <a:solidFill>
                  <a:schemeClr val="bg1">
                    <a:lumMod val="75000"/>
                  </a:schemeClr>
                </a:solidFill>
              </a:rPr>
              <a:t>うっ血</a:t>
            </a:r>
            <a:r>
              <a:rPr kumimoji="1" lang="en-US" altLang="ja-JP" dirty="0">
                <a:solidFill>
                  <a:schemeClr val="bg1">
                    <a:lumMod val="75000"/>
                  </a:schemeClr>
                </a:solidFill>
              </a:rPr>
              <a:t>→</a:t>
            </a:r>
            <a:r>
              <a:rPr kumimoji="1" lang="ja-JP" altLang="en-US" dirty="0">
                <a:solidFill>
                  <a:schemeClr val="bg1">
                    <a:lumMod val="75000"/>
                  </a:schemeClr>
                </a:solidFill>
              </a:rPr>
              <a:t>腎灌流量の低下</a:t>
            </a:r>
            <a:endParaRPr kumimoji="1" lang="en-US" altLang="ja-JP" dirty="0">
              <a:solidFill>
                <a:schemeClr val="bg1">
                  <a:lumMod val="75000"/>
                </a:schemeClr>
              </a:solidFill>
            </a:endParaRPr>
          </a:p>
          <a:p>
            <a:pPr marL="0" indent="0">
              <a:buNone/>
            </a:pPr>
            <a:r>
              <a:rPr lang="en-US" altLang="ja-JP" dirty="0">
                <a:solidFill>
                  <a:schemeClr val="bg1">
                    <a:lumMod val="75000"/>
                  </a:schemeClr>
                </a:solidFill>
              </a:rPr>
              <a:t>※</a:t>
            </a:r>
            <a:r>
              <a:rPr lang="ja-JP" altLang="en-US" dirty="0">
                <a:solidFill>
                  <a:schemeClr val="bg1">
                    <a:lumMod val="75000"/>
                  </a:schemeClr>
                </a:solidFill>
              </a:rPr>
              <a:t>心腎症候群　ただし利尿薬は</a:t>
            </a:r>
            <a:r>
              <a:rPr lang="en-US" altLang="ja-JP" dirty="0">
                <a:solidFill>
                  <a:schemeClr val="bg1">
                    <a:lumMod val="75000"/>
                  </a:schemeClr>
                </a:solidFill>
              </a:rPr>
              <a:t>Hypervolemia</a:t>
            </a:r>
            <a:r>
              <a:rPr lang="ja-JP" altLang="en-US" dirty="0">
                <a:solidFill>
                  <a:schemeClr val="bg1">
                    <a:lumMod val="75000"/>
                  </a:schemeClr>
                </a:solidFill>
              </a:rPr>
              <a:t>のみ適応</a:t>
            </a:r>
            <a:endParaRPr kumimoji="1" lang="ja-JP" altLang="en-US" dirty="0">
              <a:solidFill>
                <a:schemeClr val="bg1">
                  <a:lumMod val="75000"/>
                </a:schemeClr>
              </a:solidFill>
            </a:endParaRPr>
          </a:p>
        </p:txBody>
      </p:sp>
    </p:spTree>
    <p:extLst>
      <p:ext uri="{BB962C8B-B14F-4D97-AF65-F5344CB8AC3E}">
        <p14:creationId xmlns:p14="http://schemas.microsoft.com/office/powerpoint/2010/main" val="409155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6" name="コンテンツ プレースホルダー 5"/>
          <p:cNvPicPr>
            <a:picLocks noGrp="1" noChangeAspect="1"/>
          </p:cNvPicPr>
          <p:nvPr>
            <p:ph idx="1"/>
          </p:nvPr>
        </p:nvPicPr>
        <p:blipFill rotWithShape="1">
          <a:blip r:embed="rId2"/>
          <a:srcRect l="-72088" t="14649" r="-2615" b="40367"/>
          <a:stretch/>
        </p:blipFill>
        <p:spPr>
          <a:xfrm>
            <a:off x="-6956425" y="650875"/>
            <a:ext cx="16620206" cy="5746749"/>
          </a:xfrm>
          <a:prstGeom prst="rect">
            <a:avLst/>
          </a:prstGeom>
        </p:spPr>
      </p:pic>
      <p:sp>
        <p:nvSpPr>
          <p:cNvPr id="7" name="テキスト ボックス 6"/>
          <p:cNvSpPr txBox="1"/>
          <p:nvPr/>
        </p:nvSpPr>
        <p:spPr>
          <a:xfrm>
            <a:off x="4492625" y="6212958"/>
            <a:ext cx="4651375" cy="369332"/>
          </a:xfrm>
          <a:prstGeom prst="rect">
            <a:avLst/>
          </a:prstGeom>
          <a:noFill/>
        </p:spPr>
        <p:txBody>
          <a:bodyPr wrap="square" rtlCol="0">
            <a:spAutoFit/>
          </a:bodyPr>
          <a:lstStyle/>
          <a:p>
            <a:r>
              <a:rPr lang="en-US" altLang="ja-JP" dirty="0"/>
              <a:t>Lancet 2005 365 417-30 Acute renal failure</a:t>
            </a:r>
            <a:endParaRPr lang="ja-JP" altLang="en-US" dirty="0"/>
          </a:p>
        </p:txBody>
      </p:sp>
      <p:sp>
        <p:nvSpPr>
          <p:cNvPr id="8" name="円/楕円 7"/>
          <p:cNvSpPr/>
          <p:nvPr/>
        </p:nvSpPr>
        <p:spPr>
          <a:xfrm>
            <a:off x="6458857" y="2310190"/>
            <a:ext cx="1826381" cy="1209524"/>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483430" y="2310191"/>
            <a:ext cx="1390952" cy="1608666"/>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859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AKI</a:t>
            </a:r>
            <a:r>
              <a:rPr kumimoji="1" lang="ja-JP" altLang="en-US" dirty="0"/>
              <a:t>になってしまったら？</a:t>
            </a:r>
          </a:p>
        </p:txBody>
      </p:sp>
      <p:sp>
        <p:nvSpPr>
          <p:cNvPr id="3" name="コンテンツ プレースホルダー 2"/>
          <p:cNvSpPr>
            <a:spLocks noGrp="1"/>
          </p:cNvSpPr>
          <p:nvPr>
            <p:ph idx="1"/>
          </p:nvPr>
        </p:nvSpPr>
        <p:spPr>
          <a:xfrm>
            <a:off x="457200" y="1600200"/>
            <a:ext cx="8407400" cy="4525963"/>
          </a:xfrm>
        </p:spPr>
        <p:txBody>
          <a:bodyPr>
            <a:normAutofit fontScale="77500" lnSpcReduction="20000"/>
          </a:bodyPr>
          <a:lstStyle/>
          <a:p>
            <a:r>
              <a:rPr kumimoji="1" lang="ja-JP" altLang="en-US" dirty="0">
                <a:solidFill>
                  <a:srgbClr val="BFBFBF"/>
                </a:solidFill>
              </a:rPr>
              <a:t>腎前性、腎性は区別できるのか？した方が良いのか？</a:t>
            </a:r>
            <a:endParaRPr kumimoji="1" lang="en-US" altLang="ja-JP" dirty="0">
              <a:solidFill>
                <a:srgbClr val="BFBFBF"/>
              </a:solidFill>
            </a:endParaRPr>
          </a:p>
          <a:p>
            <a:pPr marL="0" indent="0">
              <a:buNone/>
            </a:pPr>
            <a:r>
              <a:rPr lang="en-US" altLang="ja-JP" dirty="0">
                <a:solidFill>
                  <a:srgbClr val="BFBFBF"/>
                </a:solidFill>
              </a:rPr>
              <a:t>→△</a:t>
            </a:r>
            <a:r>
              <a:rPr lang="ja-JP" altLang="en-US" dirty="0">
                <a:solidFill>
                  <a:srgbClr val="BFBFBF"/>
                </a:solidFill>
              </a:rPr>
              <a:t>。ただし腎後性および腎性の特殊型は除外を！</a:t>
            </a:r>
            <a:endParaRPr lang="en-US" altLang="ja-JP" dirty="0">
              <a:solidFill>
                <a:srgbClr val="BFBFBF"/>
              </a:solidFill>
            </a:endParaRPr>
          </a:p>
          <a:p>
            <a:pPr marL="0" indent="0">
              <a:buNone/>
            </a:pPr>
            <a:r>
              <a:rPr kumimoji="1" lang="en-US" altLang="ja-JP" dirty="0">
                <a:solidFill>
                  <a:srgbClr val="BFBFBF"/>
                </a:solidFill>
              </a:rPr>
              <a:t>Kidney </a:t>
            </a:r>
            <a:r>
              <a:rPr kumimoji="1" lang="en-US" altLang="ja-JP" dirty="0" err="1">
                <a:solidFill>
                  <a:srgbClr val="BFBFBF"/>
                </a:solidFill>
              </a:rPr>
              <a:t>Int</a:t>
            </a:r>
            <a:r>
              <a:rPr kumimoji="1" lang="en-US" altLang="ja-JP" dirty="0">
                <a:solidFill>
                  <a:srgbClr val="BFBFBF"/>
                </a:solidFill>
              </a:rPr>
              <a:t> 2012;82:1114-20</a:t>
            </a:r>
            <a:r>
              <a:rPr lang="ja-JP" altLang="en-US" dirty="0">
                <a:solidFill>
                  <a:srgbClr val="BFBFBF"/>
                </a:solidFill>
              </a:rPr>
              <a:t>　</a:t>
            </a:r>
            <a:endParaRPr lang="en-US" altLang="ja-JP" dirty="0">
              <a:solidFill>
                <a:srgbClr val="BFBFBF"/>
              </a:solidFill>
            </a:endParaRPr>
          </a:p>
          <a:p>
            <a:pPr marL="0" indent="0">
              <a:buNone/>
            </a:pPr>
            <a:r>
              <a:rPr kumimoji="1" lang="en-US" altLang="ja-JP" dirty="0" err="1">
                <a:solidFill>
                  <a:srgbClr val="BFBFBF"/>
                </a:solidFill>
              </a:rPr>
              <a:t>Contrib</a:t>
            </a:r>
            <a:r>
              <a:rPr kumimoji="1" lang="en-US" altLang="ja-JP" dirty="0">
                <a:solidFill>
                  <a:srgbClr val="BFBFBF"/>
                </a:solidFill>
              </a:rPr>
              <a:t> </a:t>
            </a:r>
            <a:r>
              <a:rPr kumimoji="1" lang="en-US" altLang="ja-JP" dirty="0" err="1">
                <a:solidFill>
                  <a:srgbClr val="BFBFBF"/>
                </a:solidFill>
              </a:rPr>
              <a:t>nephrol</a:t>
            </a:r>
            <a:r>
              <a:rPr kumimoji="1" lang="en-US" altLang="ja-JP" dirty="0">
                <a:solidFill>
                  <a:srgbClr val="BFBFBF"/>
                </a:solidFill>
              </a:rPr>
              <a:t> 2007;156:1-9.</a:t>
            </a:r>
          </a:p>
          <a:p>
            <a:r>
              <a:rPr lang="ja-JP" altLang="en-US" dirty="0"/>
              <a:t>腎灌流量低下はないか？</a:t>
            </a:r>
            <a:endParaRPr lang="en-US" altLang="ja-JP" dirty="0"/>
          </a:p>
          <a:p>
            <a:pPr marL="0" indent="0">
              <a:buNone/>
            </a:pPr>
            <a:r>
              <a:rPr kumimoji="1" lang="ja-JP" altLang="en-US" dirty="0">
                <a:solidFill>
                  <a:schemeClr val="bg1">
                    <a:lumMod val="75000"/>
                  </a:schemeClr>
                </a:solidFill>
              </a:rPr>
              <a:t>過剰な輸液は人工呼吸器管理期間を延長させ、生命予後を大きく毀損する。体液量過剰は</a:t>
            </a:r>
            <a:r>
              <a:rPr kumimoji="1" lang="en-US" altLang="ja-JP" dirty="0">
                <a:solidFill>
                  <a:schemeClr val="bg1">
                    <a:lumMod val="75000"/>
                  </a:schemeClr>
                </a:solidFill>
              </a:rPr>
              <a:t>AKI</a:t>
            </a:r>
            <a:r>
              <a:rPr kumimoji="1" lang="ja-JP" altLang="en-US" dirty="0">
                <a:solidFill>
                  <a:schemeClr val="bg1">
                    <a:lumMod val="75000"/>
                  </a:schemeClr>
                </a:solidFill>
              </a:rPr>
              <a:t>の独立した予後因子</a:t>
            </a:r>
            <a:r>
              <a:rPr lang="ja-JP" altLang="en-US" dirty="0">
                <a:solidFill>
                  <a:schemeClr val="bg1">
                    <a:lumMod val="75000"/>
                  </a:schemeClr>
                </a:solidFill>
              </a:rPr>
              <a:t>。</a:t>
            </a:r>
            <a:endParaRPr kumimoji="1" lang="en-US" altLang="ja-JP" dirty="0">
              <a:solidFill>
                <a:schemeClr val="bg1">
                  <a:lumMod val="75000"/>
                </a:schemeClr>
              </a:solidFill>
            </a:endParaRPr>
          </a:p>
          <a:p>
            <a:pPr marL="0" indent="0">
              <a:buNone/>
            </a:pPr>
            <a:r>
              <a:rPr lang="en-US" altLang="ja-JP" dirty="0">
                <a:solidFill>
                  <a:schemeClr val="bg1">
                    <a:lumMod val="75000"/>
                  </a:schemeClr>
                </a:solidFill>
              </a:rPr>
              <a:t>Nat Rev </a:t>
            </a:r>
            <a:r>
              <a:rPr lang="en-US" altLang="ja-JP" dirty="0" err="1">
                <a:solidFill>
                  <a:schemeClr val="bg1">
                    <a:lumMod val="75000"/>
                  </a:schemeClr>
                </a:solidFill>
              </a:rPr>
              <a:t>Nephrol</a:t>
            </a:r>
            <a:r>
              <a:rPr lang="en-US" altLang="ja-JP" dirty="0">
                <a:solidFill>
                  <a:schemeClr val="bg1">
                    <a:lumMod val="75000"/>
                  </a:schemeClr>
                </a:solidFill>
              </a:rPr>
              <a:t> 2010;6:107-15.</a:t>
            </a:r>
          </a:p>
          <a:p>
            <a:pPr marL="0" indent="0">
              <a:buNone/>
            </a:pPr>
            <a:r>
              <a:rPr lang="en-US" altLang="ja-JP" dirty="0" err="1">
                <a:solidFill>
                  <a:schemeClr val="bg1">
                    <a:lumMod val="75000"/>
                  </a:schemeClr>
                </a:solidFill>
              </a:rPr>
              <a:t>Crit</a:t>
            </a:r>
            <a:r>
              <a:rPr lang="en-US" altLang="ja-JP" dirty="0">
                <a:solidFill>
                  <a:schemeClr val="bg1">
                    <a:lumMod val="75000"/>
                  </a:schemeClr>
                </a:solidFill>
              </a:rPr>
              <a:t> Care 2008;12:R74.</a:t>
            </a:r>
          </a:p>
          <a:p>
            <a:pPr marL="0" indent="0">
              <a:buNone/>
            </a:pPr>
            <a:r>
              <a:rPr kumimoji="1" lang="ja-JP" altLang="en-US" dirty="0">
                <a:solidFill>
                  <a:schemeClr val="bg1">
                    <a:lumMod val="75000"/>
                  </a:schemeClr>
                </a:solidFill>
              </a:rPr>
              <a:t>静脈還流量の上昇</a:t>
            </a:r>
            <a:r>
              <a:rPr kumimoji="1" lang="en-US" altLang="ja-JP" dirty="0">
                <a:solidFill>
                  <a:schemeClr val="bg1">
                    <a:lumMod val="75000"/>
                  </a:schemeClr>
                </a:solidFill>
              </a:rPr>
              <a:t>→</a:t>
            </a:r>
            <a:r>
              <a:rPr kumimoji="1" lang="ja-JP" altLang="en-US" dirty="0">
                <a:solidFill>
                  <a:schemeClr val="bg1">
                    <a:lumMod val="75000"/>
                  </a:schemeClr>
                </a:solidFill>
              </a:rPr>
              <a:t>うっ血</a:t>
            </a:r>
            <a:r>
              <a:rPr kumimoji="1" lang="en-US" altLang="ja-JP" dirty="0">
                <a:solidFill>
                  <a:schemeClr val="bg1">
                    <a:lumMod val="75000"/>
                  </a:schemeClr>
                </a:solidFill>
              </a:rPr>
              <a:t>→</a:t>
            </a:r>
            <a:r>
              <a:rPr kumimoji="1" lang="ja-JP" altLang="en-US" dirty="0">
                <a:solidFill>
                  <a:schemeClr val="bg1">
                    <a:lumMod val="75000"/>
                  </a:schemeClr>
                </a:solidFill>
              </a:rPr>
              <a:t>腎灌流量の低下</a:t>
            </a:r>
            <a:endParaRPr kumimoji="1" lang="en-US" altLang="ja-JP" dirty="0">
              <a:solidFill>
                <a:schemeClr val="bg1">
                  <a:lumMod val="75000"/>
                </a:schemeClr>
              </a:solidFill>
            </a:endParaRPr>
          </a:p>
          <a:p>
            <a:pPr marL="0" indent="0">
              <a:buNone/>
            </a:pPr>
            <a:r>
              <a:rPr lang="en-US" altLang="ja-JP" dirty="0">
                <a:solidFill>
                  <a:schemeClr val="bg1">
                    <a:lumMod val="75000"/>
                  </a:schemeClr>
                </a:solidFill>
              </a:rPr>
              <a:t>※</a:t>
            </a:r>
            <a:r>
              <a:rPr lang="ja-JP" altLang="en-US" dirty="0">
                <a:solidFill>
                  <a:schemeClr val="bg1">
                    <a:lumMod val="75000"/>
                  </a:schemeClr>
                </a:solidFill>
              </a:rPr>
              <a:t>心腎症候群　ただし利尿薬は</a:t>
            </a:r>
            <a:r>
              <a:rPr lang="en-US" altLang="ja-JP" dirty="0">
                <a:solidFill>
                  <a:schemeClr val="bg1">
                    <a:lumMod val="75000"/>
                  </a:schemeClr>
                </a:solidFill>
              </a:rPr>
              <a:t>Hypervolemia</a:t>
            </a:r>
            <a:r>
              <a:rPr lang="ja-JP" altLang="en-US" dirty="0">
                <a:solidFill>
                  <a:schemeClr val="bg1">
                    <a:lumMod val="75000"/>
                  </a:schemeClr>
                </a:solidFill>
              </a:rPr>
              <a:t>のみ適応</a:t>
            </a:r>
            <a:endParaRPr kumimoji="1" lang="ja-JP" altLang="en-US" dirty="0">
              <a:solidFill>
                <a:schemeClr val="bg1">
                  <a:lumMod val="75000"/>
                </a:schemeClr>
              </a:solidFill>
            </a:endParaRPr>
          </a:p>
        </p:txBody>
      </p:sp>
    </p:spTree>
    <p:extLst>
      <p:ext uri="{BB962C8B-B14F-4D97-AF65-F5344CB8AC3E}">
        <p14:creationId xmlns:p14="http://schemas.microsoft.com/office/powerpoint/2010/main" val="540857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乏尿？</a:t>
            </a:r>
            <a:r>
              <a:rPr kumimoji="1" lang="en-US" altLang="ja-JP" dirty="0"/>
              <a:t>AKI</a:t>
            </a:r>
            <a:r>
              <a:rPr kumimoji="1" lang="ja-JP" altLang="en-US" dirty="0"/>
              <a:t>？</a:t>
            </a:r>
          </a:p>
        </p:txBody>
      </p:sp>
      <p:pic>
        <p:nvPicPr>
          <p:cNvPr id="4" name="コンテンツ プレースホルダー 3"/>
          <p:cNvPicPr>
            <a:picLocks noGrp="1" noChangeAspect="1"/>
          </p:cNvPicPr>
          <p:nvPr>
            <p:ph idx="1"/>
          </p:nvPr>
        </p:nvPicPr>
        <p:blipFill>
          <a:blip r:embed="rId3"/>
          <a:srcRect l="-22899" r="-22899"/>
          <a:stretch>
            <a:fillRect/>
          </a:stretch>
        </p:blipFill>
        <p:spPr/>
      </p:pic>
    </p:spTree>
    <p:extLst>
      <p:ext uri="{BB962C8B-B14F-4D97-AF65-F5344CB8AC3E}">
        <p14:creationId xmlns:p14="http://schemas.microsoft.com/office/powerpoint/2010/main" val="2709009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乏尿？</a:t>
            </a:r>
            <a:r>
              <a:rPr lang="en-US" altLang="ja-JP" dirty="0"/>
              <a:t>AKI</a:t>
            </a:r>
            <a:r>
              <a:rPr lang="ja-JP" altLang="en-US" dirty="0"/>
              <a:t>？</a:t>
            </a:r>
            <a:endParaRPr kumimoji="1" lang="ja-JP" altLang="en-US" dirty="0"/>
          </a:p>
        </p:txBody>
      </p:sp>
      <p:pic>
        <p:nvPicPr>
          <p:cNvPr id="4" name="コンテンツ プレースホルダー 3"/>
          <p:cNvPicPr>
            <a:picLocks noGrp="1" noChangeAspect="1"/>
          </p:cNvPicPr>
          <p:nvPr>
            <p:ph idx="1"/>
          </p:nvPr>
        </p:nvPicPr>
        <p:blipFill>
          <a:blip r:embed="rId3"/>
          <a:srcRect l="-20951" r="-20951"/>
          <a:stretch>
            <a:fillRect/>
          </a:stretch>
        </p:blipFill>
        <p:spPr/>
      </p:pic>
    </p:spTree>
    <p:extLst>
      <p:ext uri="{BB962C8B-B14F-4D97-AF65-F5344CB8AC3E}">
        <p14:creationId xmlns:p14="http://schemas.microsoft.com/office/powerpoint/2010/main" val="2071493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2"/>
          <a:srcRect l="-18258" r="-18258" b="10973"/>
          <a:stretch/>
        </p:blipFill>
        <p:spPr>
          <a:xfrm>
            <a:off x="-670467" y="1529954"/>
            <a:ext cx="9936876" cy="4865223"/>
          </a:xfrm>
        </p:spPr>
      </p:pic>
      <p:sp>
        <p:nvSpPr>
          <p:cNvPr id="2" name="タイトル 1"/>
          <p:cNvSpPr>
            <a:spLocks noGrp="1"/>
          </p:cNvSpPr>
          <p:nvPr>
            <p:ph type="title"/>
          </p:nvPr>
        </p:nvSpPr>
        <p:spPr/>
        <p:txBody>
          <a:bodyPr>
            <a:normAutofit fontScale="90000"/>
          </a:bodyPr>
          <a:lstStyle/>
          <a:p>
            <a:r>
              <a:rPr lang="ja-JP" altLang="en-US" dirty="0"/>
              <a:t>腎灌流量の低下による</a:t>
            </a:r>
            <a:r>
              <a:rPr lang="en-US" altLang="ja-JP" dirty="0"/>
              <a:t>AKI</a:t>
            </a:r>
            <a:r>
              <a:rPr lang="ja-JP" altLang="en-US" dirty="0"/>
              <a:t>の予防に十分な補液が必要！！</a:t>
            </a:r>
            <a:endParaRPr kumimoji="1" lang="ja-JP" altLang="en-US" dirty="0"/>
          </a:p>
        </p:txBody>
      </p:sp>
      <p:sp>
        <p:nvSpPr>
          <p:cNvPr id="5" name="テキスト ボックス 4"/>
          <p:cNvSpPr txBox="1"/>
          <p:nvPr/>
        </p:nvSpPr>
        <p:spPr>
          <a:xfrm>
            <a:off x="5351277" y="6332903"/>
            <a:ext cx="3335523" cy="369332"/>
          </a:xfrm>
          <a:prstGeom prst="rect">
            <a:avLst/>
          </a:prstGeom>
          <a:noFill/>
        </p:spPr>
        <p:txBody>
          <a:bodyPr wrap="square" rtlCol="0">
            <a:spAutoFit/>
          </a:bodyPr>
          <a:lstStyle/>
          <a:p>
            <a:r>
              <a:rPr kumimoji="1" lang="en-US" altLang="ja-JP" dirty="0"/>
              <a:t>JAMA 2003;289:747-51</a:t>
            </a:r>
            <a:endParaRPr kumimoji="1" lang="ja-JP" altLang="en-US" dirty="0"/>
          </a:p>
        </p:txBody>
      </p:sp>
    </p:spTree>
    <p:extLst>
      <p:ext uri="{BB962C8B-B14F-4D97-AF65-F5344CB8AC3E}">
        <p14:creationId xmlns:p14="http://schemas.microsoft.com/office/powerpoint/2010/main" val="2533029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6" descr="image2.jpg">
            <a:extLst>
              <a:ext uri="{FF2B5EF4-FFF2-40B4-BE49-F238E27FC236}">
                <a16:creationId xmlns:a16="http://schemas.microsoft.com/office/drawing/2014/main" id="{6C5BD650-5D01-4A57-9124-5B5A2C05679A}"/>
              </a:ext>
            </a:extLst>
          </p:cNvPr>
          <p:cNvPicPr>
            <a:picLocks noChangeAspect="1"/>
          </p:cNvPicPr>
          <p:nvPr/>
        </p:nvPicPr>
        <p:blipFill>
          <a:blip r:embed="rId2">
            <a:extLst>
              <a:ext uri="{28A0092B-C50C-407E-A947-70E740481C1C}">
                <a14:useLocalDpi xmlns:a14="http://schemas.microsoft.com/office/drawing/2010/main" val="0"/>
              </a:ext>
            </a:extLst>
          </a:blip>
          <a:srcRect t="-24712" b="-24712"/>
          <a:stretch>
            <a:fillRect/>
          </a:stretch>
        </p:blipFill>
        <p:spPr>
          <a:xfrm rot="5400000">
            <a:off x="3531709" y="542937"/>
            <a:ext cx="5533667" cy="6201448"/>
          </a:xfrm>
          <a:prstGeom prst="rect">
            <a:avLst/>
          </a:prstGeom>
        </p:spPr>
      </p:pic>
      <p:sp>
        <p:nvSpPr>
          <p:cNvPr id="6" name="円/楕円 18">
            <a:extLst>
              <a:ext uri="{FF2B5EF4-FFF2-40B4-BE49-F238E27FC236}">
                <a16:creationId xmlns:a16="http://schemas.microsoft.com/office/drawing/2014/main" id="{2F204986-6168-487E-A7FB-A4717285CAE0}"/>
              </a:ext>
            </a:extLst>
          </p:cNvPr>
          <p:cNvSpPr/>
          <p:nvPr/>
        </p:nvSpPr>
        <p:spPr>
          <a:xfrm>
            <a:off x="4131152" y="3274093"/>
            <a:ext cx="3228420" cy="428386"/>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円/楕円 20">
            <a:extLst>
              <a:ext uri="{FF2B5EF4-FFF2-40B4-BE49-F238E27FC236}">
                <a16:creationId xmlns:a16="http://schemas.microsoft.com/office/drawing/2014/main" id="{10F5C0BD-1E6D-4079-BC7C-45C67BC495EC}"/>
              </a:ext>
            </a:extLst>
          </p:cNvPr>
          <p:cNvSpPr/>
          <p:nvPr/>
        </p:nvSpPr>
        <p:spPr>
          <a:xfrm>
            <a:off x="4145843" y="5507157"/>
            <a:ext cx="3228420" cy="428386"/>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63C956A-E97C-421A-9407-39092F39E157}"/>
              </a:ext>
            </a:extLst>
          </p:cNvPr>
          <p:cNvSpPr txBox="1"/>
          <p:nvPr/>
        </p:nvSpPr>
        <p:spPr>
          <a:xfrm>
            <a:off x="434340" y="2263140"/>
            <a:ext cx="3486150" cy="1569660"/>
          </a:xfrm>
          <a:prstGeom prst="rect">
            <a:avLst/>
          </a:prstGeom>
          <a:noFill/>
        </p:spPr>
        <p:txBody>
          <a:bodyPr wrap="square" rtlCol="0">
            <a:spAutoFit/>
          </a:bodyPr>
          <a:lstStyle/>
          <a:p>
            <a:r>
              <a:rPr kumimoji="1" lang="en-US" altLang="ja-JP" sz="2400" dirty="0"/>
              <a:t>2014.10 </a:t>
            </a:r>
          </a:p>
          <a:p>
            <a:r>
              <a:rPr lang="en-US" altLang="ja-JP" sz="2400" dirty="0"/>
              <a:t>BUN/</a:t>
            </a:r>
            <a:r>
              <a:rPr lang="en-US" altLang="ja-JP" sz="2400" dirty="0" err="1"/>
              <a:t>Cre</a:t>
            </a:r>
            <a:r>
              <a:rPr lang="en-US" altLang="ja-JP" sz="2400" dirty="0"/>
              <a:t> 40.5/1.12</a:t>
            </a:r>
          </a:p>
          <a:p>
            <a:endParaRPr kumimoji="1" lang="en-US" altLang="ja-JP" sz="2400" dirty="0"/>
          </a:p>
          <a:p>
            <a:r>
              <a:rPr lang="en-US" altLang="ja-JP" sz="2400" dirty="0"/>
              <a:t>eGFR 39ml/min/1.73m2</a:t>
            </a:r>
            <a:endParaRPr kumimoji="1" lang="ja-JP" altLang="en-US" sz="2400" dirty="0"/>
          </a:p>
        </p:txBody>
      </p:sp>
    </p:spTree>
    <p:extLst>
      <p:ext uri="{BB962C8B-B14F-4D97-AF65-F5344CB8AC3E}">
        <p14:creationId xmlns:p14="http://schemas.microsoft.com/office/powerpoint/2010/main" val="3728486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AKI</a:t>
            </a:r>
            <a:r>
              <a:rPr kumimoji="1" lang="ja-JP" altLang="en-US" dirty="0"/>
              <a:t>になってしまったら？</a:t>
            </a:r>
          </a:p>
        </p:txBody>
      </p:sp>
      <p:sp>
        <p:nvSpPr>
          <p:cNvPr id="3" name="コンテンツ プレースホルダー 2"/>
          <p:cNvSpPr>
            <a:spLocks noGrp="1"/>
          </p:cNvSpPr>
          <p:nvPr>
            <p:ph idx="1"/>
          </p:nvPr>
        </p:nvSpPr>
        <p:spPr>
          <a:xfrm>
            <a:off x="457200" y="1600200"/>
            <a:ext cx="8407400" cy="4525963"/>
          </a:xfrm>
        </p:spPr>
        <p:txBody>
          <a:bodyPr>
            <a:normAutofit fontScale="77500" lnSpcReduction="20000"/>
          </a:bodyPr>
          <a:lstStyle/>
          <a:p>
            <a:r>
              <a:rPr kumimoji="1" lang="ja-JP" altLang="en-US" dirty="0">
                <a:solidFill>
                  <a:srgbClr val="BFBFBF"/>
                </a:solidFill>
              </a:rPr>
              <a:t>腎前性、腎性は区別できるのか？した方が良いのか？</a:t>
            </a:r>
            <a:endParaRPr kumimoji="1" lang="en-US" altLang="ja-JP" dirty="0">
              <a:solidFill>
                <a:srgbClr val="BFBFBF"/>
              </a:solidFill>
            </a:endParaRPr>
          </a:p>
          <a:p>
            <a:pPr marL="0" indent="0">
              <a:buNone/>
            </a:pPr>
            <a:r>
              <a:rPr lang="en-US" altLang="ja-JP" dirty="0">
                <a:solidFill>
                  <a:srgbClr val="BFBFBF"/>
                </a:solidFill>
              </a:rPr>
              <a:t>→△</a:t>
            </a:r>
            <a:r>
              <a:rPr lang="ja-JP" altLang="en-US" dirty="0">
                <a:solidFill>
                  <a:srgbClr val="BFBFBF"/>
                </a:solidFill>
              </a:rPr>
              <a:t>。ただし腎後性および腎性の特殊型は除外を！</a:t>
            </a:r>
            <a:endParaRPr lang="en-US" altLang="ja-JP" dirty="0">
              <a:solidFill>
                <a:srgbClr val="BFBFBF"/>
              </a:solidFill>
            </a:endParaRPr>
          </a:p>
          <a:p>
            <a:pPr marL="0" indent="0">
              <a:buNone/>
            </a:pPr>
            <a:r>
              <a:rPr kumimoji="1" lang="en-US" altLang="ja-JP" dirty="0">
                <a:solidFill>
                  <a:srgbClr val="BFBFBF"/>
                </a:solidFill>
              </a:rPr>
              <a:t>Kidney </a:t>
            </a:r>
            <a:r>
              <a:rPr kumimoji="1" lang="en-US" altLang="ja-JP" dirty="0" err="1">
                <a:solidFill>
                  <a:srgbClr val="BFBFBF"/>
                </a:solidFill>
              </a:rPr>
              <a:t>Int</a:t>
            </a:r>
            <a:r>
              <a:rPr kumimoji="1" lang="en-US" altLang="ja-JP" dirty="0">
                <a:solidFill>
                  <a:srgbClr val="BFBFBF"/>
                </a:solidFill>
              </a:rPr>
              <a:t> 2012;82:1114-20</a:t>
            </a:r>
            <a:r>
              <a:rPr lang="ja-JP" altLang="en-US" dirty="0">
                <a:solidFill>
                  <a:srgbClr val="BFBFBF"/>
                </a:solidFill>
              </a:rPr>
              <a:t>　</a:t>
            </a:r>
            <a:endParaRPr lang="en-US" altLang="ja-JP" dirty="0">
              <a:solidFill>
                <a:srgbClr val="BFBFBF"/>
              </a:solidFill>
            </a:endParaRPr>
          </a:p>
          <a:p>
            <a:pPr marL="0" indent="0">
              <a:buNone/>
            </a:pPr>
            <a:r>
              <a:rPr kumimoji="1" lang="en-US" altLang="ja-JP" dirty="0" err="1">
                <a:solidFill>
                  <a:srgbClr val="BFBFBF"/>
                </a:solidFill>
              </a:rPr>
              <a:t>Contrib</a:t>
            </a:r>
            <a:r>
              <a:rPr kumimoji="1" lang="en-US" altLang="ja-JP" dirty="0">
                <a:solidFill>
                  <a:srgbClr val="BFBFBF"/>
                </a:solidFill>
              </a:rPr>
              <a:t> </a:t>
            </a:r>
            <a:r>
              <a:rPr kumimoji="1" lang="en-US" altLang="ja-JP" dirty="0" err="1">
                <a:solidFill>
                  <a:srgbClr val="BFBFBF"/>
                </a:solidFill>
              </a:rPr>
              <a:t>nephrol</a:t>
            </a:r>
            <a:r>
              <a:rPr kumimoji="1" lang="en-US" altLang="ja-JP" dirty="0">
                <a:solidFill>
                  <a:srgbClr val="BFBFBF"/>
                </a:solidFill>
              </a:rPr>
              <a:t> 2007;156:1-9.</a:t>
            </a:r>
          </a:p>
          <a:p>
            <a:r>
              <a:rPr lang="ja-JP" altLang="en-US" dirty="0"/>
              <a:t>腎灌流量低下はないか？</a:t>
            </a:r>
            <a:endParaRPr lang="en-US" altLang="ja-JP" dirty="0"/>
          </a:p>
          <a:p>
            <a:pPr marL="0" indent="0">
              <a:buNone/>
            </a:pPr>
            <a:r>
              <a:rPr kumimoji="1" lang="ja-JP" altLang="en-US" dirty="0"/>
              <a:t>過剰な輸液は人工呼吸器管理期間を延長させ、生命予後を大きく毀損する。体液量過剰は</a:t>
            </a:r>
            <a:r>
              <a:rPr kumimoji="1" lang="en-US" altLang="ja-JP" dirty="0"/>
              <a:t>AKI</a:t>
            </a:r>
            <a:r>
              <a:rPr kumimoji="1" lang="ja-JP" altLang="en-US" dirty="0"/>
              <a:t>の独立した予後因子</a:t>
            </a:r>
            <a:r>
              <a:rPr lang="ja-JP" altLang="en-US" dirty="0"/>
              <a:t>。</a:t>
            </a:r>
            <a:endParaRPr kumimoji="1" lang="en-US" altLang="ja-JP" dirty="0"/>
          </a:p>
          <a:p>
            <a:pPr marL="0" indent="0">
              <a:buNone/>
            </a:pPr>
            <a:r>
              <a:rPr lang="en-US" altLang="ja-JP" dirty="0"/>
              <a:t>Nat Rev </a:t>
            </a:r>
            <a:r>
              <a:rPr lang="en-US" altLang="ja-JP" dirty="0" err="1"/>
              <a:t>Nephrol</a:t>
            </a:r>
            <a:r>
              <a:rPr lang="en-US" altLang="ja-JP" dirty="0"/>
              <a:t> 2010;6:107-15.</a:t>
            </a:r>
          </a:p>
          <a:p>
            <a:pPr marL="0" indent="0">
              <a:buNone/>
            </a:pPr>
            <a:r>
              <a:rPr lang="en-US" altLang="ja-JP" dirty="0" err="1"/>
              <a:t>Crit</a:t>
            </a:r>
            <a:r>
              <a:rPr lang="en-US" altLang="ja-JP" dirty="0"/>
              <a:t> Care 2008;12:R74.</a:t>
            </a:r>
          </a:p>
          <a:p>
            <a:pPr marL="0" indent="0">
              <a:buNone/>
            </a:pPr>
            <a:r>
              <a:rPr kumimoji="1" lang="ja-JP" altLang="en-US" dirty="0"/>
              <a:t>静脈還流量の上昇</a:t>
            </a:r>
            <a:r>
              <a:rPr kumimoji="1" lang="en-US" altLang="ja-JP" dirty="0"/>
              <a:t>→</a:t>
            </a:r>
            <a:r>
              <a:rPr kumimoji="1" lang="ja-JP" altLang="en-US" dirty="0"/>
              <a:t>うっ血</a:t>
            </a:r>
            <a:r>
              <a:rPr kumimoji="1" lang="en-US" altLang="ja-JP" dirty="0"/>
              <a:t>→</a:t>
            </a:r>
            <a:r>
              <a:rPr kumimoji="1" lang="ja-JP" altLang="en-US" dirty="0"/>
              <a:t>腎灌流量の低下</a:t>
            </a:r>
            <a:endParaRPr kumimoji="1" lang="en-US" altLang="ja-JP" dirty="0"/>
          </a:p>
          <a:p>
            <a:pPr marL="0" indent="0">
              <a:buNone/>
            </a:pPr>
            <a:r>
              <a:rPr lang="en-US" altLang="ja-JP" dirty="0"/>
              <a:t>※</a:t>
            </a:r>
            <a:r>
              <a:rPr lang="ja-JP" altLang="en-US" dirty="0"/>
              <a:t>心腎症候群　ただし利尿薬は</a:t>
            </a:r>
            <a:r>
              <a:rPr lang="en-US" altLang="ja-JP" dirty="0"/>
              <a:t>Hypervolemia</a:t>
            </a:r>
            <a:r>
              <a:rPr lang="ja-JP" altLang="en-US" dirty="0"/>
              <a:t>のみ適応</a:t>
            </a:r>
            <a:endParaRPr kumimoji="1" lang="ja-JP" altLang="en-US" dirty="0"/>
          </a:p>
        </p:txBody>
      </p:sp>
    </p:spTree>
    <p:extLst>
      <p:ext uri="{BB962C8B-B14F-4D97-AF65-F5344CB8AC3E}">
        <p14:creationId xmlns:p14="http://schemas.microsoft.com/office/powerpoint/2010/main" val="4136152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a:srcRect l="-1016" r="-164"/>
          <a:stretch/>
        </p:blipFill>
        <p:spPr>
          <a:xfrm>
            <a:off x="93581" y="75368"/>
            <a:ext cx="4745792" cy="6750911"/>
          </a:xfrm>
        </p:spPr>
      </p:pic>
      <p:sp>
        <p:nvSpPr>
          <p:cNvPr id="3" name="テキスト ボックス 2"/>
          <p:cNvSpPr txBox="1"/>
          <p:nvPr/>
        </p:nvSpPr>
        <p:spPr>
          <a:xfrm>
            <a:off x="6015789" y="6483684"/>
            <a:ext cx="3128211" cy="369332"/>
          </a:xfrm>
          <a:prstGeom prst="rect">
            <a:avLst/>
          </a:prstGeom>
          <a:noFill/>
        </p:spPr>
        <p:txBody>
          <a:bodyPr wrap="square" rtlCol="0">
            <a:spAutoFit/>
          </a:bodyPr>
          <a:lstStyle/>
          <a:p>
            <a:r>
              <a:rPr lang="en-US" altLang="ja-JP" dirty="0" err="1"/>
              <a:t>Crit</a:t>
            </a:r>
            <a:r>
              <a:rPr lang="en-US" altLang="ja-JP" dirty="0"/>
              <a:t> Care 2008;12:R74</a:t>
            </a:r>
            <a:endParaRPr kumimoji="1" lang="ja-JP" altLang="en-US" dirty="0"/>
          </a:p>
        </p:txBody>
      </p:sp>
      <p:pic>
        <p:nvPicPr>
          <p:cNvPr id="6" name="図 5"/>
          <p:cNvPicPr>
            <a:picLocks noChangeAspect="1"/>
          </p:cNvPicPr>
          <p:nvPr/>
        </p:nvPicPr>
        <p:blipFill>
          <a:blip r:embed="rId4"/>
          <a:stretch>
            <a:fillRect/>
          </a:stretch>
        </p:blipFill>
        <p:spPr>
          <a:xfrm>
            <a:off x="1346200" y="228600"/>
            <a:ext cx="6451600" cy="6400800"/>
          </a:xfrm>
          <a:prstGeom prst="rect">
            <a:avLst/>
          </a:prstGeom>
        </p:spPr>
      </p:pic>
      <p:sp>
        <p:nvSpPr>
          <p:cNvPr id="7" name="テキスト ボックス 6"/>
          <p:cNvSpPr txBox="1"/>
          <p:nvPr/>
        </p:nvSpPr>
        <p:spPr>
          <a:xfrm>
            <a:off x="2615240" y="4107320"/>
            <a:ext cx="6127134"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a:buChar char="•"/>
            </a:pPr>
            <a:r>
              <a:rPr lang="ja-JP" altLang="en-US" dirty="0"/>
              <a:t>ヨーロッパにおいて行われた</a:t>
            </a:r>
            <a:r>
              <a:rPr lang="en-US" altLang="ja-JP" dirty="0"/>
              <a:t>SOAP study</a:t>
            </a:r>
            <a:r>
              <a:rPr lang="ja-JP" altLang="en-US" dirty="0"/>
              <a:t>（</a:t>
            </a:r>
            <a:r>
              <a:rPr lang="en-US" altLang="ja-JP" dirty="0"/>
              <a:t>Observational study)</a:t>
            </a:r>
          </a:p>
          <a:p>
            <a:pPr marL="285750" indent="-285750">
              <a:buFont typeface="Arial"/>
              <a:buChar char="•"/>
            </a:pPr>
            <a:r>
              <a:rPr kumimoji="1" lang="en-US" altLang="ja-JP" dirty="0"/>
              <a:t>198ICU</a:t>
            </a:r>
            <a:r>
              <a:rPr kumimoji="1" lang="ja-JP" altLang="en-US" dirty="0"/>
              <a:t>を対象</a:t>
            </a:r>
            <a:endParaRPr kumimoji="1" lang="en-US" altLang="ja-JP" dirty="0"/>
          </a:p>
          <a:p>
            <a:pPr marL="285750" indent="-285750">
              <a:buFont typeface="Arial"/>
              <a:buChar char="•"/>
            </a:pPr>
            <a:r>
              <a:rPr lang="en-US" altLang="ja-JP" dirty="0"/>
              <a:t>24</a:t>
            </a:r>
            <a:r>
              <a:rPr lang="ja-JP" altLang="en-US" dirty="0"/>
              <a:t>カ国</a:t>
            </a:r>
            <a:endParaRPr lang="en-US" altLang="ja-JP" dirty="0"/>
          </a:p>
          <a:p>
            <a:pPr marL="285750" indent="-285750">
              <a:buFont typeface="Arial"/>
              <a:buChar char="•"/>
            </a:pPr>
            <a:r>
              <a:rPr kumimoji="1" lang="en-US" altLang="ja-JP" dirty="0"/>
              <a:t>3147</a:t>
            </a:r>
            <a:r>
              <a:rPr kumimoji="1" lang="ja-JP" altLang="en-US" dirty="0"/>
              <a:t>名の患者が対象</a:t>
            </a:r>
            <a:endParaRPr kumimoji="1" lang="en-US" altLang="ja-JP" dirty="0"/>
          </a:p>
          <a:p>
            <a:pPr marL="285750" indent="-285750">
              <a:buFont typeface="Arial"/>
              <a:buChar char="•"/>
            </a:pPr>
            <a:r>
              <a:rPr lang="en-US" altLang="ja-JP" dirty="0"/>
              <a:t>1120</a:t>
            </a:r>
            <a:r>
              <a:rPr lang="ja-JP" altLang="en-US" dirty="0"/>
              <a:t>例に</a:t>
            </a:r>
            <a:r>
              <a:rPr lang="en-US" altLang="ja-JP" dirty="0"/>
              <a:t>AKI</a:t>
            </a:r>
            <a:r>
              <a:rPr lang="ja-JP" altLang="en-US" dirty="0"/>
              <a:t>を認めた</a:t>
            </a:r>
            <a:endParaRPr lang="en-US" altLang="ja-JP" dirty="0"/>
          </a:p>
          <a:p>
            <a:pPr marL="285750" indent="-285750">
              <a:buFont typeface="Arial"/>
              <a:buChar char="•"/>
            </a:pPr>
            <a:r>
              <a:rPr kumimoji="1" lang="ja-JP" altLang="en-US" dirty="0"/>
              <a:t>なおこの時点では</a:t>
            </a:r>
            <a:r>
              <a:rPr kumimoji="1" lang="en-US" altLang="ja-JP" dirty="0"/>
              <a:t>AKI</a:t>
            </a:r>
            <a:r>
              <a:rPr kumimoji="1" lang="ja-JP" altLang="en-US" dirty="0"/>
              <a:t>は</a:t>
            </a:r>
            <a:r>
              <a:rPr kumimoji="1" lang="en-US" altLang="ja-JP" dirty="0"/>
              <a:t>Cr</a:t>
            </a:r>
            <a:r>
              <a:rPr kumimoji="1" lang="ja-JP" altLang="en-US" dirty="0"/>
              <a:t>＞</a:t>
            </a:r>
            <a:r>
              <a:rPr kumimoji="1" lang="en-US" altLang="ja-JP" dirty="0"/>
              <a:t>3.5</a:t>
            </a:r>
            <a:r>
              <a:rPr lang="en-US" altLang="ja-JP" dirty="0"/>
              <a:t>mg/dl</a:t>
            </a:r>
            <a:r>
              <a:rPr lang="ja-JP" altLang="en-US" dirty="0"/>
              <a:t>または尿量＜</a:t>
            </a:r>
            <a:r>
              <a:rPr lang="en-US" altLang="ja-JP" dirty="0"/>
              <a:t>500ml/day</a:t>
            </a:r>
            <a:r>
              <a:rPr lang="ja-JP" altLang="en-US" dirty="0"/>
              <a:t>と定義された</a:t>
            </a:r>
            <a:endParaRPr kumimoji="1" lang="ja-JP" altLang="en-US" dirty="0"/>
          </a:p>
        </p:txBody>
      </p:sp>
    </p:spTree>
    <p:extLst>
      <p:ext uri="{BB962C8B-B14F-4D97-AF65-F5344CB8AC3E}">
        <p14:creationId xmlns:p14="http://schemas.microsoft.com/office/powerpoint/2010/main" val="353045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sp>
        <p:nvSpPr>
          <p:cNvPr id="6" name="テキスト プレースホルダー 5"/>
          <p:cNvSpPr>
            <a:spLocks noGrp="1"/>
          </p:cNvSpPr>
          <p:nvPr>
            <p:ph type="body" idx="1"/>
          </p:nvPr>
        </p:nvSpPr>
        <p:spPr/>
        <p:txBody>
          <a:bodyPr/>
          <a:lstStyle/>
          <a:p>
            <a:endParaRPr kumimoji="1" lang="ja-JP" altLang="en-US" dirty="0"/>
          </a:p>
        </p:txBody>
      </p:sp>
      <p:pic>
        <p:nvPicPr>
          <p:cNvPr id="7" name="コンテンツ プレースホルダー 3"/>
          <p:cNvPicPr>
            <a:picLocks noGrp="1" noChangeAspect="1"/>
          </p:cNvPicPr>
          <p:nvPr>
            <p:ph idx="4294967295"/>
          </p:nvPr>
        </p:nvPicPr>
        <p:blipFill>
          <a:blip r:embed="rId3"/>
          <a:srcRect t="-23474" b="-23474"/>
          <a:stretch>
            <a:fillRect/>
          </a:stretch>
        </p:blipFill>
        <p:spPr>
          <a:xfrm>
            <a:off x="544218" y="-168870"/>
            <a:ext cx="8229600" cy="4525963"/>
          </a:xfrm>
        </p:spPr>
      </p:pic>
      <p:pic>
        <p:nvPicPr>
          <p:cNvPr id="8" name="図 7"/>
          <p:cNvPicPr>
            <a:picLocks noChangeAspect="1"/>
          </p:cNvPicPr>
          <p:nvPr/>
        </p:nvPicPr>
        <p:blipFill>
          <a:blip r:embed="rId4"/>
          <a:stretch>
            <a:fillRect/>
          </a:stretch>
        </p:blipFill>
        <p:spPr>
          <a:xfrm>
            <a:off x="544217" y="3994213"/>
            <a:ext cx="8235411" cy="2038786"/>
          </a:xfrm>
          <a:prstGeom prst="rect">
            <a:avLst/>
          </a:prstGeom>
        </p:spPr>
      </p:pic>
      <p:pic>
        <p:nvPicPr>
          <p:cNvPr id="10" name="図 9"/>
          <p:cNvPicPr>
            <a:picLocks noChangeAspect="1"/>
          </p:cNvPicPr>
          <p:nvPr/>
        </p:nvPicPr>
        <p:blipFill>
          <a:blip r:embed="rId3"/>
          <a:stretch>
            <a:fillRect/>
          </a:stretch>
        </p:blipFill>
        <p:spPr>
          <a:xfrm>
            <a:off x="544217" y="574453"/>
            <a:ext cx="8221876" cy="3077098"/>
          </a:xfrm>
          <a:prstGeom prst="rect">
            <a:avLst/>
          </a:prstGeom>
        </p:spPr>
      </p:pic>
    </p:spTree>
    <p:extLst>
      <p:ext uri="{BB962C8B-B14F-4D97-AF65-F5344CB8AC3E}">
        <p14:creationId xmlns:p14="http://schemas.microsoft.com/office/powerpoint/2010/main" val="3550710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br>
              <a:rPr lang="en-US" altLang="ja-JP" dirty="0"/>
            </a:br>
            <a:endParaRPr kumimoji="1" lang="ja-JP" altLang="en-US" dirty="0"/>
          </a:p>
        </p:txBody>
      </p:sp>
      <p:pic>
        <p:nvPicPr>
          <p:cNvPr id="4" name="コンテンツ プレースホルダー 3"/>
          <p:cNvPicPr>
            <a:picLocks noGrp="1" noChangeAspect="1"/>
          </p:cNvPicPr>
          <p:nvPr>
            <p:ph idx="1"/>
          </p:nvPr>
        </p:nvPicPr>
        <p:blipFill rotWithShape="1">
          <a:blip r:embed="rId3"/>
          <a:srcRect l="-1760" r="-3572"/>
          <a:stretch/>
        </p:blipFill>
        <p:spPr>
          <a:xfrm>
            <a:off x="181406" y="131056"/>
            <a:ext cx="5170073" cy="6449496"/>
          </a:xfrm>
        </p:spPr>
      </p:pic>
      <p:sp>
        <p:nvSpPr>
          <p:cNvPr id="3" name="テキスト ボックス 2"/>
          <p:cNvSpPr txBox="1"/>
          <p:nvPr/>
        </p:nvSpPr>
        <p:spPr>
          <a:xfrm>
            <a:off x="5396831" y="6211220"/>
            <a:ext cx="4081636" cy="369332"/>
          </a:xfrm>
          <a:prstGeom prst="rect">
            <a:avLst/>
          </a:prstGeom>
          <a:noFill/>
        </p:spPr>
        <p:txBody>
          <a:bodyPr wrap="square" rtlCol="0">
            <a:spAutoFit/>
          </a:bodyPr>
          <a:lstStyle/>
          <a:p>
            <a:r>
              <a:rPr lang="en-US" altLang="ja-JP" dirty="0"/>
              <a:t>Nat Rev </a:t>
            </a:r>
            <a:r>
              <a:rPr lang="en-US" altLang="ja-JP" dirty="0" err="1"/>
              <a:t>Nephrol</a:t>
            </a:r>
            <a:r>
              <a:rPr lang="en-US" altLang="ja-JP" dirty="0"/>
              <a:t> 2010;6:107-15.</a:t>
            </a:r>
            <a:endParaRPr kumimoji="1" lang="ja-JP" altLang="en-US" dirty="0"/>
          </a:p>
        </p:txBody>
      </p:sp>
      <p:pic>
        <p:nvPicPr>
          <p:cNvPr id="5" name="図 4"/>
          <p:cNvPicPr>
            <a:picLocks noChangeAspect="1"/>
          </p:cNvPicPr>
          <p:nvPr/>
        </p:nvPicPr>
        <p:blipFill>
          <a:blip r:embed="rId4"/>
          <a:stretch>
            <a:fillRect/>
          </a:stretch>
        </p:blipFill>
        <p:spPr>
          <a:xfrm>
            <a:off x="4875783" y="274638"/>
            <a:ext cx="4070624" cy="5202327"/>
          </a:xfrm>
          <a:prstGeom prst="rect">
            <a:avLst/>
          </a:prstGeom>
        </p:spPr>
      </p:pic>
      <p:sp>
        <p:nvSpPr>
          <p:cNvPr id="6" name="テキスト ボックス 5"/>
          <p:cNvSpPr txBox="1"/>
          <p:nvPr/>
        </p:nvSpPr>
        <p:spPr>
          <a:xfrm>
            <a:off x="1156467" y="5522325"/>
            <a:ext cx="7505677" cy="584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en-US" altLang="ja-JP" sz="3200" dirty="0"/>
              <a:t>Adequate fluid resuscitation is essential</a:t>
            </a:r>
            <a:r>
              <a:rPr lang="en-US" altLang="ja-JP" sz="3200" dirty="0"/>
              <a:t> </a:t>
            </a:r>
            <a:r>
              <a:rPr kumimoji="1" lang="en-US" altLang="ja-JP" sz="3200" dirty="0"/>
              <a:t>!!</a:t>
            </a:r>
            <a:endParaRPr kumimoji="1" lang="ja-JP" altLang="en-US" sz="3200" dirty="0"/>
          </a:p>
        </p:txBody>
      </p:sp>
    </p:spTree>
    <p:extLst>
      <p:ext uri="{BB962C8B-B14F-4D97-AF65-F5344CB8AC3E}">
        <p14:creationId xmlns:p14="http://schemas.microsoft.com/office/powerpoint/2010/main" val="340707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endParaRPr kumimoji="1" lang="ja-JP" altLang="en-US"/>
          </a:p>
        </p:txBody>
      </p:sp>
      <p:pic>
        <p:nvPicPr>
          <p:cNvPr id="5" name="図 4"/>
          <p:cNvPicPr>
            <a:picLocks noChangeAspect="1"/>
          </p:cNvPicPr>
          <p:nvPr/>
        </p:nvPicPr>
        <p:blipFill>
          <a:blip r:embed="rId2"/>
          <a:stretch>
            <a:fillRect/>
          </a:stretch>
        </p:blipFill>
        <p:spPr>
          <a:xfrm>
            <a:off x="0" y="508000"/>
            <a:ext cx="4775200" cy="5842000"/>
          </a:xfrm>
          <a:prstGeom prst="rect">
            <a:avLst/>
          </a:prstGeom>
        </p:spPr>
      </p:pic>
      <p:sp>
        <p:nvSpPr>
          <p:cNvPr id="9" name="コンテンツ プレースホルダー 8"/>
          <p:cNvSpPr>
            <a:spLocks noGrp="1"/>
          </p:cNvSpPr>
          <p:nvPr>
            <p:ph sz="half" idx="1"/>
          </p:nvPr>
        </p:nvSpPr>
        <p:spPr/>
        <p:txBody>
          <a:bodyPr/>
          <a:lstStyle/>
          <a:p>
            <a:endParaRPr kumimoji="1" lang="ja-JP" altLang="en-US"/>
          </a:p>
        </p:txBody>
      </p:sp>
      <p:sp>
        <p:nvSpPr>
          <p:cNvPr id="11" name="コンテンツ プレースホルダー 10"/>
          <p:cNvSpPr>
            <a:spLocks noGrp="1"/>
          </p:cNvSpPr>
          <p:nvPr>
            <p:ph sz="half" idx="2"/>
          </p:nvPr>
        </p:nvSpPr>
        <p:spPr/>
        <p:txBody>
          <a:bodyPr/>
          <a:lstStyle/>
          <a:p>
            <a:r>
              <a:rPr kumimoji="1" lang="en-US" altLang="ja-JP" dirty="0"/>
              <a:t>3.4.1 AKI</a:t>
            </a:r>
            <a:r>
              <a:rPr kumimoji="1" lang="ja-JP" altLang="en-US" dirty="0"/>
              <a:t>を予防する目的での利尿薬の投与は行わない事を推奨する。</a:t>
            </a:r>
            <a:r>
              <a:rPr lang="en-US" altLang="ja-JP" dirty="0"/>
              <a:t>(1B)</a:t>
            </a:r>
          </a:p>
          <a:p>
            <a:r>
              <a:rPr kumimoji="1" lang="en-US" altLang="ja-JP" dirty="0"/>
              <a:t>3.4.2 </a:t>
            </a:r>
            <a:r>
              <a:rPr kumimoji="1" lang="ja-JP" altLang="en-US" dirty="0"/>
              <a:t>体液過剰の治療以外では、</a:t>
            </a:r>
            <a:r>
              <a:rPr kumimoji="1" lang="en-US" altLang="ja-JP" dirty="0"/>
              <a:t>AKI</a:t>
            </a:r>
            <a:r>
              <a:rPr kumimoji="1" lang="ja-JP" altLang="en-US" dirty="0"/>
              <a:t>を治療する目的での利尿薬の投与は行わないことが望ましい。</a:t>
            </a:r>
            <a:r>
              <a:rPr kumimoji="1" lang="en-US" altLang="ja-JP" dirty="0"/>
              <a:t>(2c)</a:t>
            </a:r>
            <a:endParaRPr kumimoji="1" lang="ja-JP" altLang="en-US" dirty="0"/>
          </a:p>
        </p:txBody>
      </p:sp>
    </p:spTree>
    <p:extLst>
      <p:ext uri="{BB962C8B-B14F-4D97-AF65-F5344CB8AC3E}">
        <p14:creationId xmlns:p14="http://schemas.microsoft.com/office/powerpoint/2010/main" val="171199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Fluid </a:t>
            </a:r>
            <a:r>
              <a:rPr lang="en-US" altLang="ja-JP" dirty="0"/>
              <a:t>c</a:t>
            </a:r>
            <a:r>
              <a:rPr kumimoji="1" lang="en-US" altLang="ja-JP" dirty="0"/>
              <a:t>hallenge test</a:t>
            </a:r>
            <a:endParaRPr kumimoji="1" lang="ja-JP" altLang="en-US" dirty="0"/>
          </a:p>
        </p:txBody>
      </p:sp>
      <p:sp>
        <p:nvSpPr>
          <p:cNvPr id="3" name="コンテンツ プレースホルダー 2"/>
          <p:cNvSpPr>
            <a:spLocks noGrp="1"/>
          </p:cNvSpPr>
          <p:nvPr>
            <p:ph idx="1"/>
          </p:nvPr>
        </p:nvSpPr>
        <p:spPr/>
        <p:txBody>
          <a:bodyPr/>
          <a:lstStyle/>
          <a:p>
            <a:r>
              <a:rPr lang="en-US" altLang="ja-JP" dirty="0"/>
              <a:t>Prediction of fluid responsiveness in patients admitted to the medical intensive care unit</a:t>
            </a:r>
            <a:r>
              <a:rPr lang="en-US" altLang="ja-JP" u="sng" dirty="0"/>
              <a:t>☆</a:t>
            </a:r>
          </a:p>
          <a:p>
            <a:r>
              <a:rPr lang="en-US" altLang="ja-JP" u="sng" dirty="0">
                <a:hlinkClick r:id="rId2"/>
              </a:rPr>
              <a:t>Bernd Saugel, MD, Stephanie V. Kirsche, Alexander Hapfelmeier, Veit Phillip, MD, Caroline Schultheiss, MD, Roland M. Schmid, MD, Wolfgang Huber, MD</a:t>
            </a:r>
          </a:p>
          <a:p>
            <a:r>
              <a:rPr lang="en-US" altLang="ja-JP" u="sng" dirty="0"/>
              <a:t>Published Online: November 12, 2012</a:t>
            </a:r>
            <a:endParaRPr kumimoji="1" lang="ja-JP" altLang="en-US" dirty="0"/>
          </a:p>
        </p:txBody>
      </p:sp>
    </p:spTree>
    <p:extLst>
      <p:ext uri="{BB962C8B-B14F-4D97-AF65-F5344CB8AC3E}">
        <p14:creationId xmlns:p14="http://schemas.microsoft.com/office/powerpoint/2010/main" val="917661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AKI</a:t>
            </a:r>
            <a:r>
              <a:rPr kumimoji="1" lang="ja-JP" altLang="en-US" dirty="0"/>
              <a:t>になってしまったら？</a:t>
            </a:r>
          </a:p>
        </p:txBody>
      </p:sp>
      <p:sp>
        <p:nvSpPr>
          <p:cNvPr id="3" name="コンテンツ プレースホルダー 2"/>
          <p:cNvSpPr>
            <a:spLocks noGrp="1"/>
          </p:cNvSpPr>
          <p:nvPr>
            <p:ph idx="1"/>
          </p:nvPr>
        </p:nvSpPr>
        <p:spPr/>
        <p:txBody>
          <a:bodyPr>
            <a:normAutofit/>
          </a:bodyPr>
          <a:lstStyle/>
          <a:p>
            <a:r>
              <a:rPr kumimoji="1" lang="ja-JP" altLang="en-US" dirty="0"/>
              <a:t>血管作動薬による昇圧は</a:t>
            </a:r>
            <a:r>
              <a:rPr kumimoji="1" lang="en-US" altLang="ja-JP" dirty="0"/>
              <a:t>AKI</a:t>
            </a:r>
            <a:r>
              <a:rPr kumimoji="1" lang="ja-JP" altLang="en-US" dirty="0"/>
              <a:t>の予防および予後改善につながるか？</a:t>
            </a:r>
            <a:endParaRPr kumimoji="1" lang="en-US" altLang="ja-JP" dirty="0"/>
          </a:p>
          <a:p>
            <a:endParaRPr kumimoji="1" lang="en-US" altLang="ja-JP" dirty="0"/>
          </a:p>
          <a:p>
            <a:r>
              <a:rPr lang="en-US" altLang="ja-JP" dirty="0"/>
              <a:t>AKI</a:t>
            </a:r>
            <a:r>
              <a:rPr lang="ja-JP" altLang="en-US" dirty="0"/>
              <a:t>に対し予防的・治療的</a:t>
            </a:r>
            <a:r>
              <a:rPr lang="en-US" altLang="ja-JP" dirty="0" err="1"/>
              <a:t>Hanp</a:t>
            </a:r>
            <a:r>
              <a:rPr kumimoji="1" lang="ja-JP" altLang="en-US" dirty="0"/>
              <a:t>の有効性は？</a:t>
            </a:r>
            <a:endParaRPr kumimoji="1" lang="en-US" altLang="ja-JP" dirty="0"/>
          </a:p>
          <a:p>
            <a:endParaRPr kumimoji="1" lang="en-US" altLang="ja-JP" dirty="0"/>
          </a:p>
          <a:p>
            <a:r>
              <a:rPr lang="ja-JP" altLang="en-US" dirty="0"/>
              <a:t>急性血液浄化療法の開始について</a:t>
            </a:r>
            <a:endParaRPr lang="en-US" altLang="ja-JP" dirty="0"/>
          </a:p>
          <a:p>
            <a:endParaRPr kumimoji="1" lang="ja-JP" altLang="en-US" dirty="0"/>
          </a:p>
        </p:txBody>
      </p:sp>
    </p:spTree>
    <p:extLst>
      <p:ext uri="{BB962C8B-B14F-4D97-AF65-F5344CB8AC3E}">
        <p14:creationId xmlns:p14="http://schemas.microsoft.com/office/powerpoint/2010/main" val="426100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2" end="2"/>
                                            </p:txEl>
                                          </p:spTgt>
                                        </p:tgtEl>
                                        <p:attrNameLst>
                                          <p:attrName>style.opacity</p:attrName>
                                        </p:attrNameLst>
                                      </p:cBhvr>
                                      <p:to>
                                        <p:strVal val="0.5"/>
                                      </p:to>
                                    </p:set>
                                    <p:animEffect filter="image" prLst="opacity: 0.5">
                                      <p:cBhvr rctx="IE">
                                        <p:cTn id="7" dur="indefinite"/>
                                        <p:tgtEl>
                                          <p:spTgt spid="3">
                                            <p:txEl>
                                              <p:pRg st="2" end="2"/>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5"/>
                                      </p:to>
                                    </p:set>
                                    <p:animEffect filter="image" prLst="opacity: 0.5">
                                      <p:cBhvr rctx="IE">
                                        <p:cTn id="10"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血管作動薬による昇圧は</a:t>
            </a:r>
            <a:br>
              <a:rPr lang="en-US" altLang="ja-JP" dirty="0"/>
            </a:br>
            <a:r>
              <a:rPr lang="en-US" altLang="ja-JP" dirty="0"/>
              <a:t>AKI</a:t>
            </a:r>
            <a:r>
              <a:rPr lang="ja-JP" altLang="en-US" dirty="0"/>
              <a:t>の予防および予後改善となるか？</a:t>
            </a:r>
            <a:endParaRPr lang="en-US" altLang="ja-JP" dirty="0"/>
          </a:p>
        </p:txBody>
      </p:sp>
      <p:sp>
        <p:nvSpPr>
          <p:cNvPr id="3" name="コンテンツ プレースホルダー 2"/>
          <p:cNvSpPr>
            <a:spLocks noGrp="1"/>
          </p:cNvSpPr>
          <p:nvPr>
            <p:ph idx="1"/>
          </p:nvPr>
        </p:nvSpPr>
        <p:spPr/>
        <p:txBody>
          <a:bodyPr>
            <a:normAutofit lnSpcReduction="10000"/>
          </a:bodyPr>
          <a:lstStyle/>
          <a:p>
            <a:r>
              <a:rPr kumimoji="1" lang="ja-JP" altLang="en-US" dirty="0"/>
              <a:t>低容量の</a:t>
            </a:r>
            <a:r>
              <a:rPr kumimoji="1" lang="en-US" altLang="ja-JP" dirty="0"/>
              <a:t>DOA</a:t>
            </a:r>
            <a:r>
              <a:rPr kumimoji="1" lang="ja-JP" altLang="en-US" dirty="0"/>
              <a:t>は腎血流を増加し、腎保護作用がある？</a:t>
            </a:r>
            <a:endParaRPr kumimoji="1" lang="en-US" altLang="ja-JP" dirty="0"/>
          </a:p>
          <a:p>
            <a:pPr marL="0" indent="0">
              <a:buNone/>
            </a:pPr>
            <a:r>
              <a:rPr lang="en-US" altLang="ja-JP" dirty="0"/>
              <a:t>→</a:t>
            </a:r>
            <a:r>
              <a:rPr lang="ja-JP" altLang="en-US" dirty="0"/>
              <a:t>低容量のドパミンは</a:t>
            </a:r>
            <a:r>
              <a:rPr lang="en-US" altLang="ja-JP" dirty="0"/>
              <a:t>AKI</a:t>
            </a:r>
            <a:r>
              <a:rPr lang="ja-JP" altLang="en-US" dirty="0"/>
              <a:t>の予後を改善しない</a:t>
            </a:r>
            <a:endParaRPr lang="en-US" altLang="ja-JP" dirty="0"/>
          </a:p>
          <a:p>
            <a:pPr marL="0" indent="0">
              <a:buNone/>
            </a:pPr>
            <a:r>
              <a:rPr kumimoji="1" lang="en-US" altLang="ja-JP" dirty="0"/>
              <a:t>Ann Intern Med 2005;142:510-24</a:t>
            </a:r>
          </a:p>
          <a:p>
            <a:pPr marL="0" indent="0">
              <a:buNone/>
            </a:pPr>
            <a:r>
              <a:rPr lang="en-US" altLang="ja-JP" dirty="0"/>
              <a:t>→</a:t>
            </a:r>
            <a:r>
              <a:rPr lang="ja-JP" altLang="en-US" dirty="0"/>
              <a:t>むしろ低容量のドパミンでは腎血流の低下</a:t>
            </a:r>
            <a:endParaRPr lang="en-US" altLang="ja-JP" dirty="0"/>
          </a:p>
          <a:p>
            <a:pPr marL="0" indent="0">
              <a:buNone/>
            </a:pPr>
            <a:r>
              <a:rPr kumimoji="1" lang="en-US" altLang="ja-JP" dirty="0"/>
              <a:t>Kidney </a:t>
            </a:r>
            <a:r>
              <a:rPr kumimoji="1" lang="en-US" altLang="ja-JP" dirty="0" err="1"/>
              <a:t>Int</a:t>
            </a:r>
            <a:r>
              <a:rPr kumimoji="1" lang="en-US" altLang="ja-JP" dirty="0"/>
              <a:t> 2006;69:1669-74.</a:t>
            </a:r>
          </a:p>
          <a:p>
            <a:pPr marL="0" indent="0">
              <a:buNone/>
            </a:pPr>
            <a:endParaRPr lang="en-US" altLang="ja-JP" dirty="0"/>
          </a:p>
          <a:p>
            <a:pPr marL="0" indent="0">
              <a:buNone/>
            </a:pPr>
            <a:r>
              <a:rPr lang="ja-JP" altLang="en-US" dirty="0"/>
              <a:t>腎保護に対し、</a:t>
            </a:r>
            <a:r>
              <a:rPr lang="en-US" altLang="ja-JP" dirty="0"/>
              <a:t>DOA</a:t>
            </a:r>
            <a:r>
              <a:rPr lang="ja-JP" altLang="en-US" dirty="0"/>
              <a:t>による昇圧は行わない</a:t>
            </a:r>
            <a:r>
              <a:rPr lang="en-US" altLang="ja-JP" dirty="0"/>
              <a:t>(1A)</a:t>
            </a:r>
          </a:p>
        </p:txBody>
      </p:sp>
    </p:spTree>
    <p:extLst>
      <p:ext uri="{BB962C8B-B14F-4D97-AF65-F5344CB8AC3E}">
        <p14:creationId xmlns:p14="http://schemas.microsoft.com/office/powerpoint/2010/main" val="3757383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51478" y="415218"/>
            <a:ext cx="3448701" cy="1143000"/>
          </a:xfrm>
        </p:spPr>
        <p:txBody>
          <a:bodyPr>
            <a:normAutofit fontScale="90000"/>
          </a:bodyPr>
          <a:lstStyle/>
          <a:p>
            <a:pPr marL="0" indent="0"/>
            <a:r>
              <a:rPr lang="ja-JP" altLang="en-US" sz="2700" dirty="0"/>
              <a:t>低容量のドパミンは</a:t>
            </a:r>
            <a:r>
              <a:rPr lang="en-US" altLang="ja-JP" sz="2700" dirty="0"/>
              <a:t>AKI</a:t>
            </a:r>
            <a:r>
              <a:rPr lang="ja-JP" altLang="en-US" sz="2700" dirty="0"/>
              <a:t>の予後を改善しない</a:t>
            </a:r>
            <a:br>
              <a:rPr lang="en-US" altLang="ja-JP" dirty="0"/>
            </a:br>
            <a:endParaRPr kumimoji="1" lang="ja-JP" altLang="en-US" dirty="0"/>
          </a:p>
        </p:txBody>
      </p:sp>
      <p:pic>
        <p:nvPicPr>
          <p:cNvPr id="4" name="コンテンツ プレースホルダー 3"/>
          <p:cNvPicPr>
            <a:picLocks noGrp="1" noChangeAspect="1"/>
          </p:cNvPicPr>
          <p:nvPr>
            <p:ph idx="1"/>
          </p:nvPr>
        </p:nvPicPr>
        <p:blipFill rotWithShape="1">
          <a:blip r:embed="rId3"/>
          <a:srcRect l="-2118" r="-3476"/>
          <a:stretch/>
        </p:blipFill>
        <p:spPr>
          <a:xfrm>
            <a:off x="321144" y="161238"/>
            <a:ext cx="4916955" cy="6593759"/>
          </a:xfrm>
        </p:spPr>
      </p:pic>
      <p:sp>
        <p:nvSpPr>
          <p:cNvPr id="3" name="テキスト ボックス 2"/>
          <p:cNvSpPr txBox="1"/>
          <p:nvPr/>
        </p:nvSpPr>
        <p:spPr>
          <a:xfrm>
            <a:off x="5374155" y="6431831"/>
            <a:ext cx="4195015" cy="646331"/>
          </a:xfrm>
          <a:prstGeom prst="rect">
            <a:avLst/>
          </a:prstGeom>
          <a:noFill/>
        </p:spPr>
        <p:txBody>
          <a:bodyPr wrap="square" rtlCol="0">
            <a:spAutoFit/>
          </a:bodyPr>
          <a:lstStyle/>
          <a:p>
            <a:r>
              <a:rPr lang="en-US" altLang="ja-JP" dirty="0"/>
              <a:t>Ann Intern Med 2005;142:510-24</a:t>
            </a:r>
            <a:br>
              <a:rPr lang="en-US" altLang="ja-JP" dirty="0"/>
            </a:br>
            <a:endParaRPr kumimoji="1" lang="ja-JP" altLang="en-US" dirty="0"/>
          </a:p>
        </p:txBody>
      </p:sp>
      <p:sp>
        <p:nvSpPr>
          <p:cNvPr id="5" name="テキスト ボックス 4"/>
          <p:cNvSpPr txBox="1"/>
          <p:nvPr/>
        </p:nvSpPr>
        <p:spPr>
          <a:xfrm>
            <a:off x="5351478" y="1172651"/>
            <a:ext cx="3448701" cy="5078314"/>
          </a:xfrm>
          <a:prstGeom prst="rect">
            <a:avLst/>
          </a:prstGeom>
          <a:noFill/>
        </p:spPr>
        <p:txBody>
          <a:bodyPr wrap="square" rtlCol="0">
            <a:spAutoFit/>
          </a:bodyPr>
          <a:lstStyle/>
          <a:p>
            <a:pPr marL="285750" indent="-285750">
              <a:buFont typeface="Arial"/>
              <a:buChar char="•"/>
            </a:pPr>
            <a:r>
              <a:rPr lang="ja-JP" altLang="en-US" dirty="0"/>
              <a:t>低用量ドパミンは腎血流を増加し、腎臓の </a:t>
            </a:r>
            <a:r>
              <a:rPr lang="en-US" altLang="ja-JP" dirty="0"/>
              <a:t>D1</a:t>
            </a:r>
            <a:r>
              <a:rPr lang="ja-JP" altLang="en-US" dirty="0"/>
              <a:t>、</a:t>
            </a:r>
            <a:r>
              <a:rPr lang="en-US" altLang="ja-JP" dirty="0"/>
              <a:t>D2</a:t>
            </a:r>
            <a:r>
              <a:rPr lang="ja-JP" altLang="en-US" dirty="0"/>
              <a:t>、</a:t>
            </a:r>
            <a:r>
              <a:rPr lang="en-US" altLang="ja-JP" dirty="0"/>
              <a:t>D4 </a:t>
            </a:r>
            <a:r>
              <a:rPr lang="ja-JP" altLang="en-US" dirty="0"/>
              <a:t>受容体の刺激を通してナトリウム利尿を亢進させる。</a:t>
            </a:r>
            <a:endParaRPr lang="en-US" altLang="ja-JP" dirty="0"/>
          </a:p>
          <a:p>
            <a:endParaRPr lang="en-US" altLang="ja-JP" dirty="0"/>
          </a:p>
          <a:p>
            <a:pPr marL="285750" indent="-285750">
              <a:buFont typeface="Arial"/>
              <a:buChar char="•"/>
            </a:pPr>
            <a:r>
              <a:rPr lang="en-US" altLang="ja-JP" dirty="0"/>
              <a:t>3,359 </a:t>
            </a:r>
            <a:r>
              <a:rPr lang="ja-JP" altLang="en-US" dirty="0"/>
              <a:t>人の患者を含む </a:t>
            </a:r>
            <a:r>
              <a:rPr lang="en-US" altLang="ja-JP" dirty="0"/>
              <a:t>61 </a:t>
            </a:r>
            <a:r>
              <a:rPr lang="ja-JP" altLang="en-US" dirty="0"/>
              <a:t>のランダム化研究を対象としたメタ解析。</a:t>
            </a:r>
            <a:endParaRPr lang="en-US" altLang="ja-JP" dirty="0"/>
          </a:p>
          <a:p>
            <a:pPr marL="285750" indent="-285750">
              <a:buFont typeface="Arial"/>
              <a:buChar char="•"/>
            </a:pPr>
            <a:endParaRPr lang="en-US" altLang="ja-JP" dirty="0"/>
          </a:p>
          <a:p>
            <a:pPr marL="285750" indent="-285750">
              <a:buFont typeface="Arial"/>
              <a:buChar char="•"/>
            </a:pPr>
            <a:r>
              <a:rPr lang="en-US" altLang="ja-JP" dirty="0"/>
              <a:t>MEDLINE, EMBASE, CANCERLIT, CINAHL</a:t>
            </a:r>
            <a:r>
              <a:rPr lang="ja-JP" altLang="en-US" dirty="0"/>
              <a:t>、</a:t>
            </a:r>
            <a:r>
              <a:rPr lang="en-US" altLang="ja-JP" dirty="0"/>
              <a:t>CENTRAL</a:t>
            </a:r>
            <a:r>
              <a:rPr lang="ja-JP" altLang="en-US" dirty="0"/>
              <a:t>に登録された</a:t>
            </a:r>
            <a:r>
              <a:rPr lang="en-US" altLang="ja-JP" dirty="0"/>
              <a:t>1966</a:t>
            </a:r>
            <a:r>
              <a:rPr lang="ja-JP" altLang="en-US" dirty="0"/>
              <a:t>年から</a:t>
            </a:r>
            <a:r>
              <a:rPr lang="en-US" altLang="ja-JP" dirty="0"/>
              <a:t>2005</a:t>
            </a:r>
            <a:r>
              <a:rPr lang="ja-JP" altLang="en-US" dirty="0"/>
              <a:t>年のものを対象</a:t>
            </a:r>
            <a:endParaRPr lang="en-US" altLang="ja-JP" dirty="0"/>
          </a:p>
          <a:p>
            <a:pPr marL="285750" indent="-285750">
              <a:buFont typeface="Arial"/>
              <a:buChar char="•"/>
            </a:pPr>
            <a:endParaRPr lang="en-US" altLang="ja-JP" dirty="0"/>
          </a:p>
          <a:p>
            <a:pPr marL="285750" indent="-285750">
              <a:buFont typeface="Arial"/>
              <a:buChar char="•"/>
            </a:pPr>
            <a:r>
              <a:rPr lang="ja-JP" altLang="en-US" dirty="0"/>
              <a:t>低容量の</a:t>
            </a:r>
            <a:r>
              <a:rPr lang="en-US" altLang="ja-JP" dirty="0"/>
              <a:t>Dopamine</a:t>
            </a:r>
            <a:r>
              <a:rPr lang="ja-JP" altLang="en-US" dirty="0"/>
              <a:t>を用いた</a:t>
            </a:r>
            <a:r>
              <a:rPr lang="en-US" altLang="ja-JP" dirty="0"/>
              <a:t>Parallel-group randomized and quasi-randomized controlled trial</a:t>
            </a:r>
            <a:r>
              <a:rPr lang="ja-JP" altLang="en-US" dirty="0"/>
              <a:t>を対象</a:t>
            </a:r>
          </a:p>
        </p:txBody>
      </p:sp>
    </p:spTree>
    <p:extLst>
      <p:ext uri="{BB962C8B-B14F-4D97-AF65-F5344CB8AC3E}">
        <p14:creationId xmlns:p14="http://schemas.microsoft.com/office/powerpoint/2010/main" val="3348368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rotWithShape="1">
          <a:blip r:embed="rId3"/>
          <a:srcRect l="-1274" r="234"/>
          <a:stretch/>
        </p:blipFill>
        <p:spPr>
          <a:xfrm>
            <a:off x="0" y="537770"/>
            <a:ext cx="6549610" cy="5996641"/>
          </a:xfrm>
        </p:spPr>
      </p:pic>
      <p:pic>
        <p:nvPicPr>
          <p:cNvPr id="5" name="図 4"/>
          <p:cNvPicPr>
            <a:picLocks noChangeAspect="1"/>
          </p:cNvPicPr>
          <p:nvPr/>
        </p:nvPicPr>
        <p:blipFill>
          <a:blip r:embed="rId4"/>
          <a:stretch>
            <a:fillRect/>
          </a:stretch>
        </p:blipFill>
        <p:spPr>
          <a:xfrm>
            <a:off x="999692" y="533399"/>
            <a:ext cx="7029756" cy="6001011"/>
          </a:xfrm>
          <a:prstGeom prst="rect">
            <a:avLst/>
          </a:prstGeom>
        </p:spPr>
      </p:pic>
      <p:pic>
        <p:nvPicPr>
          <p:cNvPr id="6" name="図 5"/>
          <p:cNvPicPr>
            <a:picLocks noChangeAspect="1"/>
          </p:cNvPicPr>
          <p:nvPr/>
        </p:nvPicPr>
        <p:blipFill>
          <a:blip r:embed="rId5"/>
          <a:stretch>
            <a:fillRect/>
          </a:stretch>
        </p:blipFill>
        <p:spPr>
          <a:xfrm>
            <a:off x="1905000" y="0"/>
            <a:ext cx="5316432" cy="6858000"/>
          </a:xfrm>
          <a:prstGeom prst="rect">
            <a:avLst/>
          </a:prstGeom>
        </p:spPr>
      </p:pic>
      <p:pic>
        <p:nvPicPr>
          <p:cNvPr id="7" name="図 6"/>
          <p:cNvPicPr>
            <a:picLocks noChangeAspect="1"/>
          </p:cNvPicPr>
          <p:nvPr/>
        </p:nvPicPr>
        <p:blipFill>
          <a:blip r:embed="rId6"/>
          <a:stretch>
            <a:fillRect/>
          </a:stretch>
        </p:blipFill>
        <p:spPr>
          <a:xfrm>
            <a:off x="1193800" y="1892300"/>
            <a:ext cx="6756400" cy="3073400"/>
          </a:xfrm>
          <a:prstGeom prst="rect">
            <a:avLst/>
          </a:prstGeom>
        </p:spPr>
      </p:pic>
    </p:spTree>
    <p:extLst>
      <p:ext uri="{BB962C8B-B14F-4D97-AF65-F5344CB8AC3E}">
        <p14:creationId xmlns:p14="http://schemas.microsoft.com/office/powerpoint/2010/main" val="59296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endParaRPr kumimoji="1" lang="ja-JP" altLang="en-US"/>
          </a:p>
        </p:txBody>
      </p:sp>
      <p:pic>
        <p:nvPicPr>
          <p:cNvPr id="11" name="コンテンツ プレースホルダー 10" descr="image4.jpg"/>
          <p:cNvPicPr>
            <a:picLocks noGrp="1" noChangeAspect="1"/>
          </p:cNvPicPr>
          <p:nvPr>
            <p:ph sz="half" idx="2"/>
          </p:nvPr>
        </p:nvPicPr>
        <p:blipFill>
          <a:blip r:embed="rId2">
            <a:extLst>
              <a:ext uri="{28A0092B-C50C-407E-A947-70E740481C1C}">
                <a14:useLocalDpi xmlns:a14="http://schemas.microsoft.com/office/drawing/2010/main" val="0"/>
              </a:ext>
            </a:extLst>
          </a:blip>
          <a:srcRect t="-24712" b="-24712"/>
          <a:stretch>
            <a:fillRect/>
          </a:stretch>
        </p:blipFill>
        <p:spPr>
          <a:xfrm rot="5400000">
            <a:off x="3736242" y="392816"/>
            <a:ext cx="5660814" cy="6343939"/>
          </a:xfrm>
        </p:spPr>
      </p:pic>
      <p:sp>
        <p:nvSpPr>
          <p:cNvPr id="15" name="円/楕円 14"/>
          <p:cNvSpPr/>
          <p:nvPr/>
        </p:nvSpPr>
        <p:spPr>
          <a:xfrm>
            <a:off x="4513667" y="3518884"/>
            <a:ext cx="3228420" cy="428386"/>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4528978" y="5018179"/>
            <a:ext cx="3228420" cy="428386"/>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BE8F837-3993-417A-96A1-B7F62C19C2C8}"/>
              </a:ext>
            </a:extLst>
          </p:cNvPr>
          <p:cNvSpPr txBox="1"/>
          <p:nvPr/>
        </p:nvSpPr>
        <p:spPr>
          <a:xfrm>
            <a:off x="434340" y="2263140"/>
            <a:ext cx="3486150" cy="1569660"/>
          </a:xfrm>
          <a:prstGeom prst="rect">
            <a:avLst/>
          </a:prstGeom>
          <a:noFill/>
        </p:spPr>
        <p:txBody>
          <a:bodyPr wrap="square" rtlCol="0">
            <a:spAutoFit/>
          </a:bodyPr>
          <a:lstStyle/>
          <a:p>
            <a:r>
              <a:rPr kumimoji="1" lang="en-US" altLang="ja-JP" sz="2400" dirty="0"/>
              <a:t>2014.12</a:t>
            </a:r>
          </a:p>
          <a:p>
            <a:r>
              <a:rPr lang="en-US" altLang="ja-JP" sz="2400" dirty="0"/>
              <a:t>BUN/</a:t>
            </a:r>
            <a:r>
              <a:rPr lang="en-US" altLang="ja-JP" sz="2400" dirty="0" err="1"/>
              <a:t>Cre</a:t>
            </a:r>
            <a:r>
              <a:rPr lang="en-US" altLang="ja-JP" sz="2400" dirty="0"/>
              <a:t> 61.8/2.88</a:t>
            </a:r>
          </a:p>
          <a:p>
            <a:endParaRPr kumimoji="1" lang="en-US" altLang="ja-JP" sz="2400" dirty="0"/>
          </a:p>
          <a:p>
            <a:r>
              <a:rPr lang="en-US" altLang="ja-JP" sz="2400" dirty="0"/>
              <a:t>eGFR 14 ml/min/1.73m2</a:t>
            </a:r>
            <a:endParaRPr kumimoji="1" lang="ja-JP" altLang="en-US" sz="2400" dirty="0"/>
          </a:p>
        </p:txBody>
      </p:sp>
    </p:spTree>
    <p:extLst>
      <p:ext uri="{BB962C8B-B14F-4D97-AF65-F5344CB8AC3E}">
        <p14:creationId xmlns:p14="http://schemas.microsoft.com/office/powerpoint/2010/main" val="836870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血管作動薬による昇圧は</a:t>
            </a:r>
            <a:br>
              <a:rPr lang="en-US" altLang="ja-JP" dirty="0"/>
            </a:br>
            <a:r>
              <a:rPr lang="en-US" altLang="ja-JP" dirty="0"/>
              <a:t>AKI</a:t>
            </a:r>
            <a:r>
              <a:rPr lang="ja-JP" altLang="en-US" dirty="0"/>
              <a:t>の予防および予後改善となるか？</a:t>
            </a:r>
            <a:endParaRPr lang="en-US" altLang="ja-JP"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至適な血圧はどの程度が良いのか？</a:t>
            </a:r>
            <a:endParaRPr lang="en-US" altLang="ja-JP" dirty="0"/>
          </a:p>
          <a:p>
            <a:pPr marL="0" indent="0">
              <a:buNone/>
            </a:pPr>
            <a:r>
              <a:rPr lang="en-US" altLang="ja-JP" dirty="0"/>
              <a:t>→</a:t>
            </a:r>
            <a:r>
              <a:rPr lang="ja-JP" altLang="en-US" dirty="0"/>
              <a:t>平均血圧は</a:t>
            </a:r>
            <a:r>
              <a:rPr lang="en-US" altLang="ja-JP" dirty="0"/>
              <a:t>65mmHg</a:t>
            </a:r>
            <a:r>
              <a:rPr lang="ja-JP" altLang="en-US" dirty="0"/>
              <a:t>を保つ</a:t>
            </a:r>
            <a:r>
              <a:rPr lang="en-US" altLang="ja-JP" dirty="0"/>
              <a:t>(SSCG)</a:t>
            </a:r>
          </a:p>
          <a:p>
            <a:pPr marL="0" indent="0">
              <a:buNone/>
            </a:pPr>
            <a:r>
              <a:rPr lang="en-US" altLang="ja-JP" dirty="0"/>
              <a:t>Intensive Care Med 2005;31:1066-71</a:t>
            </a:r>
          </a:p>
          <a:p>
            <a:pPr marL="0" indent="0">
              <a:buNone/>
            </a:pPr>
            <a:r>
              <a:rPr lang="en-US" altLang="ja-JP" dirty="0"/>
              <a:t>→</a:t>
            </a:r>
            <a:r>
              <a:rPr lang="ja-JP" altLang="en-US" dirty="0"/>
              <a:t>ショック早期においては平均血圧</a:t>
            </a:r>
            <a:r>
              <a:rPr lang="en-US" altLang="ja-JP" dirty="0"/>
              <a:t>72-82mmHg</a:t>
            </a:r>
            <a:r>
              <a:rPr lang="ja-JP" altLang="en-US" dirty="0"/>
              <a:t>とする事が予後改善の可能性</a:t>
            </a:r>
            <a:endParaRPr lang="en-US" altLang="ja-JP" dirty="0"/>
          </a:p>
          <a:p>
            <a:pPr marL="0" indent="0">
              <a:buNone/>
            </a:pPr>
            <a:r>
              <a:rPr lang="en-US" altLang="ja-JP" dirty="0" err="1"/>
              <a:t>Crit</a:t>
            </a:r>
            <a:r>
              <a:rPr lang="en-US" altLang="ja-JP" dirty="0"/>
              <a:t> Care 2011;15:R135</a:t>
            </a:r>
          </a:p>
          <a:p>
            <a:pPr marL="0" indent="0">
              <a:buNone/>
            </a:pPr>
            <a:endParaRPr lang="en-US" altLang="ja-JP" dirty="0"/>
          </a:p>
          <a:p>
            <a:pPr marL="0" indent="0">
              <a:buNone/>
            </a:pPr>
            <a:r>
              <a:rPr lang="ja-JP" altLang="en-US" dirty="0"/>
              <a:t>・薬剤はバソプレシンが良い？</a:t>
            </a:r>
            <a:r>
              <a:rPr lang="en-US" altLang="ja-JP" dirty="0"/>
              <a:t>(</a:t>
            </a:r>
            <a:r>
              <a:rPr lang="en-US" altLang="ja-JP" dirty="0" err="1"/>
              <a:t>vs</a:t>
            </a:r>
            <a:r>
              <a:rPr lang="en-US" altLang="ja-JP" dirty="0"/>
              <a:t> NAD)</a:t>
            </a:r>
          </a:p>
          <a:p>
            <a:pPr marL="0" indent="0">
              <a:buNone/>
            </a:pPr>
            <a:r>
              <a:rPr lang="en-US" altLang="ja-JP" dirty="0"/>
              <a:t>Intensive Care Med 2010;36:83-91</a:t>
            </a:r>
          </a:p>
          <a:p>
            <a:endParaRPr lang="en-US" altLang="ja-JP" dirty="0"/>
          </a:p>
        </p:txBody>
      </p:sp>
    </p:spTree>
    <p:extLst>
      <p:ext uri="{BB962C8B-B14F-4D97-AF65-F5344CB8AC3E}">
        <p14:creationId xmlns:p14="http://schemas.microsoft.com/office/powerpoint/2010/main" val="2132141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48587" y="1397430"/>
            <a:ext cx="4195413" cy="1143000"/>
          </a:xfrm>
        </p:spPr>
        <p:txBody>
          <a:bodyPr>
            <a:noAutofit/>
          </a:bodyPr>
          <a:lstStyle/>
          <a:p>
            <a:r>
              <a:rPr lang="ja-JP" altLang="en-US" sz="2000" dirty="0"/>
              <a:t>至適な血圧はどの程度が良いのか？</a:t>
            </a:r>
            <a:br>
              <a:rPr lang="en-US" altLang="ja-JP" sz="2000" dirty="0"/>
            </a:br>
            <a:r>
              <a:rPr lang="en-US" altLang="ja-JP" sz="2000" dirty="0"/>
              <a:t>→</a:t>
            </a:r>
            <a:r>
              <a:rPr lang="ja-JP" altLang="en-US" sz="2000" dirty="0"/>
              <a:t>平均血圧は</a:t>
            </a:r>
            <a:r>
              <a:rPr lang="en-US" altLang="ja-JP" sz="2000" dirty="0"/>
              <a:t>65mmHg</a:t>
            </a:r>
            <a:r>
              <a:rPr lang="ja-JP" altLang="en-US" sz="2000" dirty="0"/>
              <a:t>を保つ</a:t>
            </a:r>
            <a:r>
              <a:rPr lang="en-US" altLang="ja-JP" sz="2000" dirty="0"/>
              <a:t>(SSCG)</a:t>
            </a:r>
            <a:endParaRPr kumimoji="1" lang="ja-JP" altLang="en-US" sz="2000" dirty="0"/>
          </a:p>
        </p:txBody>
      </p:sp>
      <p:pic>
        <p:nvPicPr>
          <p:cNvPr id="4" name="コンテンツ プレースホルダー 3"/>
          <p:cNvPicPr>
            <a:picLocks noGrp="1" noChangeAspect="1"/>
          </p:cNvPicPr>
          <p:nvPr>
            <p:ph idx="1"/>
          </p:nvPr>
        </p:nvPicPr>
        <p:blipFill rotWithShape="1">
          <a:blip r:embed="rId2"/>
          <a:srcRect l="656" r="819"/>
          <a:stretch/>
        </p:blipFill>
        <p:spPr>
          <a:xfrm>
            <a:off x="0" y="175279"/>
            <a:ext cx="4948587" cy="6628937"/>
          </a:xfrm>
        </p:spPr>
      </p:pic>
      <p:sp>
        <p:nvSpPr>
          <p:cNvPr id="3" name="テキスト ボックス 2"/>
          <p:cNvSpPr txBox="1"/>
          <p:nvPr/>
        </p:nvSpPr>
        <p:spPr>
          <a:xfrm>
            <a:off x="3287985" y="6210220"/>
            <a:ext cx="6196151" cy="800219"/>
          </a:xfrm>
          <a:prstGeom prst="rect">
            <a:avLst/>
          </a:prstGeom>
          <a:noFill/>
        </p:spPr>
        <p:txBody>
          <a:bodyPr wrap="square" rtlCol="0">
            <a:spAutoFit/>
          </a:bodyPr>
          <a:lstStyle/>
          <a:p>
            <a:r>
              <a:rPr lang="en-US" altLang="ja-JP" sz="2800" dirty="0"/>
              <a:t>Intensive Care Med 2005;31:1066-71</a:t>
            </a:r>
            <a:br>
              <a:rPr lang="en-US" altLang="ja-JP" dirty="0"/>
            </a:br>
            <a:endParaRPr kumimoji="1" lang="ja-JP" altLang="en-US" dirty="0"/>
          </a:p>
        </p:txBody>
      </p:sp>
      <p:sp>
        <p:nvSpPr>
          <p:cNvPr id="5" name="テキスト ボックス 4"/>
          <p:cNvSpPr txBox="1"/>
          <p:nvPr/>
        </p:nvSpPr>
        <p:spPr>
          <a:xfrm>
            <a:off x="4948587" y="3084541"/>
            <a:ext cx="4008338" cy="2123658"/>
          </a:xfrm>
          <a:prstGeom prst="rect">
            <a:avLst/>
          </a:prstGeom>
          <a:noFill/>
        </p:spPr>
        <p:txBody>
          <a:bodyPr wrap="square" rtlCol="0">
            <a:spAutoFit/>
          </a:bodyPr>
          <a:lstStyle/>
          <a:p>
            <a:r>
              <a:rPr kumimoji="1" lang="en-US" altLang="ja-JP" sz="2800" dirty="0"/>
              <a:t>65mmHg</a:t>
            </a:r>
            <a:r>
              <a:rPr kumimoji="1" lang="ja-JP" altLang="en-US" sz="2800" dirty="0"/>
              <a:t>未満の平均血圧が最も</a:t>
            </a:r>
            <a:r>
              <a:rPr kumimoji="1" lang="en-US" altLang="ja-JP" sz="2800" dirty="0"/>
              <a:t>30</a:t>
            </a:r>
            <a:r>
              <a:rPr kumimoji="1" lang="ja-JP" altLang="en-US" sz="2800" dirty="0"/>
              <a:t>日死亡率と関連した。</a:t>
            </a:r>
            <a:endParaRPr kumimoji="1" lang="en-US" altLang="ja-JP" sz="2800" dirty="0"/>
          </a:p>
          <a:p>
            <a:endParaRPr lang="en-US" altLang="ja-JP" sz="2800" dirty="0"/>
          </a:p>
          <a:p>
            <a:r>
              <a:rPr lang="en-US" altLang="ja-JP" sz="2000" dirty="0"/>
              <a:t>※Study</a:t>
            </a:r>
            <a:r>
              <a:rPr lang="ja-JP" altLang="en-US" sz="2000" dirty="0"/>
              <a:t>としての質は低いとも</a:t>
            </a:r>
            <a:endParaRPr kumimoji="1" lang="ja-JP" altLang="en-US" sz="2000" dirty="0"/>
          </a:p>
        </p:txBody>
      </p:sp>
    </p:spTree>
    <p:extLst>
      <p:ext uri="{BB962C8B-B14F-4D97-AF65-F5344CB8AC3E}">
        <p14:creationId xmlns:p14="http://schemas.microsoft.com/office/powerpoint/2010/main" val="1005976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rotWithShape="1">
          <a:blip r:embed="rId3"/>
          <a:srcRect l="-3351" r="-2515"/>
          <a:stretch/>
        </p:blipFill>
        <p:spPr>
          <a:xfrm>
            <a:off x="225947" y="755336"/>
            <a:ext cx="4626667" cy="5844673"/>
          </a:xfrm>
        </p:spPr>
      </p:pic>
      <p:sp>
        <p:nvSpPr>
          <p:cNvPr id="4" name="テキスト ボックス 3"/>
          <p:cNvSpPr txBox="1"/>
          <p:nvPr/>
        </p:nvSpPr>
        <p:spPr>
          <a:xfrm>
            <a:off x="4852614" y="6035101"/>
            <a:ext cx="3560094" cy="800219"/>
          </a:xfrm>
          <a:prstGeom prst="rect">
            <a:avLst/>
          </a:prstGeom>
          <a:noFill/>
        </p:spPr>
        <p:txBody>
          <a:bodyPr wrap="square" rtlCol="0">
            <a:spAutoFit/>
          </a:bodyPr>
          <a:lstStyle/>
          <a:p>
            <a:r>
              <a:rPr lang="en-US" altLang="ja-JP" sz="2800" dirty="0" err="1"/>
              <a:t>Crit</a:t>
            </a:r>
            <a:r>
              <a:rPr lang="en-US" altLang="ja-JP" sz="2800" dirty="0"/>
              <a:t> Care 2011;15:R135</a:t>
            </a:r>
            <a:br>
              <a:rPr lang="en-US" altLang="ja-JP" dirty="0"/>
            </a:br>
            <a:endParaRPr kumimoji="1" lang="ja-JP" altLang="en-US" dirty="0"/>
          </a:p>
        </p:txBody>
      </p:sp>
      <p:sp>
        <p:nvSpPr>
          <p:cNvPr id="2" name="タイトル 1"/>
          <p:cNvSpPr>
            <a:spLocks noGrp="1"/>
          </p:cNvSpPr>
          <p:nvPr>
            <p:ph type="title"/>
          </p:nvPr>
        </p:nvSpPr>
        <p:spPr>
          <a:xfrm>
            <a:off x="4852614" y="415130"/>
            <a:ext cx="3834186" cy="1143000"/>
          </a:xfrm>
        </p:spPr>
        <p:txBody>
          <a:bodyPr>
            <a:noAutofit/>
          </a:bodyPr>
          <a:lstStyle/>
          <a:p>
            <a:pPr marL="0" indent="0"/>
            <a:r>
              <a:rPr lang="ja-JP" altLang="en-US" sz="2400" dirty="0"/>
              <a:t>ショック早期においては平均血圧</a:t>
            </a:r>
            <a:r>
              <a:rPr lang="en-US" altLang="ja-JP" sz="2400" dirty="0"/>
              <a:t>72-82mmHg</a:t>
            </a:r>
            <a:r>
              <a:rPr lang="ja-JP" altLang="en-US" sz="2400" dirty="0"/>
              <a:t>とする事が予後改善の可能性</a:t>
            </a:r>
            <a:br>
              <a:rPr lang="en-US" altLang="ja-JP" sz="2400" dirty="0"/>
            </a:br>
            <a:endParaRPr kumimoji="1" lang="ja-JP" altLang="en-US" sz="2400" dirty="0"/>
          </a:p>
        </p:txBody>
      </p:sp>
      <p:sp>
        <p:nvSpPr>
          <p:cNvPr id="3" name="テキスト ボックス 2"/>
          <p:cNvSpPr txBox="1"/>
          <p:nvPr/>
        </p:nvSpPr>
        <p:spPr>
          <a:xfrm>
            <a:off x="4852614" y="1859797"/>
            <a:ext cx="3834186" cy="4247317"/>
          </a:xfrm>
          <a:prstGeom prst="rect">
            <a:avLst/>
          </a:prstGeom>
          <a:noFill/>
        </p:spPr>
        <p:txBody>
          <a:bodyPr wrap="square" rtlCol="0">
            <a:spAutoFit/>
          </a:bodyPr>
          <a:lstStyle/>
          <a:p>
            <a:pPr marL="285750" indent="-285750">
              <a:buFont typeface="Arial"/>
              <a:buChar char="•"/>
            </a:pPr>
            <a:r>
              <a:rPr kumimoji="1" lang="ja-JP" altLang="en-US" dirty="0"/>
              <a:t>フランスの</a:t>
            </a:r>
            <a:r>
              <a:rPr kumimoji="1" lang="en-US" altLang="ja-JP" dirty="0"/>
              <a:t>2</a:t>
            </a:r>
            <a:r>
              <a:rPr kumimoji="1" lang="ja-JP" altLang="en-US" dirty="0"/>
              <a:t>つの</a:t>
            </a:r>
            <a:r>
              <a:rPr kumimoji="1" lang="en-US" altLang="ja-JP" dirty="0"/>
              <a:t>ICU</a:t>
            </a:r>
            <a:r>
              <a:rPr kumimoji="1" lang="ja-JP" altLang="en-US" dirty="0"/>
              <a:t>施設において</a:t>
            </a:r>
            <a:r>
              <a:rPr kumimoji="1" lang="en-US" altLang="ja-JP" dirty="0"/>
              <a:t>2007</a:t>
            </a:r>
            <a:r>
              <a:rPr kumimoji="1" lang="ja-JP" altLang="en-US" dirty="0"/>
              <a:t>年</a:t>
            </a:r>
            <a:r>
              <a:rPr kumimoji="1" lang="en-US" altLang="ja-JP" dirty="0"/>
              <a:t>10</a:t>
            </a:r>
            <a:r>
              <a:rPr kumimoji="1" lang="ja-JP" altLang="en-US" dirty="0"/>
              <a:t>月から</a:t>
            </a:r>
            <a:r>
              <a:rPr kumimoji="1" lang="en-US" altLang="ja-JP" dirty="0"/>
              <a:t>2009</a:t>
            </a:r>
            <a:r>
              <a:rPr kumimoji="1" lang="ja-JP" altLang="en-US" dirty="0"/>
              <a:t>年</a:t>
            </a:r>
            <a:r>
              <a:rPr kumimoji="1" lang="en-US" altLang="ja-JP" dirty="0"/>
              <a:t>3</a:t>
            </a:r>
            <a:r>
              <a:rPr kumimoji="1" lang="ja-JP" altLang="en-US" dirty="0"/>
              <a:t>月までの</a:t>
            </a:r>
            <a:r>
              <a:rPr kumimoji="1" lang="en-US" altLang="ja-JP" dirty="0"/>
              <a:t>217</a:t>
            </a:r>
            <a:r>
              <a:rPr kumimoji="1" lang="ja-JP" altLang="en-US" dirty="0"/>
              <a:t>人を対象</a:t>
            </a:r>
            <a:endParaRPr kumimoji="1" lang="en-US" altLang="ja-JP" dirty="0"/>
          </a:p>
          <a:p>
            <a:pPr marL="285750" indent="-285750">
              <a:buFont typeface="Arial"/>
              <a:buChar char="•"/>
            </a:pPr>
            <a:r>
              <a:rPr lang="ja-JP" altLang="en-US" dirty="0"/>
              <a:t>何らかの理由で</a:t>
            </a:r>
            <a:r>
              <a:rPr lang="en-US" altLang="ja-JP" dirty="0"/>
              <a:t>ICU</a:t>
            </a:r>
            <a:r>
              <a:rPr lang="ja-JP" altLang="en-US" dirty="0"/>
              <a:t>入室し、入室後１時間の時点で収縮期血圧</a:t>
            </a:r>
            <a:r>
              <a:rPr lang="en-US" altLang="ja-JP" dirty="0"/>
              <a:t>90mmHg</a:t>
            </a:r>
            <a:r>
              <a:rPr lang="ja-JP" altLang="en-US" dirty="0"/>
              <a:t>以下または</a:t>
            </a:r>
            <a:r>
              <a:rPr lang="en-US" altLang="ja-JP" dirty="0"/>
              <a:t>MAP</a:t>
            </a:r>
            <a:r>
              <a:rPr lang="ja-JP" altLang="en-US" dirty="0"/>
              <a:t>が</a:t>
            </a:r>
            <a:r>
              <a:rPr lang="en-US" altLang="ja-JP" dirty="0"/>
              <a:t>65mmHg</a:t>
            </a:r>
            <a:r>
              <a:rPr lang="ja-JP" altLang="en-US" dirty="0"/>
              <a:t>以下が対象</a:t>
            </a:r>
            <a:endParaRPr lang="en-US" altLang="ja-JP" dirty="0"/>
          </a:p>
          <a:p>
            <a:pPr marL="285750" indent="-285750">
              <a:buFont typeface="Arial"/>
              <a:buChar char="•"/>
            </a:pPr>
            <a:r>
              <a:rPr kumimoji="1" lang="ja-JP" altLang="en-US" dirty="0"/>
              <a:t>腎移植・慢性透析・糖尿病性ケトアシドーシス・尿崩症は除外</a:t>
            </a:r>
            <a:endParaRPr kumimoji="1" lang="en-US" altLang="ja-JP" dirty="0"/>
          </a:p>
          <a:p>
            <a:pPr marL="285750" indent="-285750">
              <a:buFont typeface="Arial"/>
              <a:buChar char="•"/>
            </a:pPr>
            <a:r>
              <a:rPr lang="en-US" altLang="ja-JP" dirty="0"/>
              <a:t>9</a:t>
            </a:r>
            <a:r>
              <a:rPr lang="ja-JP" altLang="en-US" dirty="0"/>
              <a:t>時間以内に死亡または退院した場合、</a:t>
            </a:r>
            <a:r>
              <a:rPr lang="en-US" altLang="ja-JP" dirty="0"/>
              <a:t>RRT</a:t>
            </a:r>
            <a:r>
              <a:rPr lang="ja-JP" altLang="en-US" dirty="0"/>
              <a:t>・利尿薬が開始された場合、</a:t>
            </a:r>
            <a:r>
              <a:rPr lang="en-US" altLang="ja-JP" dirty="0"/>
              <a:t>12</a:t>
            </a:r>
            <a:r>
              <a:rPr lang="ja-JP" altLang="en-US" dirty="0"/>
              <a:t>時間以内に</a:t>
            </a:r>
            <a:r>
              <a:rPr lang="en-US" altLang="ja-JP" dirty="0"/>
              <a:t>A-line</a:t>
            </a:r>
            <a:r>
              <a:rPr lang="ja-JP" altLang="en-US" dirty="0"/>
              <a:t>ないし膀胱カテーテルが抜去された場合は除外</a:t>
            </a:r>
            <a:endParaRPr kumimoji="1" lang="en-US" altLang="ja-JP" dirty="0"/>
          </a:p>
          <a:p>
            <a:pPr marL="285750" indent="-285750">
              <a:buFont typeface="Arial"/>
              <a:buChar char="•"/>
            </a:pPr>
            <a:endParaRPr kumimoji="1" lang="ja-JP" altLang="en-US" dirty="0"/>
          </a:p>
        </p:txBody>
      </p:sp>
    </p:spTree>
    <p:extLst>
      <p:ext uri="{BB962C8B-B14F-4D97-AF65-F5344CB8AC3E}">
        <p14:creationId xmlns:p14="http://schemas.microsoft.com/office/powerpoint/2010/main" val="301255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sz="half" idx="1"/>
          </p:nvPr>
        </p:nvPicPr>
        <p:blipFill rotWithShape="1">
          <a:blip r:embed="rId3"/>
          <a:srcRect t="-2875" b="735"/>
          <a:stretch/>
        </p:blipFill>
        <p:spPr>
          <a:xfrm>
            <a:off x="298468" y="158760"/>
            <a:ext cx="4038600" cy="3061860"/>
          </a:xfrm>
        </p:spPr>
      </p:pic>
      <p:pic>
        <p:nvPicPr>
          <p:cNvPr id="7" name="コンテンツ プレースホルダー 6"/>
          <p:cNvPicPr>
            <a:picLocks noGrp="1" noChangeAspect="1"/>
          </p:cNvPicPr>
          <p:nvPr>
            <p:ph sz="half" idx="2"/>
          </p:nvPr>
        </p:nvPicPr>
        <p:blipFill>
          <a:blip r:embed="rId4"/>
          <a:srcRect l="-8808" r="-8808"/>
          <a:stretch>
            <a:fillRect/>
          </a:stretch>
        </p:blipFill>
        <p:spPr>
          <a:xfrm>
            <a:off x="3922577" y="274638"/>
            <a:ext cx="5623918" cy="6302592"/>
          </a:xfrm>
        </p:spPr>
      </p:pic>
      <p:pic>
        <p:nvPicPr>
          <p:cNvPr id="8" name="図 7"/>
          <p:cNvPicPr>
            <a:picLocks noChangeAspect="1"/>
          </p:cNvPicPr>
          <p:nvPr/>
        </p:nvPicPr>
        <p:blipFill>
          <a:blip r:embed="rId5"/>
          <a:stretch>
            <a:fillRect/>
          </a:stretch>
        </p:blipFill>
        <p:spPr>
          <a:xfrm>
            <a:off x="298468" y="4411663"/>
            <a:ext cx="6375400" cy="1714500"/>
          </a:xfrm>
          <a:prstGeom prst="rect">
            <a:avLst/>
          </a:prstGeom>
        </p:spPr>
      </p:pic>
    </p:spTree>
    <p:extLst>
      <p:ext uri="{BB962C8B-B14F-4D97-AF65-F5344CB8AC3E}">
        <p14:creationId xmlns:p14="http://schemas.microsoft.com/office/powerpoint/2010/main" val="53207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p:txBody>
          <a:bodyPr/>
          <a:lstStyle/>
          <a:p>
            <a:endParaRPr kumimoji="1" lang="ja-JP" altLang="en-US"/>
          </a:p>
        </p:txBody>
      </p:sp>
      <p:pic>
        <p:nvPicPr>
          <p:cNvPr id="7" name="コンテンツ プレースホルダー 6"/>
          <p:cNvPicPr>
            <a:picLocks noGrp="1" noChangeAspect="1"/>
          </p:cNvPicPr>
          <p:nvPr>
            <p:ph idx="1"/>
          </p:nvPr>
        </p:nvPicPr>
        <p:blipFill>
          <a:blip r:embed="rId3"/>
          <a:srcRect l="-37818" r="-37818"/>
          <a:stretch>
            <a:fillRect/>
          </a:stretch>
        </p:blipFill>
        <p:spPr>
          <a:xfrm>
            <a:off x="-1226086" y="274638"/>
            <a:ext cx="11840326" cy="6511723"/>
          </a:xfrm>
        </p:spPr>
      </p:pic>
    </p:spTree>
    <p:extLst>
      <p:ext uri="{BB962C8B-B14F-4D97-AF65-F5344CB8AC3E}">
        <p14:creationId xmlns:p14="http://schemas.microsoft.com/office/powerpoint/2010/main" val="2638227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endParaRPr kumimoji="1" lang="ja-JP" altLang="en-US"/>
          </a:p>
        </p:txBody>
      </p:sp>
      <p:pic>
        <p:nvPicPr>
          <p:cNvPr id="7" name="コンテンツ プレースホルダー 7"/>
          <p:cNvPicPr>
            <a:picLocks noGrp="1" noChangeAspect="1"/>
          </p:cNvPicPr>
          <p:nvPr>
            <p:ph idx="1"/>
          </p:nvPr>
        </p:nvPicPr>
        <p:blipFill>
          <a:blip r:embed="rId3"/>
          <a:srcRect l="-26035" r="-26035"/>
          <a:stretch>
            <a:fillRect/>
          </a:stretch>
        </p:blipFill>
        <p:spPr>
          <a:xfrm>
            <a:off x="-654969" y="87199"/>
            <a:ext cx="10717920" cy="5894443"/>
          </a:xfrm>
        </p:spPr>
      </p:pic>
      <p:sp>
        <p:nvSpPr>
          <p:cNvPr id="8" name="テキスト ボックス 7"/>
          <p:cNvSpPr txBox="1"/>
          <p:nvPr/>
        </p:nvSpPr>
        <p:spPr>
          <a:xfrm>
            <a:off x="1269842" y="5981642"/>
            <a:ext cx="7416958" cy="830997"/>
          </a:xfrm>
          <a:prstGeom prst="rect">
            <a:avLst/>
          </a:prstGeom>
          <a:noFill/>
        </p:spPr>
        <p:txBody>
          <a:bodyPr wrap="square" rtlCol="0">
            <a:spAutoFit/>
          </a:bodyPr>
          <a:lstStyle/>
          <a:p>
            <a:r>
              <a:rPr kumimoji="1" lang="en-US" altLang="ja-JP" sz="2400" dirty="0"/>
              <a:t>72</a:t>
            </a:r>
            <a:r>
              <a:rPr kumimoji="1" lang="ja-JP" altLang="en-US" sz="2400" dirty="0"/>
              <a:t>時間後の</a:t>
            </a:r>
            <a:r>
              <a:rPr kumimoji="1" lang="en-US" altLang="ja-JP" sz="2400" dirty="0"/>
              <a:t>AKI</a:t>
            </a:r>
            <a:r>
              <a:rPr kumimoji="1" lang="ja-JP" altLang="en-US" sz="2400" dirty="0"/>
              <a:t>の発症予防に、平均</a:t>
            </a:r>
            <a:r>
              <a:rPr kumimoji="1" lang="en-US" altLang="ja-JP" sz="2400" dirty="0"/>
              <a:t>MAP</a:t>
            </a:r>
            <a:r>
              <a:rPr kumimoji="1" lang="ja-JP" altLang="en-US" sz="2400" dirty="0"/>
              <a:t>を</a:t>
            </a:r>
            <a:r>
              <a:rPr kumimoji="1" lang="en-US" altLang="ja-JP" sz="2400" dirty="0"/>
              <a:t>72mmHg</a:t>
            </a:r>
            <a:r>
              <a:rPr kumimoji="1" lang="ja-JP" altLang="en-US" sz="2400" dirty="0"/>
              <a:t>以上に保つ事が有効である</a:t>
            </a:r>
            <a:r>
              <a:rPr kumimoji="1" lang="en-US" altLang="ja-JP" sz="2400" dirty="0"/>
              <a:t>?!</a:t>
            </a:r>
            <a:endParaRPr kumimoji="1" lang="ja-JP" altLang="en-US" sz="2400" dirty="0"/>
          </a:p>
        </p:txBody>
      </p:sp>
    </p:spTree>
    <p:extLst>
      <p:ext uri="{BB962C8B-B14F-4D97-AF65-F5344CB8AC3E}">
        <p14:creationId xmlns:p14="http://schemas.microsoft.com/office/powerpoint/2010/main" val="155886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AKI</a:t>
            </a:r>
            <a:r>
              <a:rPr kumimoji="1" lang="ja-JP" altLang="en-US" dirty="0"/>
              <a:t>になってしまったら？</a:t>
            </a:r>
          </a:p>
        </p:txBody>
      </p:sp>
      <p:sp>
        <p:nvSpPr>
          <p:cNvPr id="3" name="コンテンツ プレースホルダー 2"/>
          <p:cNvSpPr>
            <a:spLocks noGrp="1"/>
          </p:cNvSpPr>
          <p:nvPr>
            <p:ph idx="1"/>
          </p:nvPr>
        </p:nvSpPr>
        <p:spPr/>
        <p:txBody>
          <a:bodyPr>
            <a:normAutofit/>
          </a:bodyPr>
          <a:lstStyle/>
          <a:p>
            <a:r>
              <a:rPr kumimoji="1" lang="ja-JP" altLang="en-US" dirty="0"/>
              <a:t>血管作動薬による昇圧は</a:t>
            </a:r>
            <a:r>
              <a:rPr kumimoji="1" lang="en-US" altLang="ja-JP" dirty="0"/>
              <a:t>AKI</a:t>
            </a:r>
            <a:r>
              <a:rPr kumimoji="1" lang="ja-JP" altLang="en-US" dirty="0"/>
              <a:t>の予防および予後改善につながるか？</a:t>
            </a:r>
            <a:endParaRPr kumimoji="1" lang="en-US" altLang="ja-JP" dirty="0"/>
          </a:p>
          <a:p>
            <a:endParaRPr kumimoji="1" lang="en-US" altLang="ja-JP" dirty="0"/>
          </a:p>
          <a:p>
            <a:r>
              <a:rPr lang="en-US" altLang="ja-JP" dirty="0"/>
              <a:t>AKI</a:t>
            </a:r>
            <a:r>
              <a:rPr lang="ja-JP" altLang="en-US" dirty="0"/>
              <a:t>に対し予防的・治療的</a:t>
            </a:r>
            <a:r>
              <a:rPr lang="en-US" altLang="ja-JP" dirty="0" err="1"/>
              <a:t>Hanp</a:t>
            </a:r>
            <a:r>
              <a:rPr kumimoji="1" lang="ja-JP" altLang="en-US" dirty="0"/>
              <a:t>の有効性は？</a:t>
            </a:r>
            <a:endParaRPr kumimoji="1" lang="en-US" altLang="ja-JP" dirty="0"/>
          </a:p>
          <a:p>
            <a:endParaRPr kumimoji="1" lang="en-US" altLang="ja-JP" dirty="0"/>
          </a:p>
          <a:p>
            <a:r>
              <a:rPr lang="ja-JP" altLang="en-US" dirty="0"/>
              <a:t>急性血液浄化療法の開始について</a:t>
            </a:r>
            <a:endParaRPr lang="en-US" altLang="ja-JP" dirty="0"/>
          </a:p>
          <a:p>
            <a:endParaRPr kumimoji="1" lang="ja-JP" altLang="en-US" dirty="0"/>
          </a:p>
        </p:txBody>
      </p:sp>
    </p:spTree>
    <p:extLst>
      <p:ext uri="{BB962C8B-B14F-4D97-AF65-F5344CB8AC3E}">
        <p14:creationId xmlns:p14="http://schemas.microsoft.com/office/powerpoint/2010/main" val="74244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4" end="4"/>
                                            </p:txEl>
                                          </p:spTgt>
                                        </p:tgtEl>
                                        <p:attrNameLst>
                                          <p:attrName>style.opacity</p:attrName>
                                        </p:attrNameLst>
                                      </p:cBhvr>
                                      <p:to>
                                        <p:strVal val="0.5"/>
                                      </p:to>
                                    </p:set>
                                    <p:animEffect filter="image" prLst="opacity: 0.5">
                                      <p:cBhvr rctx="IE">
                                        <p:cTn id="10"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br>
              <a:rPr lang="en-US" altLang="ja-JP" dirty="0"/>
            </a:br>
            <a:r>
              <a:rPr lang="en-US" altLang="ja-JP" dirty="0"/>
              <a:t>AKI</a:t>
            </a:r>
            <a:r>
              <a:rPr lang="ja-JP" altLang="en-US" dirty="0"/>
              <a:t>に対し予防的・治療的</a:t>
            </a:r>
            <a:br>
              <a:rPr lang="en-US" altLang="ja-JP" dirty="0"/>
            </a:br>
            <a:r>
              <a:rPr lang="en-US" altLang="ja-JP" dirty="0" err="1"/>
              <a:t>Hanp</a:t>
            </a:r>
            <a:r>
              <a:rPr lang="ja-JP" altLang="en-US" dirty="0"/>
              <a:t>の有効性は？</a:t>
            </a:r>
            <a:br>
              <a:rPr lang="en-US" altLang="ja-JP" dirty="0"/>
            </a:br>
            <a:endParaRPr kumimoji="1" lang="ja-JP" altLang="en-US" dirty="0"/>
          </a:p>
        </p:txBody>
      </p:sp>
      <p:sp>
        <p:nvSpPr>
          <p:cNvPr id="3" name="コンテンツ プレースホルダー 2"/>
          <p:cNvSpPr>
            <a:spLocks noGrp="1"/>
          </p:cNvSpPr>
          <p:nvPr>
            <p:ph idx="1"/>
          </p:nvPr>
        </p:nvSpPr>
        <p:spPr/>
        <p:txBody>
          <a:bodyPr/>
          <a:lstStyle/>
          <a:p>
            <a:r>
              <a:rPr lang="en-US" altLang="ja-JP" dirty="0"/>
              <a:t>ANP</a:t>
            </a:r>
            <a:r>
              <a:rPr kumimoji="1" lang="en-US" altLang="ja-JP" dirty="0"/>
              <a:t>(Atrial Natriuretic Peptide)</a:t>
            </a:r>
            <a:r>
              <a:rPr kumimoji="1" lang="ja-JP" altLang="en-US" dirty="0"/>
              <a:t>は心房で合成され、</a:t>
            </a:r>
            <a:r>
              <a:rPr kumimoji="1" lang="en-US" altLang="ja-JP" dirty="0"/>
              <a:t>BNP,CNP</a:t>
            </a:r>
            <a:r>
              <a:rPr kumimoji="1" lang="ja-JP" altLang="en-US" dirty="0"/>
              <a:t>とともにナトリウム利尿・血管拡張作用を有する。</a:t>
            </a:r>
            <a:endParaRPr kumimoji="1" lang="en-US" altLang="ja-JP" dirty="0"/>
          </a:p>
          <a:p>
            <a:pPr marL="0" indent="0">
              <a:buNone/>
            </a:pPr>
            <a:r>
              <a:rPr lang="en-US" altLang="ja-JP" dirty="0"/>
              <a:t>※</a:t>
            </a:r>
            <a:r>
              <a:rPr lang="ja-JP" altLang="en-US" dirty="0"/>
              <a:t>詳細な作用機序は薬説等で</a:t>
            </a:r>
            <a:endParaRPr kumimoji="1" lang="ja-JP" altLang="en-US" dirty="0"/>
          </a:p>
        </p:txBody>
      </p:sp>
    </p:spTree>
    <p:extLst>
      <p:ext uri="{BB962C8B-B14F-4D97-AF65-F5344CB8AC3E}">
        <p14:creationId xmlns:p14="http://schemas.microsoft.com/office/powerpoint/2010/main" val="3801183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AKI</a:t>
            </a:r>
            <a:r>
              <a:rPr lang="ja-JP" altLang="en-US" dirty="0"/>
              <a:t>に対し予防的・治療的</a:t>
            </a:r>
            <a:br>
              <a:rPr lang="en-US" altLang="ja-JP" dirty="0"/>
            </a:br>
            <a:r>
              <a:rPr lang="en-US" altLang="ja-JP" dirty="0" err="1"/>
              <a:t>Hanp</a:t>
            </a:r>
            <a:r>
              <a:rPr lang="ja-JP" altLang="en-US" dirty="0"/>
              <a:t>の有効性は？</a:t>
            </a:r>
            <a:endParaRPr kumimoji="1" lang="ja-JP" altLang="en-US" dirty="0"/>
          </a:p>
        </p:txBody>
      </p:sp>
      <p:pic>
        <p:nvPicPr>
          <p:cNvPr id="4" name="コンテンツ プレースホルダー 3"/>
          <p:cNvPicPr>
            <a:picLocks noGrp="1" noChangeAspect="1"/>
          </p:cNvPicPr>
          <p:nvPr>
            <p:ph idx="1"/>
          </p:nvPr>
        </p:nvPicPr>
        <p:blipFill rotWithShape="1">
          <a:blip r:embed="rId2"/>
          <a:srcRect l="-5657" r="-2610"/>
          <a:stretch/>
        </p:blipFill>
        <p:spPr>
          <a:xfrm>
            <a:off x="585884" y="1637780"/>
            <a:ext cx="3949268" cy="5220220"/>
          </a:xfrm>
        </p:spPr>
      </p:pic>
      <p:sp>
        <p:nvSpPr>
          <p:cNvPr id="6" name="テキスト ボックス 5"/>
          <p:cNvSpPr txBox="1"/>
          <p:nvPr/>
        </p:nvSpPr>
        <p:spPr>
          <a:xfrm>
            <a:off x="4535152" y="1995879"/>
            <a:ext cx="3219958" cy="4247317"/>
          </a:xfrm>
          <a:prstGeom prst="rect">
            <a:avLst/>
          </a:prstGeom>
          <a:noFill/>
        </p:spPr>
        <p:txBody>
          <a:bodyPr wrap="square" rtlCol="0">
            <a:spAutoFit/>
          </a:bodyPr>
          <a:lstStyle/>
          <a:p>
            <a:pPr marL="285750" indent="-285750">
              <a:buFont typeface="Arial"/>
              <a:buChar char="•"/>
            </a:pPr>
            <a:r>
              <a:rPr kumimoji="1" lang="en-US" altLang="ja-JP" dirty="0" err="1"/>
              <a:t>Hanp</a:t>
            </a:r>
            <a:r>
              <a:rPr kumimoji="1" lang="en-US" altLang="ja-JP" dirty="0"/>
              <a:t> 0.01-0.05γ</a:t>
            </a:r>
            <a:r>
              <a:rPr kumimoji="1" lang="ja-JP" altLang="en-US" dirty="0"/>
              <a:t>を低容量持続投与する</a:t>
            </a:r>
            <a:endParaRPr kumimoji="1" lang="en-US" altLang="ja-JP" dirty="0"/>
          </a:p>
          <a:p>
            <a:pPr marL="285750" indent="-285750">
              <a:buFont typeface="Arial"/>
              <a:buChar char="•"/>
            </a:pPr>
            <a:r>
              <a:rPr lang="ja-JP" altLang="en-US" dirty="0"/>
              <a:t>術前心腎機能低下を認めない</a:t>
            </a:r>
            <a:r>
              <a:rPr lang="en-US" altLang="ja-JP" dirty="0"/>
              <a:t>on-pump CABG</a:t>
            </a:r>
            <a:r>
              <a:rPr lang="ja-JP" altLang="en-US" dirty="0"/>
              <a:t>症例において血清</a:t>
            </a:r>
            <a:r>
              <a:rPr lang="en-US" altLang="ja-JP" dirty="0" err="1"/>
              <a:t>Cre</a:t>
            </a:r>
            <a:r>
              <a:rPr lang="ja-JP" altLang="en-US" dirty="0"/>
              <a:t>上昇を抑制する</a:t>
            </a:r>
            <a:endParaRPr lang="en-US" altLang="ja-JP" dirty="0"/>
          </a:p>
          <a:p>
            <a:pPr marL="285750" indent="-285750">
              <a:buFont typeface="Arial"/>
              <a:buChar char="•"/>
            </a:pPr>
            <a:r>
              <a:rPr kumimoji="1" lang="en-US" altLang="ja-JP" dirty="0"/>
              <a:t>CKD</a:t>
            </a:r>
            <a:r>
              <a:rPr lang="ja-JP" altLang="en-US" dirty="0"/>
              <a:t>を有する冠動脈造影において施術前後に</a:t>
            </a:r>
            <a:r>
              <a:rPr lang="en-US" altLang="ja-JP" dirty="0" err="1"/>
              <a:t>Hanp</a:t>
            </a:r>
            <a:r>
              <a:rPr lang="ja-JP" altLang="en-US" dirty="0"/>
              <a:t>を使用する事でリンゲル液単独よりも</a:t>
            </a:r>
            <a:r>
              <a:rPr lang="en-US" altLang="ja-JP" dirty="0"/>
              <a:t>CIN</a:t>
            </a:r>
            <a:r>
              <a:rPr lang="ja-JP" altLang="en-US" dirty="0"/>
              <a:t>の発症を減少させる</a:t>
            </a:r>
            <a:endParaRPr lang="en-US" altLang="ja-JP" dirty="0"/>
          </a:p>
          <a:p>
            <a:pPr marL="285750" indent="-285750">
              <a:buFont typeface="Arial"/>
              <a:buChar char="•"/>
            </a:pPr>
            <a:r>
              <a:rPr kumimoji="1" lang="en-US" altLang="ja-JP" dirty="0"/>
              <a:t>CKD</a:t>
            </a:r>
            <a:r>
              <a:rPr kumimoji="1" lang="ja-JP" altLang="en-US" dirty="0"/>
              <a:t>を有する非透析患者の</a:t>
            </a:r>
            <a:r>
              <a:rPr kumimoji="1" lang="en-US" altLang="ja-JP" dirty="0"/>
              <a:t>on-</a:t>
            </a:r>
            <a:r>
              <a:rPr kumimoji="1" lang="en-US" altLang="ja-JP" dirty="0" err="1"/>
              <a:t>pum</a:t>
            </a:r>
            <a:r>
              <a:rPr kumimoji="1" lang="en-US" altLang="ja-JP" dirty="0"/>
              <a:t> CABG</a:t>
            </a:r>
            <a:r>
              <a:rPr kumimoji="1" lang="ja-JP" altLang="en-US" dirty="0"/>
              <a:t>症例の透析開始率を減らし、術後</a:t>
            </a:r>
            <a:r>
              <a:rPr kumimoji="1" lang="en-US" altLang="ja-JP" dirty="0"/>
              <a:t>1</a:t>
            </a:r>
            <a:r>
              <a:rPr kumimoji="1" lang="ja-JP" altLang="en-US" dirty="0"/>
              <a:t>年目の</a:t>
            </a:r>
            <a:r>
              <a:rPr kumimoji="1" lang="en-US" altLang="ja-JP" dirty="0"/>
              <a:t>Cardiac death-free rate, dialysis-free rate</a:t>
            </a:r>
            <a:r>
              <a:rPr kumimoji="1" lang="ja-JP" altLang="en-US" dirty="0"/>
              <a:t>を改善する</a:t>
            </a:r>
          </a:p>
        </p:txBody>
      </p:sp>
      <p:sp>
        <p:nvSpPr>
          <p:cNvPr id="7" name="テキスト ボックス 6"/>
          <p:cNvSpPr txBox="1"/>
          <p:nvPr/>
        </p:nvSpPr>
        <p:spPr>
          <a:xfrm>
            <a:off x="4739234" y="6418566"/>
            <a:ext cx="3015876" cy="369332"/>
          </a:xfrm>
          <a:prstGeom prst="rect">
            <a:avLst/>
          </a:prstGeom>
          <a:noFill/>
        </p:spPr>
        <p:txBody>
          <a:bodyPr wrap="square" rtlCol="0">
            <a:spAutoFit/>
          </a:bodyPr>
          <a:lstStyle/>
          <a:p>
            <a:r>
              <a:rPr kumimoji="1" lang="en-US" altLang="ja-JP" dirty="0" err="1"/>
              <a:t>Crit</a:t>
            </a:r>
            <a:r>
              <a:rPr kumimoji="1" lang="en-US" altLang="ja-JP" dirty="0"/>
              <a:t> care 2011 15:R258</a:t>
            </a:r>
            <a:endParaRPr kumimoji="1" lang="ja-JP" altLang="en-US" dirty="0"/>
          </a:p>
        </p:txBody>
      </p:sp>
    </p:spTree>
    <p:extLst>
      <p:ext uri="{BB962C8B-B14F-4D97-AF65-F5344CB8AC3E}">
        <p14:creationId xmlns:p14="http://schemas.microsoft.com/office/powerpoint/2010/main" val="578302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br>
              <a:rPr lang="en-US" altLang="ja-JP" dirty="0"/>
            </a:br>
            <a:r>
              <a:rPr lang="en-US" altLang="ja-JP" dirty="0"/>
              <a:t>AKI</a:t>
            </a:r>
            <a:r>
              <a:rPr lang="ja-JP" altLang="en-US" dirty="0"/>
              <a:t>に対し予防的・治療的</a:t>
            </a:r>
            <a:br>
              <a:rPr lang="en-US" altLang="ja-JP" dirty="0"/>
            </a:br>
            <a:r>
              <a:rPr lang="en-US" altLang="ja-JP" dirty="0" err="1"/>
              <a:t>Hanp</a:t>
            </a:r>
            <a:r>
              <a:rPr lang="ja-JP" altLang="en-US" dirty="0"/>
              <a:t>の有効性は？</a:t>
            </a:r>
            <a:br>
              <a:rPr lang="en-US" altLang="ja-JP" dirty="0"/>
            </a:b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en-US" dirty="0"/>
              <a:t>予防的</a:t>
            </a:r>
            <a:r>
              <a:rPr lang="en-US" altLang="ja-JP" dirty="0" err="1"/>
              <a:t>Hanp</a:t>
            </a:r>
            <a:r>
              <a:rPr lang="ja-JP" altLang="en-US" dirty="0"/>
              <a:t>投与；</a:t>
            </a:r>
            <a:r>
              <a:rPr lang="en-US" altLang="ja-JP" dirty="0"/>
              <a:t>CKD</a:t>
            </a:r>
            <a:r>
              <a:rPr lang="ja-JP" altLang="en-US" dirty="0"/>
              <a:t>を有する</a:t>
            </a:r>
            <a:r>
              <a:rPr lang="en-US" altLang="ja-JP" dirty="0"/>
              <a:t>or</a:t>
            </a:r>
            <a:r>
              <a:rPr lang="ja-JP" altLang="en-US" dirty="0"/>
              <a:t>有さないに関係なく、</a:t>
            </a:r>
            <a:r>
              <a:rPr lang="en-US" altLang="ja-JP" dirty="0"/>
              <a:t>AKI</a:t>
            </a:r>
            <a:r>
              <a:rPr lang="ja-JP" altLang="en-US" dirty="0"/>
              <a:t>の状態を満たさない状態で、</a:t>
            </a:r>
            <a:r>
              <a:rPr lang="en-US" altLang="ja-JP" dirty="0"/>
              <a:t>Hanp0.01γ-0.05γ</a:t>
            </a:r>
            <a:r>
              <a:rPr lang="ja-JP" altLang="en-US" dirty="0"/>
              <a:t>を投与した場合に血清</a:t>
            </a:r>
            <a:r>
              <a:rPr lang="en-US" altLang="ja-JP" dirty="0"/>
              <a:t>Cr</a:t>
            </a:r>
            <a:r>
              <a:rPr lang="ja-JP" altLang="en-US" dirty="0"/>
              <a:t>値の変化を評価</a:t>
            </a:r>
            <a:endParaRPr lang="en-US" altLang="ja-JP" dirty="0"/>
          </a:p>
          <a:p>
            <a:r>
              <a:rPr kumimoji="1" lang="ja-JP" altLang="en-US" dirty="0"/>
              <a:t>治療的</a:t>
            </a:r>
            <a:r>
              <a:rPr kumimoji="1" lang="en-US" altLang="ja-JP" dirty="0" err="1"/>
              <a:t>Hanp</a:t>
            </a:r>
            <a:r>
              <a:rPr kumimoji="1" lang="ja-JP" altLang="en-US" dirty="0"/>
              <a:t>投与；</a:t>
            </a:r>
            <a:r>
              <a:rPr kumimoji="1" lang="en-US" altLang="ja-JP" dirty="0"/>
              <a:t>CABG</a:t>
            </a:r>
            <a:r>
              <a:rPr kumimoji="1" lang="ja-JP" altLang="en-US" dirty="0"/>
              <a:t>ないし</a:t>
            </a:r>
            <a:r>
              <a:rPr kumimoji="1" lang="en-US" altLang="ja-JP" dirty="0"/>
              <a:t>CAG</a:t>
            </a:r>
            <a:r>
              <a:rPr kumimoji="1" lang="ja-JP" altLang="en-US" dirty="0"/>
              <a:t>施行後に</a:t>
            </a:r>
            <a:r>
              <a:rPr kumimoji="1" lang="en-US" altLang="ja-JP" dirty="0"/>
              <a:t>AKI</a:t>
            </a:r>
            <a:r>
              <a:rPr kumimoji="1" lang="ja-JP" altLang="en-US" dirty="0"/>
              <a:t>となり、</a:t>
            </a:r>
            <a:r>
              <a:rPr kumimoji="1" lang="en-US" altLang="ja-JP" dirty="0" err="1"/>
              <a:t>Hanp</a:t>
            </a:r>
            <a:r>
              <a:rPr kumimoji="1" lang="ja-JP" altLang="en-US" dirty="0"/>
              <a:t>を少量ないし必要量投与した場合のプラセボとの比較</a:t>
            </a:r>
            <a:endParaRPr kumimoji="1" lang="en-US" altLang="ja-JP" dirty="0"/>
          </a:p>
          <a:p>
            <a:endParaRPr lang="en-US" altLang="ja-JP" dirty="0"/>
          </a:p>
          <a:p>
            <a:pPr marL="0" indent="0">
              <a:buNone/>
            </a:pPr>
            <a:r>
              <a:rPr kumimoji="1" lang="en-US" altLang="ja-JP" dirty="0"/>
              <a:t>→</a:t>
            </a:r>
            <a:r>
              <a:rPr kumimoji="1" lang="en-US" altLang="ja-JP" dirty="0" err="1"/>
              <a:t>Hanp</a:t>
            </a:r>
            <a:r>
              <a:rPr kumimoji="1" lang="ja-JP" altLang="en-US" dirty="0"/>
              <a:t>には予防的・治療的に有効の可能性</a:t>
            </a:r>
            <a:endParaRPr kumimoji="1" lang="en-US" altLang="ja-JP" dirty="0"/>
          </a:p>
          <a:p>
            <a:pPr marL="0" indent="0">
              <a:buNone/>
            </a:pPr>
            <a:r>
              <a:rPr lang="en-US" altLang="ja-JP" dirty="0"/>
              <a:t>※KDIGO</a:t>
            </a:r>
            <a:r>
              <a:rPr lang="ja-JP" altLang="en-US" dirty="0"/>
              <a:t>ガイドラインでは予防</a:t>
            </a:r>
            <a:r>
              <a:rPr lang="en-US" altLang="ja-JP" dirty="0"/>
              <a:t>2C</a:t>
            </a:r>
            <a:r>
              <a:rPr lang="ja-JP" altLang="en-US" dirty="0"/>
              <a:t>、治療</a:t>
            </a:r>
            <a:r>
              <a:rPr lang="en-US" altLang="ja-JP" dirty="0"/>
              <a:t>2B</a:t>
            </a:r>
          </a:p>
        </p:txBody>
      </p:sp>
    </p:spTree>
    <p:extLst>
      <p:ext uri="{BB962C8B-B14F-4D97-AF65-F5344CB8AC3E}">
        <p14:creationId xmlns:p14="http://schemas.microsoft.com/office/powerpoint/2010/main" val="37852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74638"/>
            <a:ext cx="8229600" cy="5851525"/>
          </a:xfrm>
        </p:spPr>
        <p:txBody>
          <a:bodyPr>
            <a:normAutofit lnSpcReduction="10000"/>
          </a:bodyPr>
          <a:lstStyle/>
          <a:p>
            <a:endParaRPr kumimoji="1" lang="en-US" altLang="ja-JP" dirty="0"/>
          </a:p>
          <a:p>
            <a:r>
              <a:rPr kumimoji="1" lang="ja-JP" altLang="en-US" dirty="0"/>
              <a:t>脳梗塞後遺症（；左半身不全麻痺）の既往のある</a:t>
            </a:r>
            <a:r>
              <a:rPr lang="ja-JP" altLang="en-US" dirty="0"/>
              <a:t>患者が</a:t>
            </a:r>
            <a:r>
              <a:rPr kumimoji="1" lang="ja-JP" altLang="en-US" dirty="0"/>
              <a:t>尿路感染症</a:t>
            </a:r>
            <a:r>
              <a:rPr kumimoji="1" lang="en-US" altLang="ja-JP" dirty="0"/>
              <a:t>→Septic shock, DIC</a:t>
            </a:r>
            <a:r>
              <a:rPr lang="ja-JP" altLang="en-US" dirty="0"/>
              <a:t>に至った症例を経験した</a:t>
            </a:r>
            <a:r>
              <a:rPr kumimoji="1" lang="ja-JP" altLang="en-US" dirty="0"/>
              <a:t>。</a:t>
            </a:r>
            <a:endParaRPr kumimoji="1" lang="en-US" altLang="ja-JP" dirty="0"/>
          </a:p>
          <a:p>
            <a:endParaRPr kumimoji="1" lang="en-US" altLang="ja-JP" dirty="0"/>
          </a:p>
          <a:p>
            <a:r>
              <a:rPr lang="en-US" altLang="ja-JP" dirty="0"/>
              <a:t>Base</a:t>
            </a:r>
            <a:r>
              <a:rPr lang="ja-JP" altLang="en-US" dirty="0"/>
              <a:t>に</a:t>
            </a:r>
            <a:r>
              <a:rPr lang="en-US" altLang="ja-JP" dirty="0"/>
              <a:t>DM</a:t>
            </a:r>
            <a:r>
              <a:rPr lang="ja-JP" altLang="en-US" dirty="0"/>
              <a:t>および高血圧性と考えられる慢性腎不全（</a:t>
            </a:r>
            <a:r>
              <a:rPr lang="en-US" altLang="ja-JP" dirty="0"/>
              <a:t>CKD;Stage3 eGFR;38</a:t>
            </a:r>
            <a:r>
              <a:rPr lang="ja-JP" altLang="en-US" dirty="0"/>
              <a:t>）あり、受診時は</a:t>
            </a:r>
            <a:r>
              <a:rPr lang="en-US" altLang="ja-JP" dirty="0"/>
              <a:t>stage5(eGFR;14)</a:t>
            </a:r>
            <a:r>
              <a:rPr lang="ja-JP" altLang="en-US" dirty="0"/>
              <a:t>まで進行していた。</a:t>
            </a:r>
            <a:endParaRPr lang="en-US" altLang="ja-JP" dirty="0"/>
          </a:p>
          <a:p>
            <a:pPr marL="0" indent="0">
              <a:buNone/>
            </a:pPr>
            <a:endParaRPr lang="en-US" altLang="ja-JP" dirty="0"/>
          </a:p>
          <a:p>
            <a:pPr marL="0" indent="0">
              <a:buNone/>
            </a:pPr>
            <a:r>
              <a:rPr lang="en-US" altLang="ja-JP" dirty="0"/>
              <a:t>→</a:t>
            </a:r>
            <a:r>
              <a:rPr lang="ja-JP" altLang="en-US" dirty="0"/>
              <a:t>腎機能障害に関して、疑問に思った点を調べてみる事とした。</a:t>
            </a:r>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3857856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AKI</a:t>
            </a:r>
            <a:r>
              <a:rPr kumimoji="1" lang="ja-JP" altLang="en-US" dirty="0"/>
              <a:t>になってしまったら？</a:t>
            </a:r>
          </a:p>
        </p:txBody>
      </p:sp>
      <p:sp>
        <p:nvSpPr>
          <p:cNvPr id="3" name="コンテンツ プレースホルダー 2"/>
          <p:cNvSpPr>
            <a:spLocks noGrp="1"/>
          </p:cNvSpPr>
          <p:nvPr>
            <p:ph idx="1"/>
          </p:nvPr>
        </p:nvSpPr>
        <p:spPr/>
        <p:txBody>
          <a:bodyPr>
            <a:normAutofit/>
          </a:bodyPr>
          <a:lstStyle/>
          <a:p>
            <a:r>
              <a:rPr kumimoji="1" lang="ja-JP" altLang="en-US" dirty="0"/>
              <a:t>血管作動薬による昇圧は</a:t>
            </a:r>
            <a:r>
              <a:rPr kumimoji="1" lang="en-US" altLang="ja-JP" dirty="0"/>
              <a:t>AKI</a:t>
            </a:r>
            <a:r>
              <a:rPr kumimoji="1" lang="ja-JP" altLang="en-US" dirty="0"/>
              <a:t>の予防および予後改善につながるか？</a:t>
            </a:r>
            <a:endParaRPr kumimoji="1" lang="en-US" altLang="ja-JP" dirty="0"/>
          </a:p>
          <a:p>
            <a:endParaRPr kumimoji="1" lang="en-US" altLang="ja-JP" dirty="0"/>
          </a:p>
          <a:p>
            <a:r>
              <a:rPr lang="en-US" altLang="ja-JP" dirty="0"/>
              <a:t>AKI</a:t>
            </a:r>
            <a:r>
              <a:rPr lang="ja-JP" altLang="en-US" dirty="0"/>
              <a:t>に対し予防的・治療的</a:t>
            </a:r>
            <a:r>
              <a:rPr lang="en-US" altLang="ja-JP" dirty="0" err="1"/>
              <a:t>Hanp</a:t>
            </a:r>
            <a:r>
              <a:rPr kumimoji="1" lang="ja-JP" altLang="en-US" dirty="0"/>
              <a:t>の有効性は？</a:t>
            </a:r>
            <a:endParaRPr kumimoji="1" lang="en-US" altLang="ja-JP" dirty="0"/>
          </a:p>
          <a:p>
            <a:endParaRPr kumimoji="1" lang="en-US" altLang="ja-JP" dirty="0"/>
          </a:p>
          <a:p>
            <a:r>
              <a:rPr lang="ja-JP" altLang="en-US" dirty="0"/>
              <a:t>急性血液浄化療法の開始について</a:t>
            </a:r>
            <a:endParaRPr lang="en-US" altLang="ja-JP" dirty="0"/>
          </a:p>
          <a:p>
            <a:endParaRPr kumimoji="1" lang="ja-JP" altLang="en-US" dirty="0"/>
          </a:p>
        </p:txBody>
      </p:sp>
    </p:spTree>
    <p:extLst>
      <p:ext uri="{BB962C8B-B14F-4D97-AF65-F5344CB8AC3E}">
        <p14:creationId xmlns:p14="http://schemas.microsoft.com/office/powerpoint/2010/main" val="370661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5"/>
                                      </p:to>
                                    </p:set>
                                    <p:animEffect filter="image" prLst="opacity: 0.5">
                                      <p:cBhvr rctx="IE">
                                        <p:cTn id="10"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急性血液浄化療法の開始について</a:t>
            </a:r>
            <a:endParaRPr lang="en-US" altLang="ja-JP" dirty="0"/>
          </a:p>
        </p:txBody>
      </p:sp>
      <p:sp>
        <p:nvSpPr>
          <p:cNvPr id="3" name="コンテンツ プレースホルダー 2"/>
          <p:cNvSpPr>
            <a:spLocks noGrp="1"/>
          </p:cNvSpPr>
          <p:nvPr>
            <p:ph idx="1"/>
          </p:nvPr>
        </p:nvSpPr>
        <p:spPr/>
        <p:txBody>
          <a:bodyPr>
            <a:normAutofit/>
          </a:bodyPr>
          <a:lstStyle/>
          <a:p>
            <a:r>
              <a:rPr lang="ja-JP" altLang="en-US" dirty="0"/>
              <a:t>高カリウム血症</a:t>
            </a:r>
            <a:r>
              <a:rPr lang="en-US" altLang="ja-JP" dirty="0"/>
              <a:t>(K</a:t>
            </a:r>
            <a:r>
              <a:rPr lang="ja-JP" altLang="en-US" dirty="0"/>
              <a:t>＞</a:t>
            </a:r>
            <a:r>
              <a:rPr lang="en-US" altLang="ja-JP" dirty="0"/>
              <a:t>6.5meq/L)</a:t>
            </a:r>
            <a:r>
              <a:rPr lang="ja-JP" altLang="en-US" dirty="0"/>
              <a:t>および代謝性アシドーシス</a:t>
            </a:r>
            <a:r>
              <a:rPr lang="en-US" altLang="ja-JP" dirty="0"/>
              <a:t>(PH</a:t>
            </a:r>
            <a:r>
              <a:rPr lang="ja-JP" altLang="en-US" dirty="0"/>
              <a:t>＜</a:t>
            </a:r>
            <a:r>
              <a:rPr lang="en-US" altLang="ja-JP" dirty="0"/>
              <a:t>7.2)</a:t>
            </a:r>
          </a:p>
          <a:p>
            <a:r>
              <a:rPr kumimoji="1" lang="ja-JP" altLang="en-US" dirty="0"/>
              <a:t>しかしその他の</a:t>
            </a:r>
            <a:r>
              <a:rPr kumimoji="1" lang="en-US" altLang="ja-JP" dirty="0" err="1"/>
              <a:t>Cre</a:t>
            </a:r>
            <a:r>
              <a:rPr kumimoji="1" lang="en-US" altLang="ja-JP" dirty="0"/>
              <a:t>,</a:t>
            </a:r>
            <a:r>
              <a:rPr kumimoji="1" lang="ja-JP" altLang="en-US" dirty="0"/>
              <a:t>尿量</a:t>
            </a:r>
            <a:r>
              <a:rPr kumimoji="1" lang="en-US" altLang="ja-JP" dirty="0"/>
              <a:t>,Bun,</a:t>
            </a:r>
            <a:r>
              <a:rPr kumimoji="1" lang="ja-JP" altLang="en-US" dirty="0"/>
              <a:t>溢水</a:t>
            </a:r>
            <a:r>
              <a:rPr kumimoji="1" lang="en-US" altLang="ja-JP" dirty="0"/>
              <a:t>,</a:t>
            </a:r>
            <a:r>
              <a:rPr kumimoji="1" lang="ja-JP" altLang="en-US" dirty="0"/>
              <a:t>尿毒症症状に関しては明確な基準なし</a:t>
            </a:r>
            <a:endParaRPr kumimoji="1" lang="en-US" altLang="ja-JP" dirty="0"/>
          </a:p>
          <a:p>
            <a:r>
              <a:rPr lang="ja-JP" altLang="en-US" dirty="0"/>
              <a:t>早期開始群において晩期開始群と比較し</a:t>
            </a:r>
            <a:r>
              <a:rPr lang="en-US" altLang="ja-JP" dirty="0"/>
              <a:t>28</a:t>
            </a:r>
            <a:r>
              <a:rPr lang="ja-JP" altLang="en-US" dirty="0"/>
              <a:t>日の死亡率が低いとするシステマチックレビュー</a:t>
            </a:r>
            <a:endParaRPr lang="en-US" altLang="ja-JP" dirty="0"/>
          </a:p>
          <a:p>
            <a:pPr marL="0" indent="0">
              <a:buNone/>
            </a:pPr>
            <a:r>
              <a:rPr kumimoji="1" lang="en-US" altLang="ja-JP" dirty="0" err="1"/>
              <a:t>Crit</a:t>
            </a:r>
            <a:r>
              <a:rPr kumimoji="1" lang="en-US" altLang="ja-JP" dirty="0"/>
              <a:t> Care 2011;15:R72</a:t>
            </a:r>
            <a:endParaRPr kumimoji="1" lang="ja-JP" altLang="en-US" dirty="0"/>
          </a:p>
        </p:txBody>
      </p:sp>
    </p:spTree>
    <p:extLst>
      <p:ext uri="{BB962C8B-B14F-4D97-AF65-F5344CB8AC3E}">
        <p14:creationId xmlns:p14="http://schemas.microsoft.com/office/powerpoint/2010/main" val="4185408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急性血液浄化療法の開始について</a:t>
            </a:r>
            <a:endParaRPr lang="en-US" altLang="ja-JP" dirty="0"/>
          </a:p>
        </p:txBody>
      </p:sp>
      <p:sp>
        <p:nvSpPr>
          <p:cNvPr id="3" name="コンテンツ プレースホルダー 2"/>
          <p:cNvSpPr>
            <a:spLocks noGrp="1"/>
          </p:cNvSpPr>
          <p:nvPr>
            <p:ph idx="1"/>
          </p:nvPr>
        </p:nvSpPr>
        <p:spPr/>
        <p:txBody>
          <a:bodyPr>
            <a:normAutofit/>
          </a:bodyPr>
          <a:lstStyle/>
          <a:p>
            <a:r>
              <a:rPr kumimoji="1" lang="ja-JP" altLang="en-US" dirty="0"/>
              <a:t>急性非代償性心不全状態での</a:t>
            </a:r>
            <a:r>
              <a:rPr kumimoji="1" lang="en-US" altLang="ja-JP" dirty="0"/>
              <a:t>AKI</a:t>
            </a:r>
            <a:r>
              <a:rPr kumimoji="1" lang="ja-JP" altLang="en-US" dirty="0"/>
              <a:t>において、機械的除水は利尿薬と比して、その後の腎機能低下をもたらすとされている。</a:t>
            </a:r>
            <a:endParaRPr kumimoji="1" lang="en-US" altLang="ja-JP" dirty="0"/>
          </a:p>
          <a:p>
            <a:pPr marL="0" indent="0">
              <a:buNone/>
            </a:pPr>
            <a:r>
              <a:rPr lang="en-US" altLang="ja-JP" dirty="0"/>
              <a:t>CARRESS-HF(p64)</a:t>
            </a:r>
          </a:p>
          <a:p>
            <a:pPr marL="0" indent="0">
              <a:buNone/>
            </a:pPr>
            <a:r>
              <a:rPr kumimoji="1" lang="en-US" altLang="ja-JP" dirty="0"/>
              <a:t>UNLOAD(p64)</a:t>
            </a:r>
          </a:p>
          <a:p>
            <a:r>
              <a:rPr lang="ja-JP" altLang="en-US" dirty="0"/>
              <a:t>耳毒性が増加するとされる</a:t>
            </a:r>
            <a:r>
              <a:rPr lang="en-US" altLang="ja-JP" dirty="0"/>
              <a:t>200m</a:t>
            </a:r>
            <a:r>
              <a:rPr lang="ja-JP" altLang="en-US" dirty="0"/>
              <a:t>ｇ</a:t>
            </a:r>
            <a:r>
              <a:rPr lang="en-US" altLang="ja-JP" dirty="0"/>
              <a:t>/day</a:t>
            </a:r>
            <a:r>
              <a:rPr lang="ja-JP" altLang="en-US" dirty="0"/>
              <a:t>までのループ利尿薬の投与を行い、改善無ければ</a:t>
            </a:r>
            <a:r>
              <a:rPr lang="en-US" altLang="ja-JP" dirty="0"/>
              <a:t>RRT</a:t>
            </a:r>
            <a:r>
              <a:rPr lang="ja-JP" altLang="en-US" dirty="0"/>
              <a:t>開始が妥当と考えられる。</a:t>
            </a:r>
            <a:endParaRPr kumimoji="1" lang="ja-JP" altLang="en-US" dirty="0"/>
          </a:p>
        </p:txBody>
      </p:sp>
    </p:spTree>
    <p:extLst>
      <p:ext uri="{BB962C8B-B14F-4D97-AF65-F5344CB8AC3E}">
        <p14:creationId xmlns:p14="http://schemas.microsoft.com/office/powerpoint/2010/main" val="2082632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まとめ</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AKI</a:t>
            </a:r>
            <a:r>
              <a:rPr kumimoji="1" lang="ja-JP" altLang="en-US" dirty="0"/>
              <a:t>をみたら腎前性・腎性・腎後性の評価とともに解除できる原因の究明を行う</a:t>
            </a:r>
            <a:endParaRPr kumimoji="1" lang="en-US" altLang="ja-JP" dirty="0"/>
          </a:p>
          <a:p>
            <a:r>
              <a:rPr lang="en-US" altLang="ja-JP" dirty="0" err="1"/>
              <a:t>Normovolume</a:t>
            </a:r>
            <a:r>
              <a:rPr lang="en-US" altLang="ja-JP" dirty="0"/>
              <a:t>/</a:t>
            </a:r>
            <a:r>
              <a:rPr lang="ja-JP" altLang="en-US" dirty="0"/>
              <a:t>至適血圧を保つ</a:t>
            </a:r>
            <a:endParaRPr lang="en-US" altLang="ja-JP" dirty="0"/>
          </a:p>
          <a:p>
            <a:r>
              <a:rPr lang="ja-JP" altLang="en-US" dirty="0"/>
              <a:t>予防的</a:t>
            </a:r>
            <a:r>
              <a:rPr lang="en-US" altLang="ja-JP" dirty="0" err="1"/>
              <a:t>Hanp</a:t>
            </a:r>
            <a:r>
              <a:rPr lang="ja-JP" altLang="en-US" dirty="0"/>
              <a:t>投与は有効性が考えられるが、ガイドライン上は</a:t>
            </a:r>
            <a:r>
              <a:rPr lang="en-US" altLang="ja-JP" dirty="0" err="1"/>
              <a:t>Contraversial</a:t>
            </a:r>
            <a:r>
              <a:rPr lang="ja-JP" altLang="en-US" dirty="0"/>
              <a:t>である</a:t>
            </a:r>
            <a:endParaRPr lang="en-US" altLang="ja-JP" dirty="0"/>
          </a:p>
          <a:p>
            <a:r>
              <a:rPr lang="ja-JP" altLang="en-US" dirty="0"/>
              <a:t>透析の必要性を判断する</a:t>
            </a:r>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3741550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RRT</a:t>
            </a:r>
            <a:r>
              <a:rPr kumimoji="1" lang="ja-JP" altLang="en-US" dirty="0"/>
              <a:t>の適切な導入時期はいつか</a:t>
            </a:r>
          </a:p>
        </p:txBody>
      </p:sp>
      <p:sp>
        <p:nvSpPr>
          <p:cNvPr id="3" name="コンテンツ プレースホルダー 2"/>
          <p:cNvSpPr>
            <a:spLocks noGrp="1"/>
          </p:cNvSpPr>
          <p:nvPr>
            <p:ph idx="1"/>
          </p:nvPr>
        </p:nvSpPr>
        <p:spPr/>
        <p:txBody>
          <a:bodyPr/>
          <a:lstStyle/>
          <a:p>
            <a:r>
              <a:rPr kumimoji="1" lang="ja-JP" altLang="en-US" dirty="0"/>
              <a:t>「平成３年度厚生科学研究</a:t>
            </a:r>
            <a:r>
              <a:rPr lang="ja-JP" altLang="en-US" dirty="0"/>
              <a:t>腎不全医療研究事業研究報告書による慢性維持療法の導入基準</a:t>
            </a:r>
            <a:r>
              <a:rPr kumimoji="1" lang="ja-JP" altLang="en-US" dirty="0"/>
              <a:t>」によると、糸球体濾過量に反映される</a:t>
            </a:r>
            <a:r>
              <a:rPr kumimoji="1" lang="en-US" altLang="ja-JP" dirty="0"/>
              <a:t>①</a:t>
            </a:r>
            <a:r>
              <a:rPr kumimoji="1" lang="ja-JP" altLang="en-US" dirty="0"/>
              <a:t>腎機能</a:t>
            </a:r>
            <a:r>
              <a:rPr kumimoji="1" lang="en-US" altLang="ja-JP" dirty="0"/>
              <a:t>②</a:t>
            </a:r>
            <a:r>
              <a:rPr kumimoji="1" lang="ja-JP" altLang="en-US" dirty="0"/>
              <a:t>臨床症状</a:t>
            </a:r>
            <a:r>
              <a:rPr kumimoji="1" lang="en-US" altLang="ja-JP" dirty="0"/>
              <a:t>③</a:t>
            </a:r>
            <a:r>
              <a:rPr kumimoji="1" lang="ja-JP" altLang="en-US" dirty="0"/>
              <a:t>日常生活障害度から作成されている。（川口基準）</a:t>
            </a:r>
            <a:endParaRPr kumimoji="1" lang="en-US" altLang="ja-JP" dirty="0"/>
          </a:p>
          <a:p>
            <a:endParaRPr kumimoji="1" lang="ja-JP" altLang="en-US" dirty="0"/>
          </a:p>
        </p:txBody>
      </p:sp>
    </p:spTree>
    <p:extLst>
      <p:ext uri="{BB962C8B-B14F-4D97-AF65-F5344CB8AC3E}">
        <p14:creationId xmlns:p14="http://schemas.microsoft.com/office/powerpoint/2010/main" val="589556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RRT</a:t>
            </a:r>
            <a:r>
              <a:rPr kumimoji="1" lang="ja-JP" altLang="en-US" dirty="0"/>
              <a:t>は早期からの導入が予後を改善するのか？</a:t>
            </a:r>
          </a:p>
        </p:txBody>
      </p:sp>
      <p:sp>
        <p:nvSpPr>
          <p:cNvPr id="3" name="コンテンツ プレースホルダー 2"/>
          <p:cNvSpPr>
            <a:spLocks noGrp="1"/>
          </p:cNvSpPr>
          <p:nvPr>
            <p:ph idx="1"/>
          </p:nvPr>
        </p:nvSpPr>
        <p:spPr/>
        <p:txBody>
          <a:bodyPr/>
          <a:lstStyle/>
          <a:p>
            <a:r>
              <a:rPr kumimoji="1" lang="ja-JP" altLang="en-US" dirty="0"/>
              <a:t>先の川口基準と川口基準により導入された</a:t>
            </a:r>
            <a:r>
              <a:rPr kumimoji="1" lang="en-US" altLang="ja-JP" dirty="0"/>
              <a:t>1991</a:t>
            </a:r>
            <a:r>
              <a:rPr kumimoji="1" lang="ja-JP" altLang="en-US" dirty="0"/>
              <a:t>年、</a:t>
            </a:r>
            <a:r>
              <a:rPr kumimoji="1" lang="en-US" altLang="ja-JP" dirty="0"/>
              <a:t>2006</a:t>
            </a:r>
            <a:r>
              <a:rPr kumimoji="1" lang="ja-JP" altLang="en-US" dirty="0"/>
              <a:t>年、</a:t>
            </a:r>
            <a:r>
              <a:rPr kumimoji="1" lang="en-US" altLang="ja-JP" dirty="0"/>
              <a:t>2007</a:t>
            </a:r>
            <a:r>
              <a:rPr kumimoji="1" lang="ja-JP" altLang="en-US" dirty="0"/>
              <a:t>年の患者の予後との関連を評価</a:t>
            </a:r>
            <a:endParaRPr kumimoji="1" lang="en-US" altLang="ja-JP" dirty="0"/>
          </a:p>
          <a:p>
            <a:pPr marL="0" indent="0">
              <a:buNone/>
            </a:pPr>
            <a:r>
              <a:rPr lang="en-US" altLang="ja-JP" dirty="0"/>
              <a:t>→</a:t>
            </a:r>
            <a:r>
              <a:rPr lang="ja-JP" altLang="en-US" dirty="0"/>
              <a:t>導入時の点数が高値であるほど予後が不良である。</a:t>
            </a:r>
            <a:r>
              <a:rPr lang="en-US" altLang="ja-JP" dirty="0"/>
              <a:t>2)3)</a:t>
            </a:r>
          </a:p>
          <a:p>
            <a:pPr marL="0" indent="0">
              <a:buNone/>
            </a:pPr>
            <a:r>
              <a:rPr kumimoji="1" lang="ja-JP" altLang="en-US" dirty="0"/>
              <a:t>早期からの導入が患者の予後を改善させるのか？</a:t>
            </a:r>
          </a:p>
        </p:txBody>
      </p:sp>
    </p:spTree>
    <p:extLst>
      <p:ext uri="{BB962C8B-B14F-4D97-AF65-F5344CB8AC3E}">
        <p14:creationId xmlns:p14="http://schemas.microsoft.com/office/powerpoint/2010/main" val="5706712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27038"/>
            <a:ext cx="8229600" cy="1143000"/>
          </a:xfrm>
        </p:spPr>
        <p:txBody>
          <a:bodyPr>
            <a:normAutofit fontScale="90000"/>
          </a:bodyPr>
          <a:lstStyle/>
          <a:p>
            <a:r>
              <a:rPr lang="ja-JP" altLang="en-US" dirty="0"/>
              <a:t>早期からの導入が患者の予後を改善させるのか？</a:t>
            </a:r>
            <a:br>
              <a:rPr lang="ja-JP" altLang="en-US" dirty="0"/>
            </a:b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透析導入時の</a:t>
            </a:r>
            <a:r>
              <a:rPr lang="en-US" altLang="ja-JP" dirty="0"/>
              <a:t>GFR</a:t>
            </a:r>
            <a:r>
              <a:rPr lang="ja-JP" altLang="en-US" dirty="0"/>
              <a:t>と予後を検討した主な研究を示す。</a:t>
            </a:r>
            <a:endParaRPr lang="en-US" altLang="ja-JP" dirty="0"/>
          </a:p>
          <a:p>
            <a:pPr marL="0" indent="0">
              <a:buNone/>
            </a:pPr>
            <a:r>
              <a:rPr kumimoji="1" lang="en-US" altLang="ja-JP" dirty="0"/>
              <a:t>→</a:t>
            </a:r>
            <a:r>
              <a:rPr kumimoji="1" lang="ja-JP" altLang="en-US" dirty="0"/>
              <a:t>最近の観察研究では早期導入は生命予後を不良とする報告が多い。</a:t>
            </a:r>
            <a:endParaRPr kumimoji="1" lang="en-US" altLang="ja-JP" dirty="0"/>
          </a:p>
          <a:p>
            <a:r>
              <a:rPr lang="en-US" altLang="ja-JP" dirty="0"/>
              <a:t>15</a:t>
            </a:r>
            <a:r>
              <a:rPr lang="ja-JP" altLang="en-US" dirty="0"/>
              <a:t>の観察研究を含めたメタ解析やシステマチックレビューも早期導入は予後良好とは関連しない事を示した。</a:t>
            </a:r>
            <a:r>
              <a:rPr lang="en-US" altLang="ja-JP" dirty="0"/>
              <a:t>30)31)</a:t>
            </a:r>
          </a:p>
          <a:p>
            <a:r>
              <a:rPr lang="ja-JP" altLang="en-US" dirty="0"/>
              <a:t>さらに血液透析の患者群ではその傾向がより顕著である事が判明した。</a:t>
            </a:r>
            <a:r>
              <a:rPr lang="en-US" altLang="ja-JP" dirty="0"/>
              <a:t>31)</a:t>
            </a:r>
          </a:p>
        </p:txBody>
      </p:sp>
    </p:spTree>
    <p:extLst>
      <p:ext uri="{BB962C8B-B14F-4D97-AF65-F5344CB8AC3E}">
        <p14:creationId xmlns:p14="http://schemas.microsoft.com/office/powerpoint/2010/main" val="963319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現在の日本のコンセンサスとして</a:t>
            </a:r>
          </a:p>
        </p:txBody>
      </p:sp>
      <p:sp>
        <p:nvSpPr>
          <p:cNvPr id="3" name="コンテンツ プレースホルダー 2"/>
          <p:cNvSpPr>
            <a:spLocks noGrp="1"/>
          </p:cNvSpPr>
          <p:nvPr>
            <p:ph idx="1"/>
          </p:nvPr>
        </p:nvSpPr>
        <p:spPr/>
        <p:txBody>
          <a:bodyPr>
            <a:normAutofit fontScale="85000" lnSpcReduction="10000"/>
          </a:bodyPr>
          <a:lstStyle/>
          <a:p>
            <a:r>
              <a:rPr kumimoji="1" lang="ja-JP" altLang="en-US" dirty="0"/>
              <a:t>日本透析医学会のガイドラインでは</a:t>
            </a:r>
            <a:endParaRPr kumimoji="1" lang="en-US" altLang="ja-JP" dirty="0"/>
          </a:p>
          <a:p>
            <a:pPr marL="0" indent="0">
              <a:buNone/>
            </a:pPr>
            <a:r>
              <a:rPr lang="ja-JP" altLang="en-US" dirty="0"/>
              <a:t>保存的に十分な治療を行っても、進行性に腎機能の悪化を認め、</a:t>
            </a:r>
            <a:r>
              <a:rPr lang="en-US" altLang="ja-JP" dirty="0"/>
              <a:t>GFR</a:t>
            </a:r>
            <a:r>
              <a:rPr lang="ja-JP" altLang="en-US" dirty="0"/>
              <a:t>＜</a:t>
            </a:r>
            <a:r>
              <a:rPr lang="en-US" altLang="ja-JP" dirty="0">
                <a:solidFill>
                  <a:srgbClr val="FF0000"/>
                </a:solidFill>
              </a:rPr>
              <a:t>15</a:t>
            </a:r>
            <a:r>
              <a:rPr lang="en-US" altLang="ja-JP" dirty="0"/>
              <a:t>ml/min/1.73m2</a:t>
            </a:r>
            <a:r>
              <a:rPr lang="ja-JP" altLang="en-US" dirty="0"/>
              <a:t>になった時点で必要が出てくる。（中略）</a:t>
            </a:r>
            <a:endParaRPr lang="en-US" altLang="ja-JP" dirty="0"/>
          </a:p>
          <a:p>
            <a:pPr marL="0" indent="0">
              <a:buNone/>
            </a:pPr>
            <a:r>
              <a:rPr lang="ja-JP" altLang="en-US" dirty="0"/>
              <a:t>ただし実際の導入は腎不全徴候が認められても、</a:t>
            </a:r>
            <a:r>
              <a:rPr lang="en-US" altLang="ja-JP" dirty="0"/>
              <a:t>GFR</a:t>
            </a:r>
            <a:r>
              <a:rPr lang="ja-JP" altLang="en-US" dirty="0"/>
              <a:t>＜</a:t>
            </a:r>
            <a:r>
              <a:rPr lang="en-US" altLang="ja-JP" dirty="0">
                <a:solidFill>
                  <a:srgbClr val="FF0000"/>
                </a:solidFill>
              </a:rPr>
              <a:t>8</a:t>
            </a:r>
            <a:r>
              <a:rPr lang="en-US" altLang="ja-JP" dirty="0"/>
              <a:t>ml/min/1.73m2</a:t>
            </a:r>
            <a:r>
              <a:rPr lang="ja-JP" altLang="en-US" dirty="0"/>
              <a:t>まで保存的加療での経過観察が可能であれば生命予後は良好であると考えられる。（中略）</a:t>
            </a:r>
            <a:endParaRPr lang="en-US" altLang="ja-JP" dirty="0"/>
          </a:p>
          <a:p>
            <a:pPr marL="0" indent="0">
              <a:buNone/>
            </a:pPr>
            <a:r>
              <a:rPr kumimoji="1" lang="ja-JP" altLang="en-US" dirty="0"/>
              <a:t>生命予後の観点から</a:t>
            </a:r>
            <a:r>
              <a:rPr lang="en-US" altLang="ja-JP" dirty="0"/>
              <a:t>GFR</a:t>
            </a:r>
            <a:r>
              <a:rPr lang="ja-JP" altLang="en-US" dirty="0"/>
              <a:t>＜</a:t>
            </a:r>
            <a:r>
              <a:rPr lang="en-US" altLang="ja-JP" dirty="0">
                <a:solidFill>
                  <a:srgbClr val="FF0000"/>
                </a:solidFill>
              </a:rPr>
              <a:t>2</a:t>
            </a:r>
            <a:r>
              <a:rPr lang="en-US" altLang="ja-JP" dirty="0"/>
              <a:t>ml/min/1.73m2</a:t>
            </a:r>
            <a:r>
              <a:rPr lang="ja-JP" altLang="en-US" dirty="0"/>
              <a:t>までには血液透析を導入する。</a:t>
            </a:r>
            <a:endParaRPr lang="en-US" altLang="ja-JP" dirty="0"/>
          </a:p>
          <a:p>
            <a:pPr marL="0" indent="0">
              <a:buNone/>
            </a:pPr>
            <a:r>
              <a:rPr kumimoji="1" lang="en-US" altLang="ja-JP" dirty="0"/>
              <a:t>→</a:t>
            </a:r>
            <a:r>
              <a:rPr kumimoji="1" lang="en-US" altLang="ja-JP" dirty="0">
                <a:solidFill>
                  <a:srgbClr val="FF0000"/>
                </a:solidFill>
              </a:rPr>
              <a:t>2</a:t>
            </a:r>
            <a:r>
              <a:rPr lang="en-US" altLang="ja-JP" dirty="0"/>
              <a:t>ml/min/1.73m2</a:t>
            </a:r>
            <a:r>
              <a:rPr lang="ja-JP" altLang="en-US" dirty="0"/>
              <a:t>＜</a:t>
            </a:r>
            <a:r>
              <a:rPr lang="en-US" altLang="ja-JP" dirty="0"/>
              <a:t>GFR</a:t>
            </a:r>
            <a:r>
              <a:rPr lang="ja-JP" altLang="en-US" dirty="0"/>
              <a:t>＜</a:t>
            </a:r>
            <a:r>
              <a:rPr lang="en-US" altLang="ja-JP" dirty="0">
                <a:solidFill>
                  <a:srgbClr val="FF0000"/>
                </a:solidFill>
              </a:rPr>
              <a:t>8</a:t>
            </a:r>
            <a:r>
              <a:rPr lang="en-US" altLang="ja-JP" dirty="0"/>
              <a:t>ml/min/1.73m2</a:t>
            </a:r>
            <a:r>
              <a:rPr lang="ja-JP" altLang="en-US" dirty="0"/>
              <a:t>では血液透析は必須。</a:t>
            </a:r>
            <a:endParaRPr kumimoji="1" lang="ja-JP" altLang="en-US" dirty="0"/>
          </a:p>
        </p:txBody>
      </p:sp>
    </p:spTree>
    <p:extLst>
      <p:ext uri="{BB962C8B-B14F-4D97-AF65-F5344CB8AC3E}">
        <p14:creationId xmlns:p14="http://schemas.microsoft.com/office/powerpoint/2010/main" val="1532299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心腎症候群</a:t>
            </a:r>
            <a:br>
              <a:rPr kumimoji="1" lang="en-US" altLang="ja-JP" dirty="0"/>
            </a:br>
            <a:r>
              <a:rPr kumimoji="1" lang="en-US" altLang="ja-JP" dirty="0"/>
              <a:t>(</a:t>
            </a:r>
            <a:r>
              <a:rPr kumimoji="1" lang="en-US" altLang="ja-JP" dirty="0" err="1"/>
              <a:t>Cardiorenal</a:t>
            </a:r>
            <a:r>
              <a:rPr kumimoji="1" lang="en-US" altLang="ja-JP" dirty="0"/>
              <a:t> syndrome)</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447338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心腎症候群とは</a:t>
            </a:r>
          </a:p>
        </p:txBody>
      </p:sp>
      <p:sp>
        <p:nvSpPr>
          <p:cNvPr id="3" name="コンテンツ プレースホルダー 2"/>
          <p:cNvSpPr>
            <a:spLocks noGrp="1"/>
          </p:cNvSpPr>
          <p:nvPr>
            <p:ph idx="1"/>
          </p:nvPr>
        </p:nvSpPr>
        <p:spPr/>
        <p:txBody>
          <a:bodyPr/>
          <a:lstStyle/>
          <a:p>
            <a:r>
              <a:rPr kumimoji="1" lang="ja-JP" altLang="en-US" dirty="0"/>
              <a:t>心不全が原因で入院した患者は腎機能障害を併発している事が多い</a:t>
            </a:r>
            <a:endParaRPr kumimoji="1" lang="en-US" altLang="ja-JP" dirty="0"/>
          </a:p>
          <a:p>
            <a:r>
              <a:rPr lang="ja-JP" altLang="en-US" dirty="0"/>
              <a:t>また腎機能障害は</a:t>
            </a:r>
            <a:r>
              <a:rPr lang="en-US" altLang="ja-JP" dirty="0"/>
              <a:t>CVD</a:t>
            </a:r>
            <a:r>
              <a:rPr lang="ja-JP" altLang="en-US" dirty="0"/>
              <a:t>のリスクである事も知られている</a:t>
            </a:r>
            <a:endParaRPr lang="en-US" altLang="ja-JP" dirty="0"/>
          </a:p>
          <a:p>
            <a:r>
              <a:rPr kumimoji="1" lang="ja-JP" altLang="en-US" dirty="0"/>
              <a:t>心腎症候群とは「心臓病と腎臓病の関連性に基づいた一連の病態」と定義される</a:t>
            </a:r>
            <a:endParaRPr kumimoji="1" lang="en-US" altLang="ja-JP" dirty="0"/>
          </a:p>
          <a:p>
            <a:pPr marL="0" indent="0">
              <a:buNone/>
            </a:pPr>
            <a:r>
              <a:rPr lang="en-US" altLang="ja-JP" dirty="0"/>
              <a:t>※</a:t>
            </a:r>
            <a:r>
              <a:rPr lang="ja-JP" altLang="en-US" dirty="0"/>
              <a:t>具体的な数値の記載なし</a:t>
            </a:r>
            <a:endParaRPr kumimoji="1" lang="ja-JP" altLang="en-US" dirty="0"/>
          </a:p>
        </p:txBody>
      </p:sp>
    </p:spTree>
    <p:extLst>
      <p:ext uri="{BB962C8B-B14F-4D97-AF65-F5344CB8AC3E}">
        <p14:creationId xmlns:p14="http://schemas.microsoft.com/office/powerpoint/2010/main" val="29230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AKI</a:t>
            </a:r>
            <a:r>
              <a:rPr lang="ja-JP" altLang="en-US" dirty="0"/>
              <a:t>とは</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1951</a:t>
            </a:r>
            <a:r>
              <a:rPr kumimoji="1" lang="ja-JP" altLang="en-US" dirty="0"/>
              <a:t>年；</a:t>
            </a:r>
            <a:r>
              <a:rPr kumimoji="1" lang="en-US" altLang="ja-JP" dirty="0"/>
              <a:t>Homer W Smith</a:t>
            </a:r>
            <a:r>
              <a:rPr kumimoji="1" lang="ja-JP" altLang="en-US" dirty="0"/>
              <a:t>の著書</a:t>
            </a:r>
            <a:endParaRPr kumimoji="1" lang="en-US" altLang="ja-JP" dirty="0"/>
          </a:p>
          <a:p>
            <a:pPr marL="0" indent="0">
              <a:buNone/>
            </a:pPr>
            <a:r>
              <a:rPr kumimoji="1" lang="ja-JP" altLang="en-US" dirty="0"/>
              <a:t>‘</a:t>
            </a:r>
            <a:r>
              <a:rPr kumimoji="1" lang="en-US" altLang="ja-JP" dirty="0"/>
              <a:t>The Kidney :Structure and Function in Health and Disease’</a:t>
            </a:r>
            <a:r>
              <a:rPr kumimoji="1" lang="ja-JP" altLang="en-US" dirty="0"/>
              <a:t>が最初</a:t>
            </a:r>
            <a:endParaRPr kumimoji="1" lang="en-US" altLang="ja-JP" dirty="0"/>
          </a:p>
          <a:p>
            <a:r>
              <a:rPr lang="ja-JP" altLang="en-US" dirty="0"/>
              <a:t>当初は</a:t>
            </a:r>
            <a:r>
              <a:rPr lang="en-US" altLang="ja-JP" dirty="0"/>
              <a:t>ARF(Acute Renal Failure)</a:t>
            </a:r>
            <a:endParaRPr kumimoji="1" lang="en-US" altLang="ja-JP" dirty="0"/>
          </a:p>
          <a:p>
            <a:r>
              <a:rPr kumimoji="1" lang="ja-JP" altLang="en-US" dirty="0"/>
              <a:t>第</a:t>
            </a:r>
            <a:r>
              <a:rPr kumimoji="1" lang="en-US" altLang="ja-JP" dirty="0"/>
              <a:t>2</a:t>
            </a:r>
            <a:r>
              <a:rPr kumimoji="1" lang="ja-JP" altLang="en-US" dirty="0"/>
              <a:t>次世界大戦中の圧座滅症候群の際の腎機能障害に関する内容</a:t>
            </a:r>
            <a:endParaRPr kumimoji="1" lang="en-US" altLang="ja-JP" dirty="0"/>
          </a:p>
          <a:p>
            <a:r>
              <a:rPr lang="en-US" altLang="ja-JP" dirty="0"/>
              <a:t>2004</a:t>
            </a:r>
            <a:r>
              <a:rPr lang="ja-JP" altLang="en-US" dirty="0"/>
              <a:t>年まで</a:t>
            </a:r>
            <a:r>
              <a:rPr lang="en-US" altLang="ja-JP" dirty="0"/>
              <a:t>ARF</a:t>
            </a:r>
            <a:r>
              <a:rPr lang="ja-JP" altLang="en-US" dirty="0"/>
              <a:t>に関して統一された診断基準は存在せず</a:t>
            </a:r>
            <a:endParaRPr kumimoji="1" lang="ja-JP" altLang="en-US" dirty="0"/>
          </a:p>
        </p:txBody>
      </p:sp>
      <p:pic>
        <p:nvPicPr>
          <p:cNvPr id="5" name="図 4"/>
          <p:cNvPicPr>
            <a:picLocks noChangeAspect="1"/>
          </p:cNvPicPr>
          <p:nvPr/>
        </p:nvPicPr>
        <p:blipFill>
          <a:blip r:embed="rId3"/>
          <a:stretch>
            <a:fillRect/>
          </a:stretch>
        </p:blipFill>
        <p:spPr>
          <a:xfrm>
            <a:off x="6684654" y="274638"/>
            <a:ext cx="1845292" cy="1926192"/>
          </a:xfrm>
          <a:prstGeom prst="rect">
            <a:avLst/>
          </a:prstGeom>
        </p:spPr>
      </p:pic>
      <p:pic>
        <p:nvPicPr>
          <p:cNvPr id="6" name="図 5"/>
          <p:cNvPicPr>
            <a:picLocks noChangeAspect="1"/>
          </p:cNvPicPr>
          <p:nvPr/>
        </p:nvPicPr>
        <p:blipFill>
          <a:blip r:embed="rId4"/>
          <a:stretch>
            <a:fillRect/>
          </a:stretch>
        </p:blipFill>
        <p:spPr>
          <a:xfrm>
            <a:off x="1129368" y="173398"/>
            <a:ext cx="1257520" cy="1426802"/>
          </a:xfrm>
          <a:prstGeom prst="rect">
            <a:avLst/>
          </a:prstGeom>
        </p:spPr>
      </p:pic>
    </p:spTree>
    <p:extLst>
      <p:ext uri="{BB962C8B-B14F-4D97-AF65-F5344CB8AC3E}">
        <p14:creationId xmlns:p14="http://schemas.microsoft.com/office/powerpoint/2010/main" val="42551488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srcRect l="-15843" r="-15843"/>
          <a:stretch>
            <a:fillRect/>
          </a:stretch>
        </p:blipFill>
        <p:spPr>
          <a:xfrm>
            <a:off x="0" y="812800"/>
            <a:ext cx="9661337" cy="5313363"/>
          </a:xfrm>
        </p:spPr>
      </p:pic>
    </p:spTree>
    <p:extLst>
      <p:ext uri="{BB962C8B-B14F-4D97-AF65-F5344CB8AC3E}">
        <p14:creationId xmlns:p14="http://schemas.microsoft.com/office/powerpoint/2010/main" val="1556719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AKI</a:t>
            </a:r>
            <a:r>
              <a:rPr lang="ja-JP" altLang="en-US" dirty="0"/>
              <a:t>（定義）</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a:t>2004</a:t>
            </a:r>
            <a:r>
              <a:rPr kumimoji="1" lang="ja-JP" altLang="en-US" dirty="0"/>
              <a:t>年に集中治療医と腎臓専門医からなるグループ（</a:t>
            </a:r>
            <a:r>
              <a:rPr kumimoji="1" lang="en-US" altLang="ja-JP" dirty="0"/>
              <a:t>ADQI</a:t>
            </a:r>
            <a:r>
              <a:rPr kumimoji="1" lang="ja-JP" altLang="en-US" dirty="0"/>
              <a:t>）が</a:t>
            </a:r>
            <a:r>
              <a:rPr kumimoji="1" lang="en-US" altLang="ja-JP" dirty="0"/>
              <a:t>ARF</a:t>
            </a:r>
            <a:r>
              <a:rPr kumimoji="1" lang="ja-JP" altLang="en-US" dirty="0"/>
              <a:t>の定義の統一を目標として</a:t>
            </a:r>
            <a:r>
              <a:rPr kumimoji="1" lang="en-US" altLang="ja-JP" dirty="0"/>
              <a:t>RIFLE criteria</a:t>
            </a:r>
            <a:r>
              <a:rPr kumimoji="1" lang="ja-JP" altLang="en-US" dirty="0"/>
              <a:t>を発表</a:t>
            </a:r>
            <a:endParaRPr kumimoji="1" lang="en-US" altLang="ja-JP" dirty="0"/>
          </a:p>
          <a:p>
            <a:r>
              <a:rPr lang="en-US" altLang="ja-JP" dirty="0"/>
              <a:t>2007</a:t>
            </a:r>
            <a:r>
              <a:rPr lang="ja-JP" altLang="en-US" dirty="0"/>
              <a:t>年に、腎臓学会・集中治療学会の代表者からなる</a:t>
            </a:r>
            <a:r>
              <a:rPr lang="en-US" altLang="ja-JP" dirty="0"/>
              <a:t>AKI network</a:t>
            </a:r>
            <a:r>
              <a:rPr lang="ja-JP" altLang="en-US" dirty="0"/>
              <a:t>より、腎臓における早期からの組織・細胞障害を含む</a:t>
            </a:r>
            <a:r>
              <a:rPr lang="en-US" altLang="ja-JP" dirty="0"/>
              <a:t>AKI</a:t>
            </a:r>
            <a:r>
              <a:rPr lang="ja-JP" altLang="en-US" dirty="0"/>
              <a:t>という概念を提唱し、</a:t>
            </a:r>
            <a:r>
              <a:rPr lang="en-US" altLang="ja-JP" dirty="0"/>
              <a:t>AKIN criteria</a:t>
            </a:r>
            <a:r>
              <a:rPr lang="ja-JP" altLang="en-US" dirty="0"/>
              <a:t>を提唱</a:t>
            </a:r>
            <a:endParaRPr lang="en-US" altLang="ja-JP" dirty="0"/>
          </a:p>
          <a:p>
            <a:r>
              <a:rPr kumimoji="1" lang="en-US" altLang="ja-JP" dirty="0"/>
              <a:t>2012</a:t>
            </a:r>
            <a:r>
              <a:rPr kumimoji="1" lang="ja-JP" altLang="en-US" dirty="0"/>
              <a:t>年に腎疾患に関するガイドラインを作成する国際組織（</a:t>
            </a:r>
            <a:r>
              <a:rPr kumimoji="1" lang="en-US" altLang="ja-JP" dirty="0"/>
              <a:t>KDIGO</a:t>
            </a:r>
            <a:r>
              <a:rPr kumimoji="1" lang="ja-JP" altLang="en-US" dirty="0"/>
              <a:t>）より現行の</a:t>
            </a:r>
            <a:r>
              <a:rPr kumimoji="1" lang="en-US" altLang="ja-JP" dirty="0"/>
              <a:t>AKI</a:t>
            </a:r>
            <a:r>
              <a:rPr kumimoji="1" lang="ja-JP" altLang="en-US" dirty="0"/>
              <a:t>の定義が再度確立された</a:t>
            </a:r>
          </a:p>
        </p:txBody>
      </p:sp>
    </p:spTree>
    <p:extLst>
      <p:ext uri="{BB962C8B-B14F-4D97-AF65-F5344CB8AC3E}">
        <p14:creationId xmlns:p14="http://schemas.microsoft.com/office/powerpoint/2010/main" val="414499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6038"/>
            <a:ext cx="8229600" cy="1143000"/>
          </a:xfrm>
        </p:spPr>
        <p:txBody>
          <a:bodyPr/>
          <a:lstStyle/>
          <a:p>
            <a:r>
              <a:rPr kumimoji="1" lang="en-US" altLang="ja-JP" dirty="0"/>
              <a:t>AKI</a:t>
            </a:r>
            <a:r>
              <a:rPr kumimoji="1" lang="ja-JP" altLang="en-US" dirty="0"/>
              <a:t>の</a:t>
            </a:r>
            <a:r>
              <a:rPr lang="ja-JP" altLang="en-US" dirty="0"/>
              <a:t>定義（</a:t>
            </a:r>
            <a:r>
              <a:rPr lang="en-US" altLang="ja-JP" dirty="0"/>
              <a:t>KDIGO guideline 2012</a:t>
            </a:r>
            <a:r>
              <a:rPr lang="ja-JP" altLang="en-US" dirty="0"/>
              <a:t>）</a:t>
            </a:r>
            <a:endParaRPr kumimoji="1" lang="ja-JP" altLang="en-US" dirty="0"/>
          </a:p>
        </p:txBody>
      </p:sp>
      <p:pic>
        <p:nvPicPr>
          <p:cNvPr id="7" name="コンテンツ プレースホルダー 6"/>
          <p:cNvPicPr>
            <a:picLocks noGrp="1" noChangeAspect="1"/>
          </p:cNvPicPr>
          <p:nvPr>
            <p:ph idx="1"/>
          </p:nvPr>
        </p:nvPicPr>
        <p:blipFill>
          <a:blip r:embed="rId3"/>
          <a:srcRect l="-11930" r="-11930"/>
          <a:stretch>
            <a:fillRect/>
          </a:stretch>
        </p:blipFill>
        <p:spPr>
          <a:xfrm>
            <a:off x="-466501" y="1092200"/>
            <a:ext cx="10068341" cy="5537200"/>
          </a:xfrm>
        </p:spPr>
      </p:pic>
      <p:cxnSp>
        <p:nvCxnSpPr>
          <p:cNvPr id="4" name="直線コネクタ 3"/>
          <p:cNvCxnSpPr/>
          <p:nvPr/>
        </p:nvCxnSpPr>
        <p:spPr>
          <a:xfrm>
            <a:off x="648081" y="1612525"/>
            <a:ext cx="6604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2886075" y="1612525"/>
            <a:ext cx="93623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1283335" y="2379592"/>
            <a:ext cx="311735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6374712" y="1890673"/>
            <a:ext cx="793644"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46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先ほどの患者の場合</a:t>
            </a:r>
            <a:r>
              <a:rPr kumimoji="1" lang="en-US" altLang="ja-JP" dirty="0"/>
              <a:t>…</a:t>
            </a:r>
            <a:endParaRPr kumimoji="1" lang="ja-JP" altLang="en-US" dirty="0"/>
          </a:p>
        </p:txBody>
      </p:sp>
      <p:sp>
        <p:nvSpPr>
          <p:cNvPr id="5" name="コンテンツ プレースホルダー 4"/>
          <p:cNvSpPr>
            <a:spLocks noGrp="1"/>
          </p:cNvSpPr>
          <p:nvPr>
            <p:ph idx="1"/>
          </p:nvPr>
        </p:nvSpPr>
        <p:spPr/>
        <p:txBody>
          <a:bodyPr>
            <a:normAutofit lnSpcReduction="10000"/>
          </a:bodyPr>
          <a:lstStyle/>
          <a:p>
            <a:r>
              <a:rPr lang="en-US" altLang="ja-JP" dirty="0"/>
              <a:t>7</a:t>
            </a:r>
            <a:r>
              <a:rPr lang="ja-JP" altLang="en-US" dirty="0"/>
              <a:t>日以内の</a:t>
            </a:r>
            <a:r>
              <a:rPr lang="en-US" altLang="ja-JP" dirty="0"/>
              <a:t>Baseline</a:t>
            </a:r>
            <a:r>
              <a:rPr lang="ja-JP" altLang="en-US" dirty="0"/>
              <a:t>不明</a:t>
            </a:r>
            <a:endParaRPr lang="en-US" altLang="ja-JP" dirty="0"/>
          </a:p>
          <a:p>
            <a:pPr marL="0" indent="0">
              <a:buNone/>
            </a:pPr>
            <a:r>
              <a:rPr lang="en-US" altLang="ja-JP" dirty="0"/>
              <a:t>→</a:t>
            </a:r>
            <a:r>
              <a:rPr lang="en-US" altLang="ja-JP" dirty="0" err="1"/>
              <a:t>eGFR</a:t>
            </a:r>
            <a:r>
              <a:rPr lang="en-US" altLang="ja-JP" dirty="0"/>
              <a:t>=75ml/min/1.73m</a:t>
            </a:r>
            <a:r>
              <a:rPr lang="en-US" altLang="ja-JP" baseline="30000" dirty="0"/>
              <a:t>2</a:t>
            </a:r>
            <a:r>
              <a:rPr lang="ja-JP" altLang="en-US" dirty="0"/>
              <a:t>と仮定し</a:t>
            </a:r>
            <a:endParaRPr lang="en-US" altLang="ja-JP" dirty="0"/>
          </a:p>
          <a:p>
            <a:pPr marL="0" indent="0">
              <a:buNone/>
            </a:pPr>
            <a:r>
              <a:rPr lang="en-US" altLang="ja-JP" dirty="0"/>
              <a:t>MDRD</a:t>
            </a:r>
            <a:r>
              <a:rPr lang="ja-JP" altLang="en-US" dirty="0"/>
              <a:t>式</a:t>
            </a:r>
            <a:r>
              <a:rPr lang="en-US" altLang="ja-JP" dirty="0"/>
              <a:t>:186×(</a:t>
            </a:r>
            <a:r>
              <a:rPr lang="ja-JP" altLang="en-US" dirty="0"/>
              <a:t>年齢</a:t>
            </a:r>
            <a:r>
              <a:rPr lang="en-US" altLang="ja-JP" dirty="0"/>
              <a:t>)</a:t>
            </a:r>
            <a:r>
              <a:rPr lang="en-US" altLang="ja-JP" baseline="30000" dirty="0"/>
              <a:t>-0.203</a:t>
            </a:r>
            <a:r>
              <a:rPr lang="en-US" altLang="ja-JP" dirty="0"/>
              <a:t>×(</a:t>
            </a:r>
            <a:r>
              <a:rPr lang="en-US" altLang="ja-JP" dirty="0" err="1"/>
              <a:t>sCre</a:t>
            </a:r>
            <a:r>
              <a:rPr lang="en-US" altLang="ja-JP" dirty="0"/>
              <a:t>)</a:t>
            </a:r>
            <a:r>
              <a:rPr lang="en-US" altLang="ja-JP" baseline="30000" dirty="0"/>
              <a:t>-1.154</a:t>
            </a:r>
          </a:p>
          <a:p>
            <a:pPr marL="0" indent="0">
              <a:buNone/>
            </a:pPr>
            <a:r>
              <a:rPr lang="en-US" altLang="ja-JP" baseline="30000" dirty="0"/>
              <a:t> </a:t>
            </a:r>
            <a:r>
              <a:rPr lang="en-US" altLang="ja-JP" dirty="0"/>
              <a:t>                           ×</a:t>
            </a:r>
            <a:r>
              <a:rPr lang="ja-JP" altLang="en-US" dirty="0"/>
              <a:t>女性なら</a:t>
            </a:r>
            <a:r>
              <a:rPr lang="en-US" altLang="ja-JP" dirty="0"/>
              <a:t>0.742,</a:t>
            </a:r>
            <a:r>
              <a:rPr lang="ja-JP" altLang="en-US" dirty="0"/>
              <a:t>黒人なら</a:t>
            </a:r>
            <a:r>
              <a:rPr lang="en-US" altLang="ja-JP" dirty="0"/>
              <a:t>1.212</a:t>
            </a:r>
          </a:p>
          <a:p>
            <a:pPr marL="0" indent="0">
              <a:buNone/>
            </a:pPr>
            <a:r>
              <a:rPr lang="ja-JP" altLang="en-US" dirty="0"/>
              <a:t>この患者の</a:t>
            </a:r>
            <a:r>
              <a:rPr lang="en-US" altLang="ja-JP" dirty="0"/>
              <a:t>eGFR;14ml/min/1.73m</a:t>
            </a:r>
            <a:r>
              <a:rPr lang="en-US" altLang="ja-JP" baseline="30000" dirty="0"/>
              <a:t>2</a:t>
            </a:r>
            <a:endParaRPr lang="en-US" altLang="ja-JP" dirty="0"/>
          </a:p>
          <a:p>
            <a:pPr marL="0" indent="0">
              <a:buNone/>
            </a:pPr>
            <a:endParaRPr kumimoji="1" lang="en-US" altLang="ja-JP" dirty="0"/>
          </a:p>
          <a:p>
            <a:pPr marL="0" indent="0">
              <a:buNone/>
            </a:pPr>
            <a:r>
              <a:rPr lang="ja-JP" altLang="en-US" dirty="0"/>
              <a:t>推定</a:t>
            </a:r>
            <a:r>
              <a:rPr lang="en-US" altLang="ja-JP" dirty="0"/>
              <a:t>Baseline</a:t>
            </a:r>
            <a:r>
              <a:rPr lang="ja-JP" altLang="en-US" dirty="0"/>
              <a:t>の</a:t>
            </a:r>
            <a:r>
              <a:rPr lang="en-US" altLang="ja-JP" dirty="0"/>
              <a:t>Cre:0.54 mg/dl</a:t>
            </a:r>
          </a:p>
          <a:p>
            <a:pPr marL="0" indent="0">
              <a:buNone/>
            </a:pPr>
            <a:r>
              <a:rPr lang="ja-JP" altLang="en-US" dirty="0"/>
              <a:t>実際の</a:t>
            </a:r>
            <a:r>
              <a:rPr lang="en-US" altLang="ja-JP" dirty="0"/>
              <a:t>Cre:2.88mg/dl</a:t>
            </a:r>
          </a:p>
        </p:txBody>
      </p:sp>
    </p:spTree>
    <p:extLst>
      <p:ext uri="{BB962C8B-B14F-4D97-AF65-F5344CB8AC3E}">
        <p14:creationId xmlns:p14="http://schemas.microsoft.com/office/powerpoint/2010/main" val="3743933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AKI</a:t>
            </a:r>
            <a:r>
              <a:rPr kumimoji="1" lang="ja-JP" altLang="en-US" dirty="0"/>
              <a:t>になってしまったら？</a:t>
            </a:r>
          </a:p>
        </p:txBody>
      </p:sp>
      <p:sp>
        <p:nvSpPr>
          <p:cNvPr id="3" name="コンテンツ プレースホルダー 2"/>
          <p:cNvSpPr>
            <a:spLocks noGrp="1"/>
          </p:cNvSpPr>
          <p:nvPr>
            <p:ph idx="1"/>
          </p:nvPr>
        </p:nvSpPr>
        <p:spPr>
          <a:xfrm>
            <a:off x="457200" y="1600200"/>
            <a:ext cx="8407400" cy="4525963"/>
          </a:xfrm>
        </p:spPr>
        <p:txBody>
          <a:bodyPr>
            <a:normAutofit fontScale="77500" lnSpcReduction="20000"/>
          </a:bodyPr>
          <a:lstStyle/>
          <a:p>
            <a:r>
              <a:rPr kumimoji="1" lang="ja-JP" altLang="en-US" dirty="0"/>
              <a:t>腎前性、腎性は区別できるのか？した方が良いのか？</a:t>
            </a:r>
            <a:endParaRPr kumimoji="1" lang="en-US" altLang="ja-JP" dirty="0"/>
          </a:p>
          <a:p>
            <a:pPr marL="0" indent="0">
              <a:buNone/>
            </a:pPr>
            <a:r>
              <a:rPr lang="en-US" altLang="ja-JP" dirty="0">
                <a:solidFill>
                  <a:srgbClr val="BFBFBF"/>
                </a:solidFill>
              </a:rPr>
              <a:t>→△</a:t>
            </a:r>
            <a:r>
              <a:rPr lang="ja-JP" altLang="en-US" dirty="0">
                <a:solidFill>
                  <a:srgbClr val="BFBFBF"/>
                </a:solidFill>
              </a:rPr>
              <a:t>。ただし腎後性および腎性の特殊型は除外を！</a:t>
            </a:r>
            <a:endParaRPr lang="en-US" altLang="ja-JP" dirty="0">
              <a:solidFill>
                <a:srgbClr val="BFBFBF"/>
              </a:solidFill>
            </a:endParaRPr>
          </a:p>
          <a:p>
            <a:pPr marL="0" indent="0">
              <a:buNone/>
            </a:pPr>
            <a:r>
              <a:rPr kumimoji="1" lang="en-US" altLang="ja-JP" dirty="0">
                <a:solidFill>
                  <a:srgbClr val="BFBFBF"/>
                </a:solidFill>
              </a:rPr>
              <a:t>Kidney </a:t>
            </a:r>
            <a:r>
              <a:rPr kumimoji="1" lang="en-US" altLang="ja-JP" dirty="0" err="1">
                <a:solidFill>
                  <a:srgbClr val="BFBFBF"/>
                </a:solidFill>
              </a:rPr>
              <a:t>Int</a:t>
            </a:r>
            <a:r>
              <a:rPr kumimoji="1" lang="en-US" altLang="ja-JP" dirty="0">
                <a:solidFill>
                  <a:srgbClr val="BFBFBF"/>
                </a:solidFill>
              </a:rPr>
              <a:t> 2012;82:1114-20</a:t>
            </a:r>
            <a:r>
              <a:rPr lang="ja-JP" altLang="en-US" dirty="0">
                <a:solidFill>
                  <a:srgbClr val="BFBFBF"/>
                </a:solidFill>
              </a:rPr>
              <a:t>　</a:t>
            </a:r>
            <a:endParaRPr lang="en-US" altLang="ja-JP" dirty="0">
              <a:solidFill>
                <a:srgbClr val="BFBFBF"/>
              </a:solidFill>
            </a:endParaRPr>
          </a:p>
          <a:p>
            <a:pPr marL="0" indent="0">
              <a:buNone/>
            </a:pPr>
            <a:r>
              <a:rPr kumimoji="1" lang="en-US" altLang="ja-JP" dirty="0" err="1">
                <a:solidFill>
                  <a:srgbClr val="BFBFBF"/>
                </a:solidFill>
              </a:rPr>
              <a:t>Contrib</a:t>
            </a:r>
            <a:r>
              <a:rPr kumimoji="1" lang="en-US" altLang="ja-JP" dirty="0">
                <a:solidFill>
                  <a:srgbClr val="BFBFBF"/>
                </a:solidFill>
              </a:rPr>
              <a:t> </a:t>
            </a:r>
            <a:r>
              <a:rPr kumimoji="1" lang="en-US" altLang="ja-JP" dirty="0" err="1">
                <a:solidFill>
                  <a:srgbClr val="BFBFBF"/>
                </a:solidFill>
              </a:rPr>
              <a:t>nephrol</a:t>
            </a:r>
            <a:r>
              <a:rPr kumimoji="1" lang="en-US" altLang="ja-JP" dirty="0">
                <a:solidFill>
                  <a:srgbClr val="BFBFBF"/>
                </a:solidFill>
              </a:rPr>
              <a:t> 2007;156:1-9.</a:t>
            </a:r>
          </a:p>
          <a:p>
            <a:r>
              <a:rPr lang="ja-JP" altLang="en-US" dirty="0">
                <a:solidFill>
                  <a:schemeClr val="bg1">
                    <a:lumMod val="75000"/>
                  </a:schemeClr>
                </a:solidFill>
              </a:rPr>
              <a:t>腎灌流量低下はないか？</a:t>
            </a:r>
            <a:endParaRPr lang="en-US" altLang="ja-JP" dirty="0">
              <a:solidFill>
                <a:schemeClr val="bg1">
                  <a:lumMod val="75000"/>
                </a:schemeClr>
              </a:solidFill>
            </a:endParaRPr>
          </a:p>
          <a:p>
            <a:pPr marL="0" indent="0">
              <a:buNone/>
            </a:pPr>
            <a:r>
              <a:rPr kumimoji="1" lang="ja-JP" altLang="en-US" dirty="0">
                <a:solidFill>
                  <a:schemeClr val="bg1">
                    <a:lumMod val="75000"/>
                  </a:schemeClr>
                </a:solidFill>
              </a:rPr>
              <a:t>過剰な輸液は人工呼吸器管理期間を延長させ、生命予後を大きく毀損する。体液量過剰は</a:t>
            </a:r>
            <a:r>
              <a:rPr kumimoji="1" lang="en-US" altLang="ja-JP" dirty="0">
                <a:solidFill>
                  <a:schemeClr val="bg1">
                    <a:lumMod val="75000"/>
                  </a:schemeClr>
                </a:solidFill>
              </a:rPr>
              <a:t>AKI</a:t>
            </a:r>
            <a:r>
              <a:rPr kumimoji="1" lang="ja-JP" altLang="en-US" dirty="0">
                <a:solidFill>
                  <a:schemeClr val="bg1">
                    <a:lumMod val="75000"/>
                  </a:schemeClr>
                </a:solidFill>
              </a:rPr>
              <a:t>の独立した予後因子</a:t>
            </a:r>
            <a:r>
              <a:rPr lang="ja-JP" altLang="en-US" dirty="0">
                <a:solidFill>
                  <a:schemeClr val="bg1">
                    <a:lumMod val="75000"/>
                  </a:schemeClr>
                </a:solidFill>
              </a:rPr>
              <a:t>。</a:t>
            </a:r>
            <a:endParaRPr kumimoji="1" lang="en-US" altLang="ja-JP" dirty="0">
              <a:solidFill>
                <a:schemeClr val="bg1">
                  <a:lumMod val="75000"/>
                </a:schemeClr>
              </a:solidFill>
            </a:endParaRPr>
          </a:p>
          <a:p>
            <a:pPr marL="0" indent="0">
              <a:buNone/>
            </a:pPr>
            <a:r>
              <a:rPr lang="en-US" altLang="ja-JP" dirty="0">
                <a:solidFill>
                  <a:schemeClr val="bg1">
                    <a:lumMod val="75000"/>
                  </a:schemeClr>
                </a:solidFill>
              </a:rPr>
              <a:t>Nat Rev </a:t>
            </a:r>
            <a:r>
              <a:rPr lang="en-US" altLang="ja-JP" dirty="0" err="1">
                <a:solidFill>
                  <a:schemeClr val="bg1">
                    <a:lumMod val="75000"/>
                  </a:schemeClr>
                </a:solidFill>
              </a:rPr>
              <a:t>Nephrol</a:t>
            </a:r>
            <a:r>
              <a:rPr lang="en-US" altLang="ja-JP" dirty="0">
                <a:solidFill>
                  <a:schemeClr val="bg1">
                    <a:lumMod val="75000"/>
                  </a:schemeClr>
                </a:solidFill>
              </a:rPr>
              <a:t> 2010;6:107-15.</a:t>
            </a:r>
          </a:p>
          <a:p>
            <a:pPr marL="0" indent="0">
              <a:buNone/>
            </a:pPr>
            <a:r>
              <a:rPr lang="en-US" altLang="ja-JP" dirty="0" err="1">
                <a:solidFill>
                  <a:schemeClr val="bg1">
                    <a:lumMod val="75000"/>
                  </a:schemeClr>
                </a:solidFill>
              </a:rPr>
              <a:t>Crit</a:t>
            </a:r>
            <a:r>
              <a:rPr lang="en-US" altLang="ja-JP" dirty="0">
                <a:solidFill>
                  <a:schemeClr val="bg1">
                    <a:lumMod val="75000"/>
                  </a:schemeClr>
                </a:solidFill>
              </a:rPr>
              <a:t> Care 2008;12:R74.</a:t>
            </a:r>
          </a:p>
          <a:p>
            <a:pPr marL="0" indent="0">
              <a:buNone/>
            </a:pPr>
            <a:r>
              <a:rPr kumimoji="1" lang="ja-JP" altLang="en-US" dirty="0">
                <a:solidFill>
                  <a:schemeClr val="bg1">
                    <a:lumMod val="75000"/>
                  </a:schemeClr>
                </a:solidFill>
              </a:rPr>
              <a:t>静脈還流量の上昇</a:t>
            </a:r>
            <a:r>
              <a:rPr kumimoji="1" lang="en-US" altLang="ja-JP" dirty="0">
                <a:solidFill>
                  <a:schemeClr val="bg1">
                    <a:lumMod val="75000"/>
                  </a:schemeClr>
                </a:solidFill>
              </a:rPr>
              <a:t>→</a:t>
            </a:r>
            <a:r>
              <a:rPr kumimoji="1" lang="ja-JP" altLang="en-US" dirty="0">
                <a:solidFill>
                  <a:schemeClr val="bg1">
                    <a:lumMod val="75000"/>
                  </a:schemeClr>
                </a:solidFill>
              </a:rPr>
              <a:t>うっ血</a:t>
            </a:r>
            <a:r>
              <a:rPr kumimoji="1" lang="en-US" altLang="ja-JP" dirty="0">
                <a:solidFill>
                  <a:schemeClr val="bg1">
                    <a:lumMod val="75000"/>
                  </a:schemeClr>
                </a:solidFill>
              </a:rPr>
              <a:t>→</a:t>
            </a:r>
            <a:r>
              <a:rPr kumimoji="1" lang="ja-JP" altLang="en-US" dirty="0">
                <a:solidFill>
                  <a:schemeClr val="bg1">
                    <a:lumMod val="75000"/>
                  </a:schemeClr>
                </a:solidFill>
              </a:rPr>
              <a:t>腎灌流量の低下</a:t>
            </a:r>
            <a:endParaRPr kumimoji="1" lang="en-US" altLang="ja-JP" dirty="0">
              <a:solidFill>
                <a:schemeClr val="bg1">
                  <a:lumMod val="75000"/>
                </a:schemeClr>
              </a:solidFill>
            </a:endParaRPr>
          </a:p>
          <a:p>
            <a:pPr marL="0" indent="0">
              <a:buNone/>
            </a:pPr>
            <a:r>
              <a:rPr lang="en-US" altLang="ja-JP" dirty="0">
                <a:solidFill>
                  <a:schemeClr val="bg1">
                    <a:lumMod val="75000"/>
                  </a:schemeClr>
                </a:solidFill>
              </a:rPr>
              <a:t>※</a:t>
            </a:r>
            <a:r>
              <a:rPr lang="ja-JP" altLang="en-US" dirty="0">
                <a:solidFill>
                  <a:schemeClr val="bg1">
                    <a:lumMod val="75000"/>
                  </a:schemeClr>
                </a:solidFill>
              </a:rPr>
              <a:t>心腎症候群　ただし利尿薬は</a:t>
            </a:r>
            <a:r>
              <a:rPr lang="en-US" altLang="ja-JP" dirty="0">
                <a:solidFill>
                  <a:schemeClr val="bg1">
                    <a:lumMod val="75000"/>
                  </a:schemeClr>
                </a:solidFill>
              </a:rPr>
              <a:t>Hypervolemia</a:t>
            </a:r>
            <a:r>
              <a:rPr lang="ja-JP" altLang="en-US" dirty="0">
                <a:solidFill>
                  <a:schemeClr val="bg1">
                    <a:lumMod val="75000"/>
                  </a:schemeClr>
                </a:solidFill>
              </a:rPr>
              <a:t>のみ適応</a:t>
            </a:r>
            <a:endParaRPr kumimoji="1" lang="ja-JP" altLang="en-US" dirty="0">
              <a:solidFill>
                <a:schemeClr val="bg1">
                  <a:lumMod val="75000"/>
                </a:schemeClr>
              </a:solidFill>
            </a:endParaRPr>
          </a:p>
        </p:txBody>
      </p:sp>
    </p:spTree>
    <p:extLst>
      <p:ext uri="{BB962C8B-B14F-4D97-AF65-F5344CB8AC3E}">
        <p14:creationId xmlns:p14="http://schemas.microsoft.com/office/powerpoint/2010/main" val="2261729863"/>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6354</Words>
  <Application>Microsoft Office PowerPoint</Application>
  <PresentationFormat>画面に合わせる (4:3)</PresentationFormat>
  <Paragraphs>546</Paragraphs>
  <Slides>50</Slides>
  <Notes>30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50</vt:i4>
      </vt:variant>
    </vt:vector>
  </HeadingPairs>
  <TitlesOfParts>
    <vt:vector size="54" baseType="lpstr">
      <vt:lpstr>Arial</vt:lpstr>
      <vt:lpstr>Calibri</vt:lpstr>
      <vt:lpstr>Helvetica</vt:lpstr>
      <vt:lpstr>ホワイト</vt:lpstr>
      <vt:lpstr>AKI ： Acute Renal Injury</vt:lpstr>
      <vt:lpstr>PowerPoint プレゼンテーション</vt:lpstr>
      <vt:lpstr>PowerPoint プレゼンテーション</vt:lpstr>
      <vt:lpstr>PowerPoint プレゼンテーション</vt:lpstr>
      <vt:lpstr>AKIとは</vt:lpstr>
      <vt:lpstr>AKI（定義）</vt:lpstr>
      <vt:lpstr>AKIの定義（KDIGO guideline 2012）</vt:lpstr>
      <vt:lpstr>先ほどの患者の場合…</vt:lpstr>
      <vt:lpstr>AKIになってしまったら？</vt:lpstr>
      <vt:lpstr>尿所見による腎前性・腎性の鑑別</vt:lpstr>
      <vt:lpstr>PowerPoint プレゼンテーション</vt:lpstr>
      <vt:lpstr>PowerPoint プレゼンテーション</vt:lpstr>
      <vt:lpstr>PowerPoint プレゼンテーション</vt:lpstr>
      <vt:lpstr>AKIになってしまったら？</vt:lpstr>
      <vt:lpstr>PowerPoint プレゼンテーション</vt:lpstr>
      <vt:lpstr>AKIになってしまったら？</vt:lpstr>
      <vt:lpstr>乏尿？AKI？</vt:lpstr>
      <vt:lpstr>乏尿？AKI？</vt:lpstr>
      <vt:lpstr>腎灌流量の低下によるAKIの予防に十分な補液が必要！！</vt:lpstr>
      <vt:lpstr>AKIになってしまったら？</vt:lpstr>
      <vt:lpstr>PowerPoint プレゼンテーション</vt:lpstr>
      <vt:lpstr>PowerPoint プレゼンテーション</vt:lpstr>
      <vt:lpstr> </vt:lpstr>
      <vt:lpstr>PowerPoint プレゼンテーション</vt:lpstr>
      <vt:lpstr>Fluid challenge test</vt:lpstr>
      <vt:lpstr>AKIになってしまったら？</vt:lpstr>
      <vt:lpstr>血管作動薬による昇圧は AKIの予防および予後改善となるか？</vt:lpstr>
      <vt:lpstr>低容量のドパミンはAKIの予後を改善しない </vt:lpstr>
      <vt:lpstr>PowerPoint プレゼンテーション</vt:lpstr>
      <vt:lpstr>血管作動薬による昇圧は AKIの予防および予後改善となるか？</vt:lpstr>
      <vt:lpstr>至適な血圧はどの程度が良いのか？ →平均血圧は65mmHgを保つ(SSCG)</vt:lpstr>
      <vt:lpstr>ショック早期においては平均血圧72-82mmHgとする事が予後改善の可能性 </vt:lpstr>
      <vt:lpstr>PowerPoint プレゼンテーション</vt:lpstr>
      <vt:lpstr>PowerPoint プレゼンテーション</vt:lpstr>
      <vt:lpstr>PowerPoint プレゼンテーション</vt:lpstr>
      <vt:lpstr>AKIになってしまったら？</vt:lpstr>
      <vt:lpstr> AKIに対し予防的・治療的 Hanpの有効性は？ </vt:lpstr>
      <vt:lpstr>AKIに対し予防的・治療的 Hanpの有効性は？</vt:lpstr>
      <vt:lpstr> AKIに対し予防的・治療的 Hanpの有効性は？ </vt:lpstr>
      <vt:lpstr>AKIになってしまったら？</vt:lpstr>
      <vt:lpstr>急性血液浄化療法の開始について</vt:lpstr>
      <vt:lpstr>急性血液浄化療法の開始について</vt:lpstr>
      <vt:lpstr>まとめ</vt:lpstr>
      <vt:lpstr>RRTの適切な導入時期はいつか</vt:lpstr>
      <vt:lpstr>RRTは早期からの導入が予後を改善するのか？</vt:lpstr>
      <vt:lpstr>早期からの導入が患者の予後を改善させるのか？ </vt:lpstr>
      <vt:lpstr>現在の日本のコンセンサスとして</vt:lpstr>
      <vt:lpstr>心腎症候群 (Cardiorenal syndrome)</vt:lpstr>
      <vt:lpstr>心腎症候群とは</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2020-09-27T14:36:37Z</dcterms:created>
  <dcterms:modified xsi:type="dcterms:W3CDTF">2020-09-27T14:42:17Z</dcterms:modified>
</cp:coreProperties>
</file>