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sldIdLst>
    <p:sldId id="263" r:id="rId2"/>
    <p:sldId id="264" r:id="rId3"/>
    <p:sldId id="265" r:id="rId4"/>
    <p:sldId id="266" r:id="rId5"/>
    <p:sldId id="267" r:id="rId6"/>
    <p:sldId id="268" r:id="rId7"/>
    <p:sldId id="274" r:id="rId8"/>
    <p:sldId id="275" r:id="rId9"/>
    <p:sldId id="269" r:id="rId10"/>
    <p:sldId id="270" r:id="rId11"/>
    <p:sldId id="271" r:id="rId12"/>
    <p:sldId id="276" r:id="rId1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54" autoAdjust="0"/>
  </p:normalViewPr>
  <p:slideViewPr>
    <p:cSldViewPr snapToGrid="0" snapToObjects="1">
      <p:cViewPr varScale="1">
        <p:scale>
          <a:sx n="56" d="100"/>
          <a:sy n="56" d="100"/>
        </p:scale>
        <p:origin x="1580"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BB0A3-3ECE-6742-B84E-7DDA23A8BD44}" type="datetimeFigureOut">
              <a:rPr kumimoji="1" lang="ja-JP" altLang="en-US" smtClean="0"/>
              <a:t>2020/10/19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29B12-B74A-A244-9BE6-BD8377437BBD}" type="slidenum">
              <a:rPr kumimoji="1" lang="ja-JP" altLang="en-US" smtClean="0"/>
              <a:t>‹#›</a:t>
            </a:fld>
            <a:endParaRPr kumimoji="1" lang="ja-JP" altLang="en-US"/>
          </a:p>
        </p:txBody>
      </p:sp>
    </p:spTree>
    <p:extLst>
      <p:ext uri="{BB962C8B-B14F-4D97-AF65-F5344CB8AC3E}">
        <p14:creationId xmlns:p14="http://schemas.microsoft.com/office/powerpoint/2010/main" val="280445299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4B29B12-B74A-A244-9BE6-BD8377437BBD}" type="slidenum">
              <a:rPr kumimoji="1" lang="ja-JP" altLang="en-US" smtClean="0"/>
              <a:t>4</a:t>
            </a:fld>
            <a:endParaRPr kumimoji="1" lang="ja-JP" altLang="en-US"/>
          </a:p>
        </p:txBody>
      </p:sp>
    </p:spTree>
    <p:extLst>
      <p:ext uri="{BB962C8B-B14F-4D97-AF65-F5344CB8AC3E}">
        <p14:creationId xmlns:p14="http://schemas.microsoft.com/office/powerpoint/2010/main" val="47029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4B29B12-B74A-A244-9BE6-BD8377437BBD}" type="slidenum">
              <a:rPr kumimoji="1" lang="ja-JP" altLang="en-US" smtClean="0"/>
              <a:t>6</a:t>
            </a:fld>
            <a:endParaRPr kumimoji="1" lang="ja-JP" altLang="en-US"/>
          </a:p>
        </p:txBody>
      </p:sp>
    </p:spTree>
    <p:extLst>
      <p:ext uri="{BB962C8B-B14F-4D97-AF65-F5344CB8AC3E}">
        <p14:creationId xmlns:p14="http://schemas.microsoft.com/office/powerpoint/2010/main" val="35672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4B29B12-B74A-A244-9BE6-BD8377437BBD}" type="slidenum">
              <a:rPr kumimoji="1" lang="ja-JP" altLang="en-US" smtClean="0"/>
              <a:t>12</a:t>
            </a:fld>
            <a:endParaRPr kumimoji="1" lang="ja-JP" altLang="en-US"/>
          </a:p>
        </p:txBody>
      </p:sp>
    </p:spTree>
    <p:extLst>
      <p:ext uri="{BB962C8B-B14F-4D97-AF65-F5344CB8AC3E}">
        <p14:creationId xmlns:p14="http://schemas.microsoft.com/office/powerpoint/2010/main" val="374197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427487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230691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348176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377128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800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230800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402891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242671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41885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175180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560C7C-FB65-CB45-845D-1F6F552CDE78}" type="datetimeFigureOut">
              <a:rPr kumimoji="1" lang="ja-JP" altLang="en-US" smtClean="0"/>
              <a:t>2020/10/19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62550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60C7C-FB65-CB45-845D-1F6F552CDE78}" type="datetimeFigureOut">
              <a:rPr kumimoji="1" lang="ja-JP" altLang="en-US" smtClean="0"/>
              <a:t>2020/10/19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56865-4856-AD47-B66F-F187EBF202EC}" type="slidenum">
              <a:rPr kumimoji="1" lang="ja-JP" altLang="en-US" smtClean="0"/>
              <a:t>‹#›</a:t>
            </a:fld>
            <a:endParaRPr kumimoji="1" lang="ja-JP" altLang="en-US"/>
          </a:p>
        </p:txBody>
      </p:sp>
    </p:spTree>
    <p:extLst>
      <p:ext uri="{BB962C8B-B14F-4D97-AF65-F5344CB8AC3E}">
        <p14:creationId xmlns:p14="http://schemas.microsoft.com/office/powerpoint/2010/main" val="2361775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161" r="-2534"/>
          <a:stretch/>
        </p:blipFill>
        <p:spPr>
          <a:xfrm>
            <a:off x="50292" y="0"/>
            <a:ext cx="3948045" cy="6767393"/>
          </a:xfrm>
        </p:spPr>
      </p:pic>
      <p:sp>
        <p:nvSpPr>
          <p:cNvPr id="5" name="テキスト ボックス 4"/>
          <p:cNvSpPr txBox="1"/>
          <p:nvPr/>
        </p:nvSpPr>
        <p:spPr>
          <a:xfrm>
            <a:off x="3998336" y="213771"/>
            <a:ext cx="4837335" cy="830997"/>
          </a:xfrm>
          <a:prstGeom prst="rect">
            <a:avLst/>
          </a:prstGeom>
          <a:noFill/>
        </p:spPr>
        <p:txBody>
          <a:bodyPr wrap="square" rtlCol="0">
            <a:spAutoFit/>
          </a:bodyPr>
          <a:lstStyle/>
          <a:p>
            <a:r>
              <a:rPr lang="ja-JP" altLang="en-US" sz="2400" b="1" dirty="0"/>
              <a:t>大腿膝窩動脈疾患に対するパクリタキセル被覆バルーンに関する試験</a:t>
            </a:r>
            <a:endParaRPr kumimoji="1" lang="ja-JP" altLang="en-US" sz="2400" dirty="0"/>
          </a:p>
        </p:txBody>
      </p:sp>
      <p:sp>
        <p:nvSpPr>
          <p:cNvPr id="2" name="テキスト ボックス 1"/>
          <p:cNvSpPr txBox="1"/>
          <p:nvPr/>
        </p:nvSpPr>
        <p:spPr>
          <a:xfrm>
            <a:off x="3998337" y="1288319"/>
            <a:ext cx="4837334" cy="5632312"/>
          </a:xfrm>
          <a:prstGeom prst="rect">
            <a:avLst/>
          </a:prstGeom>
          <a:noFill/>
        </p:spPr>
        <p:txBody>
          <a:bodyPr wrap="square" rtlCol="0">
            <a:spAutoFit/>
          </a:bodyPr>
          <a:lstStyle/>
          <a:p>
            <a:r>
              <a:rPr lang="ja-JP" altLang="en-US" dirty="0"/>
              <a:t>・アメリカ</a:t>
            </a:r>
            <a:r>
              <a:rPr lang="en-US" altLang="ja-JP" dirty="0"/>
              <a:t>/</a:t>
            </a:r>
            <a:r>
              <a:rPr lang="ja-JP" altLang="en-US" dirty="0"/>
              <a:t>ヨーロッパの</a:t>
            </a:r>
            <a:r>
              <a:rPr lang="en-US" altLang="ja-JP" dirty="0"/>
              <a:t>54 </a:t>
            </a:r>
            <a:r>
              <a:rPr lang="ja-JP" altLang="en-US" dirty="0"/>
              <a:t>施設で実施した単盲検無作為化試験</a:t>
            </a:r>
            <a:endParaRPr lang="en-US" altLang="ja-JP" dirty="0"/>
          </a:p>
          <a:p>
            <a:endParaRPr lang="en-US" altLang="ja-JP" dirty="0"/>
          </a:p>
          <a:p>
            <a:r>
              <a:rPr lang="ja-JP" altLang="en-US" dirty="0"/>
              <a:t>・中等度</a:t>
            </a:r>
            <a:r>
              <a:rPr lang="en-US" altLang="ja-JP" dirty="0"/>
              <a:t>/</a:t>
            </a:r>
            <a:r>
              <a:rPr lang="ja-JP" altLang="en-US" dirty="0"/>
              <a:t>重度</a:t>
            </a:r>
            <a:r>
              <a:rPr lang="en-US" altLang="ja-JP" dirty="0"/>
              <a:t>(</a:t>
            </a:r>
            <a:r>
              <a:rPr lang="ja-JP" altLang="en-US" dirty="0"/>
              <a:t>ラザフォード</a:t>
            </a:r>
            <a:r>
              <a:rPr lang="en-US" altLang="ja-JP" dirty="0"/>
              <a:t>)</a:t>
            </a:r>
            <a:r>
              <a:rPr lang="ja-JP" altLang="en-US" dirty="0"/>
              <a:t>の間欠性跛行または安静時の虚血性疼痛を有し，造影上アテローム性病変を認める患者 </a:t>
            </a:r>
            <a:r>
              <a:rPr lang="en-US" altLang="ja-JP" dirty="0"/>
              <a:t>476 </a:t>
            </a:r>
            <a:r>
              <a:rPr lang="ja-JP" altLang="en-US" dirty="0"/>
              <a:t>例をパクリタキセル被覆バルーンにより血管形成術を行う群と標準的バルーンにより血管形成術を行う群に </a:t>
            </a:r>
            <a:r>
              <a:rPr lang="en-US" altLang="ja-JP" dirty="0"/>
              <a:t>2</a:t>
            </a:r>
            <a:r>
              <a:rPr lang="ja-JP" altLang="en-US" dirty="0"/>
              <a:t>：</a:t>
            </a:r>
            <a:r>
              <a:rPr lang="en-US" altLang="ja-JP" dirty="0"/>
              <a:t>1 </a:t>
            </a:r>
            <a:r>
              <a:rPr lang="ja-JP" altLang="en-US" dirty="0"/>
              <a:t>の割合で割付け</a:t>
            </a:r>
            <a:endParaRPr lang="en-US" altLang="ja-JP" dirty="0"/>
          </a:p>
          <a:p>
            <a:endParaRPr lang="en-US" altLang="ja-JP" dirty="0"/>
          </a:p>
          <a:p>
            <a:r>
              <a:rPr lang="ja-JP" altLang="en-US" dirty="0"/>
              <a:t>・主要有効性評価項目は</a:t>
            </a:r>
            <a:r>
              <a:rPr lang="en-US" altLang="ja-JP" dirty="0"/>
              <a:t>12 </a:t>
            </a:r>
            <a:r>
              <a:rPr lang="ja-JP" altLang="en-US" dirty="0"/>
              <a:t>ヵ月の時点での標的血管の開存（再狭窄が存在しないこと，および標的血管の血行再建を必要としないことと定義）</a:t>
            </a:r>
            <a:endParaRPr lang="en-US" altLang="ja-JP" dirty="0"/>
          </a:p>
          <a:p>
            <a:endParaRPr lang="en-US" altLang="ja-JP" dirty="0"/>
          </a:p>
          <a:p>
            <a:r>
              <a:rPr lang="ja-JP" altLang="en-US" dirty="0"/>
              <a:t>・主要安全性エンドポイントは，周術期全死因死亡，</a:t>
            </a:r>
            <a:r>
              <a:rPr lang="en-US" altLang="ja-JP" dirty="0"/>
              <a:t>12 </a:t>
            </a:r>
            <a:r>
              <a:rPr lang="ja-JP" altLang="en-US" dirty="0"/>
              <a:t>ヵ月の時点で患肢関連死亡（</a:t>
            </a:r>
            <a:r>
              <a:rPr lang="en-US" altLang="ja-JP" dirty="0" err="1"/>
              <a:t>I.e</a:t>
            </a:r>
            <a:r>
              <a:rPr lang="ja-JP" altLang="en-US" dirty="0"/>
              <a:t>患肢に関連する内科的合併症による死亡），下肢切断，再介入がないことの複合とされた</a:t>
            </a:r>
          </a:p>
          <a:p>
            <a:endParaRPr lang="ja-JP" altLang="en-US" b="1" dirty="0"/>
          </a:p>
          <a:p>
            <a:endParaRPr kumimoji="1" lang="ja-JP" altLang="en-US" dirty="0"/>
          </a:p>
        </p:txBody>
      </p:sp>
    </p:spTree>
    <p:extLst>
      <p:ext uri="{BB962C8B-B14F-4D97-AF65-F5344CB8AC3E}">
        <p14:creationId xmlns:p14="http://schemas.microsoft.com/office/powerpoint/2010/main" val="31061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Cove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11" b="-4616"/>
          <a:stretch/>
        </p:blipFill>
        <p:spPr bwMode="auto">
          <a:xfrm>
            <a:off x="457200" y="-22131"/>
            <a:ext cx="8229600" cy="371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テキスト ボックス 1"/>
          <p:cNvSpPr txBox="1"/>
          <p:nvPr/>
        </p:nvSpPr>
        <p:spPr>
          <a:xfrm>
            <a:off x="457200" y="3625806"/>
            <a:ext cx="8229600" cy="3139321"/>
          </a:xfrm>
          <a:prstGeom prst="rect">
            <a:avLst/>
          </a:prstGeom>
          <a:noFill/>
        </p:spPr>
        <p:txBody>
          <a:bodyPr wrap="square" rtlCol="0">
            <a:spAutoFit/>
          </a:bodyPr>
          <a:lstStyle/>
          <a:p>
            <a:r>
              <a:rPr kumimoji="1" lang="ja-JP" altLang="en-US" dirty="0"/>
              <a:t>・</a:t>
            </a:r>
            <a:r>
              <a:rPr kumimoji="1" lang="en-US" altLang="ja-JP" dirty="0"/>
              <a:t>CCTA</a:t>
            </a:r>
            <a:r>
              <a:rPr kumimoji="1" lang="ja-JP" altLang="en-US" dirty="0"/>
              <a:t>群の</a:t>
            </a:r>
            <a:r>
              <a:rPr kumimoji="1" lang="en-US" altLang="ja-JP" dirty="0"/>
              <a:t>30</a:t>
            </a:r>
            <a:r>
              <a:rPr kumimoji="1" lang="ja-JP" altLang="en-US" dirty="0"/>
              <a:t>名</a:t>
            </a:r>
            <a:r>
              <a:rPr kumimoji="1" lang="en-US" altLang="ja-JP" dirty="0"/>
              <a:t>(15%)</a:t>
            </a:r>
            <a:r>
              <a:rPr kumimoji="1" lang="ja-JP" altLang="en-US" dirty="0"/>
              <a:t>と</a:t>
            </a:r>
            <a:r>
              <a:rPr kumimoji="1" lang="en-US" altLang="ja-JP" dirty="0"/>
              <a:t>MPI</a:t>
            </a:r>
            <a:r>
              <a:rPr kumimoji="1" lang="ja-JP" altLang="en-US" dirty="0"/>
              <a:t>群の</a:t>
            </a:r>
            <a:r>
              <a:rPr kumimoji="1" lang="en-US" altLang="ja-JP" dirty="0"/>
              <a:t>32</a:t>
            </a:r>
            <a:r>
              <a:rPr kumimoji="1" lang="ja-JP" altLang="en-US" dirty="0"/>
              <a:t>名</a:t>
            </a:r>
            <a:r>
              <a:rPr kumimoji="1" lang="en-US" altLang="ja-JP" dirty="0"/>
              <a:t>(16</a:t>
            </a:r>
            <a:r>
              <a:rPr kumimoji="1" lang="ja-JP" altLang="en-US" dirty="0"/>
              <a:t>％</a:t>
            </a:r>
            <a:r>
              <a:rPr kumimoji="1" lang="en-US" altLang="ja-JP" dirty="0"/>
              <a:t>)</a:t>
            </a:r>
            <a:r>
              <a:rPr kumimoji="1" lang="ja-JP" altLang="en-US" dirty="0"/>
              <a:t>が</a:t>
            </a:r>
            <a:r>
              <a:rPr kumimoji="1" lang="en-US" altLang="ja-JP" dirty="0"/>
              <a:t>1</a:t>
            </a:r>
            <a:r>
              <a:rPr kumimoji="1" lang="ja-JP" altLang="en-US" dirty="0"/>
              <a:t>年以内に</a:t>
            </a:r>
            <a:r>
              <a:rPr kumimoji="1" lang="en-US" altLang="ja-JP" dirty="0"/>
              <a:t>CAG</a:t>
            </a:r>
            <a:r>
              <a:rPr kumimoji="1" lang="ja-JP" altLang="en-US" dirty="0"/>
              <a:t>を受けた</a:t>
            </a:r>
            <a:endParaRPr kumimoji="1" lang="en-US" altLang="ja-JP" dirty="0"/>
          </a:p>
          <a:p>
            <a:endParaRPr kumimoji="1" lang="en-US" altLang="ja-JP" dirty="0"/>
          </a:p>
          <a:p>
            <a:r>
              <a:rPr kumimoji="1" lang="ja-JP" altLang="en-US" dirty="0"/>
              <a:t>・そのうち</a:t>
            </a:r>
            <a:r>
              <a:rPr kumimoji="1" lang="en-US" altLang="ja-JP" dirty="0"/>
              <a:t>15</a:t>
            </a:r>
            <a:r>
              <a:rPr kumimoji="1" lang="ja-JP" altLang="en-US" dirty="0"/>
              <a:t>名</a:t>
            </a:r>
            <a:r>
              <a:rPr kumimoji="1" lang="en-US" altLang="ja-JP" dirty="0"/>
              <a:t>(7.5%)</a:t>
            </a:r>
            <a:r>
              <a:rPr kumimoji="1" lang="ja-JP" altLang="en-US" dirty="0"/>
              <a:t>と</a:t>
            </a:r>
            <a:r>
              <a:rPr kumimoji="1" lang="en-US" altLang="ja-JP" dirty="0"/>
              <a:t>20</a:t>
            </a:r>
            <a:r>
              <a:rPr kumimoji="1" lang="ja-JP" altLang="en-US" dirty="0"/>
              <a:t>名</a:t>
            </a:r>
            <a:r>
              <a:rPr kumimoji="1" lang="en-US" altLang="ja-JP" dirty="0"/>
              <a:t>(10</a:t>
            </a:r>
            <a:r>
              <a:rPr kumimoji="1" lang="ja-JP" altLang="en-US" dirty="0"/>
              <a:t>％</a:t>
            </a:r>
            <a:r>
              <a:rPr kumimoji="1" lang="en-US" altLang="ja-JP" dirty="0"/>
              <a:t>)</a:t>
            </a:r>
            <a:r>
              <a:rPr kumimoji="1" lang="ja-JP" altLang="en-US" dirty="0"/>
              <a:t>は血行再建を必要としなかった（有意差なし）</a:t>
            </a:r>
            <a:endParaRPr kumimoji="1" lang="en-US" altLang="ja-JP" dirty="0"/>
          </a:p>
          <a:p>
            <a:endParaRPr kumimoji="1" lang="en-US" altLang="ja-JP" dirty="0"/>
          </a:p>
          <a:p>
            <a:r>
              <a:rPr lang="ja-JP" altLang="en-US" dirty="0"/>
              <a:t>・平均滞在期間は</a:t>
            </a:r>
            <a:r>
              <a:rPr lang="en-US" altLang="ja-JP" dirty="0"/>
              <a:t>CCTA</a:t>
            </a:r>
            <a:r>
              <a:rPr lang="ja-JP" altLang="en-US" dirty="0"/>
              <a:t>群で</a:t>
            </a:r>
            <a:r>
              <a:rPr lang="en-US" altLang="ja-JP" dirty="0"/>
              <a:t>28.9</a:t>
            </a:r>
            <a:r>
              <a:rPr lang="ja-JP" altLang="en-US" dirty="0"/>
              <a:t>時間、</a:t>
            </a:r>
            <a:r>
              <a:rPr lang="en-US" altLang="ja-JP" dirty="0"/>
              <a:t>MPI</a:t>
            </a:r>
            <a:r>
              <a:rPr lang="ja-JP" altLang="en-US" dirty="0"/>
              <a:t>群で</a:t>
            </a:r>
            <a:r>
              <a:rPr lang="en-US" altLang="ja-JP" dirty="0"/>
              <a:t>30.4</a:t>
            </a:r>
            <a:r>
              <a:rPr lang="ja-JP" altLang="en-US" dirty="0"/>
              <a:t>時間であった（有意差なし）</a:t>
            </a:r>
            <a:endParaRPr lang="en-US" altLang="ja-JP" dirty="0"/>
          </a:p>
          <a:p>
            <a:endParaRPr lang="en-US" altLang="ja-JP" dirty="0"/>
          </a:p>
          <a:p>
            <a:r>
              <a:rPr kumimoji="1" lang="ja-JP" altLang="en-US" dirty="0"/>
              <a:t>・死亡は</a:t>
            </a:r>
            <a:r>
              <a:rPr kumimoji="1" lang="en-US" altLang="ja-JP" dirty="0"/>
              <a:t>CCTA</a:t>
            </a:r>
            <a:r>
              <a:rPr kumimoji="1" lang="ja-JP" altLang="en-US" dirty="0"/>
              <a:t>群</a:t>
            </a:r>
            <a:r>
              <a:rPr kumimoji="1" lang="en-US" altLang="ja-JP" dirty="0"/>
              <a:t>0.5% VS MPI</a:t>
            </a:r>
            <a:r>
              <a:rPr kumimoji="1" lang="ja-JP" altLang="en-US" dirty="0"/>
              <a:t>群</a:t>
            </a:r>
            <a:r>
              <a:rPr kumimoji="1" lang="en-US" altLang="ja-JP" dirty="0"/>
              <a:t>3%</a:t>
            </a:r>
            <a:r>
              <a:rPr kumimoji="1" lang="ja-JP" altLang="en-US" dirty="0"/>
              <a:t>　</a:t>
            </a:r>
            <a:r>
              <a:rPr kumimoji="1" lang="en-US" altLang="ja-JP" dirty="0"/>
              <a:t>P=0.12(</a:t>
            </a:r>
            <a:r>
              <a:rPr kumimoji="1" lang="ja-JP" altLang="en-US" dirty="0"/>
              <a:t>有意差なし</a:t>
            </a:r>
            <a:r>
              <a:rPr kumimoji="1" lang="en-US" altLang="ja-JP" dirty="0"/>
              <a:t>)</a:t>
            </a:r>
            <a:r>
              <a:rPr kumimoji="1" lang="ja-JP" altLang="en-US" dirty="0"/>
              <a:t>であった、非致命的な心血管イベント発症も</a:t>
            </a:r>
            <a:r>
              <a:rPr kumimoji="1" lang="en-US" altLang="ja-JP" dirty="0"/>
              <a:t>CCTA</a:t>
            </a:r>
            <a:r>
              <a:rPr kumimoji="1" lang="ja-JP" altLang="en-US" dirty="0"/>
              <a:t>群</a:t>
            </a:r>
            <a:r>
              <a:rPr kumimoji="1" lang="en-US" altLang="ja-JP" dirty="0"/>
              <a:t>4.5</a:t>
            </a:r>
            <a:r>
              <a:rPr kumimoji="1" lang="ja-JP" altLang="en-US" dirty="0"/>
              <a:t>％</a:t>
            </a:r>
            <a:r>
              <a:rPr kumimoji="1" lang="en-US" altLang="ja-JP" dirty="0"/>
              <a:t> VS MPI</a:t>
            </a:r>
            <a:r>
              <a:rPr kumimoji="1" lang="ja-JP" altLang="en-US" dirty="0"/>
              <a:t>群</a:t>
            </a:r>
            <a:r>
              <a:rPr kumimoji="1" lang="en-US" altLang="ja-JP" dirty="0"/>
              <a:t>4.5</a:t>
            </a:r>
            <a:r>
              <a:rPr kumimoji="1" lang="ja-JP" altLang="en-US" dirty="0"/>
              <a:t>％</a:t>
            </a:r>
            <a:r>
              <a:rPr lang="ja-JP" altLang="en-US" dirty="0"/>
              <a:t>、再入院</a:t>
            </a:r>
            <a:r>
              <a:rPr lang="en-US" altLang="ja-JP" dirty="0"/>
              <a:t>43</a:t>
            </a:r>
            <a:r>
              <a:rPr lang="ja-JP" altLang="en-US" dirty="0"/>
              <a:t>％</a:t>
            </a:r>
            <a:r>
              <a:rPr lang="en-US" altLang="ja-JP" dirty="0"/>
              <a:t> VS 49%</a:t>
            </a:r>
            <a:r>
              <a:rPr lang="ja-JP" altLang="en-US" dirty="0"/>
              <a:t>、救急外来受診</a:t>
            </a:r>
            <a:r>
              <a:rPr lang="en-US" altLang="ja-JP" dirty="0"/>
              <a:t>63</a:t>
            </a:r>
            <a:r>
              <a:rPr lang="ja-JP" altLang="en-US" dirty="0"/>
              <a:t>％</a:t>
            </a:r>
            <a:r>
              <a:rPr lang="en-US" altLang="ja-JP" dirty="0"/>
              <a:t> VS 58%</a:t>
            </a:r>
            <a:r>
              <a:rPr lang="ja-JP" altLang="en-US" dirty="0"/>
              <a:t>、循環器外来受診</a:t>
            </a:r>
            <a:r>
              <a:rPr lang="en-US" altLang="ja-JP" dirty="0"/>
              <a:t>23% VS 21%</a:t>
            </a:r>
            <a:r>
              <a:rPr lang="ja-JP" altLang="en-US" dirty="0"/>
              <a:t>と有意差を認めなかった</a:t>
            </a:r>
            <a:endParaRPr lang="en-US" altLang="ja-JP" dirty="0"/>
          </a:p>
          <a:p>
            <a:endParaRPr kumimoji="1" lang="en-US" altLang="ja-JP" dirty="0"/>
          </a:p>
          <a:p>
            <a:r>
              <a:rPr lang="ja-JP" altLang="en-US" dirty="0"/>
              <a:t>・被爆量に関しては</a:t>
            </a:r>
            <a:r>
              <a:rPr lang="en-US" altLang="ja-JP" dirty="0"/>
              <a:t>CCTA</a:t>
            </a:r>
            <a:r>
              <a:rPr lang="ja-JP" altLang="en-US" dirty="0"/>
              <a:t>群</a:t>
            </a:r>
            <a:r>
              <a:rPr lang="en-US" altLang="ja-JP" dirty="0"/>
              <a:t>24msV VS MPI</a:t>
            </a:r>
            <a:r>
              <a:rPr lang="ja-JP" altLang="en-US" dirty="0"/>
              <a:t>群</a:t>
            </a:r>
            <a:r>
              <a:rPr lang="en-US" altLang="ja-JP" dirty="0"/>
              <a:t>29mSV P&lt;0.001</a:t>
            </a:r>
            <a:r>
              <a:rPr lang="ja-JP" altLang="en-US" dirty="0"/>
              <a:t>と有意差を認めた</a:t>
            </a:r>
            <a:endParaRPr kumimoji="1" lang="ja-JP" altLang="en-US" dirty="0"/>
          </a:p>
        </p:txBody>
      </p:sp>
    </p:spTree>
    <p:extLst>
      <p:ext uri="{BB962C8B-B14F-4D97-AF65-F5344CB8AC3E}">
        <p14:creationId xmlns:p14="http://schemas.microsoft.com/office/powerpoint/2010/main" val="24339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34427" y="147637"/>
            <a:ext cx="4306802" cy="868362"/>
          </a:xfrm>
        </p:spPr>
        <p:txBody>
          <a:bodyPr>
            <a:noAutofit/>
          </a:bodyPr>
          <a:lstStyle/>
          <a:p>
            <a:r>
              <a:rPr lang="ja-JP" altLang="en-US" sz="1800" b="1" dirty="0"/>
              <a:t>ダビガトラン中和のための</a:t>
            </a:r>
            <a:br>
              <a:rPr lang="en-US" altLang="ja-JP" sz="1800" b="1" dirty="0"/>
            </a:br>
            <a:r>
              <a:rPr lang="ja-JP" altLang="en-US" sz="1800" b="1" dirty="0"/>
              <a:t>イダルシズマブ</a:t>
            </a:r>
            <a:br>
              <a:rPr lang="ja-JP" altLang="en-US" sz="1800" b="1" dirty="0"/>
            </a:br>
            <a:endParaRPr kumimoji="1" lang="ja-JP" altLang="en-US" sz="1800" dirty="0"/>
          </a:p>
        </p:txBody>
      </p:sp>
      <p:pic>
        <p:nvPicPr>
          <p:cNvPr id="4" name="コンテンツ プレースホルダー 3"/>
          <p:cNvPicPr>
            <a:picLocks noGrp="1" noChangeAspect="1"/>
          </p:cNvPicPr>
          <p:nvPr>
            <p:ph idx="1"/>
          </p:nvPr>
        </p:nvPicPr>
        <p:blipFill rotWithShape="1">
          <a:blip r:embed="rId2"/>
          <a:srcRect l="-3734" r="-7590"/>
          <a:stretch/>
        </p:blipFill>
        <p:spPr>
          <a:xfrm>
            <a:off x="65705" y="0"/>
            <a:ext cx="4314293" cy="6858000"/>
          </a:xfrm>
        </p:spPr>
      </p:pic>
      <p:sp>
        <p:nvSpPr>
          <p:cNvPr id="5" name="テキスト ボックス 4"/>
          <p:cNvSpPr txBox="1"/>
          <p:nvPr/>
        </p:nvSpPr>
        <p:spPr>
          <a:xfrm>
            <a:off x="4434427" y="743856"/>
            <a:ext cx="4306802" cy="6463309"/>
          </a:xfrm>
          <a:prstGeom prst="rect">
            <a:avLst/>
          </a:prstGeom>
          <a:noFill/>
        </p:spPr>
        <p:txBody>
          <a:bodyPr wrap="square" rtlCol="0">
            <a:spAutoFit/>
          </a:bodyPr>
          <a:lstStyle/>
          <a:p>
            <a:r>
              <a:rPr lang="ja-JP" altLang="en-US" dirty="0"/>
              <a:t>・ビタミン </a:t>
            </a:r>
            <a:r>
              <a:rPr lang="en-US" altLang="ja-JP" dirty="0"/>
              <a:t>K </a:t>
            </a:r>
            <a:r>
              <a:rPr lang="ja-JP" altLang="en-US" dirty="0"/>
              <a:t>拮抗薬以外の経口抗凝固薬に対する特異的中和薬はない．</a:t>
            </a:r>
            <a:endParaRPr lang="en-US" altLang="ja-JP" dirty="0"/>
          </a:p>
          <a:p>
            <a:endParaRPr lang="en-US" altLang="ja-JP" dirty="0"/>
          </a:p>
          <a:p>
            <a:r>
              <a:rPr lang="ja-JP" altLang="en-US" dirty="0"/>
              <a:t>・抗体フラグメントであるイダルシズマブ（</a:t>
            </a:r>
            <a:r>
              <a:rPr lang="en-US" altLang="ja-JP" dirty="0" err="1"/>
              <a:t>idarucizumab</a:t>
            </a:r>
            <a:r>
              <a:rPr lang="ja-JP" altLang="en-US" dirty="0"/>
              <a:t>）は，ダビガトランの抗凝固作用を中和するために開発された．</a:t>
            </a:r>
            <a:endParaRPr lang="en-US" altLang="ja-JP" dirty="0"/>
          </a:p>
          <a:p>
            <a:endParaRPr kumimoji="1" lang="en-US" altLang="ja-JP" dirty="0"/>
          </a:p>
          <a:p>
            <a:r>
              <a:rPr kumimoji="1" lang="ja-JP" altLang="en-US" dirty="0"/>
              <a:t>・</a:t>
            </a:r>
            <a:r>
              <a:rPr lang="ja-JP" altLang="en-US" dirty="0"/>
              <a:t>前向きコホート試験において，重篤な出血を起こした患者（</a:t>
            </a:r>
            <a:r>
              <a:rPr lang="en-US" altLang="ja-JP" dirty="0"/>
              <a:t>A </a:t>
            </a:r>
            <a:r>
              <a:rPr lang="ja-JP" altLang="en-US" dirty="0"/>
              <a:t>群）と緊急手術・インターベンションを要した患者（</a:t>
            </a:r>
            <a:r>
              <a:rPr lang="en-US" altLang="ja-JP" dirty="0"/>
              <a:t>B </a:t>
            </a:r>
            <a:r>
              <a:rPr lang="ja-JP" altLang="en-US" dirty="0"/>
              <a:t>群）を対象に，イダルシズマブ </a:t>
            </a:r>
            <a:r>
              <a:rPr lang="en-US" altLang="ja-JP" dirty="0"/>
              <a:t>5 g </a:t>
            </a:r>
            <a:r>
              <a:rPr lang="ja-JP" altLang="en-US" dirty="0"/>
              <a:t>静注療法の安全性と，ダビガトランの抗凝固作用に対する中和能を検討した．</a:t>
            </a:r>
            <a:endParaRPr lang="en-US" altLang="ja-JP" dirty="0"/>
          </a:p>
          <a:p>
            <a:endParaRPr lang="en-US" altLang="ja-JP" dirty="0"/>
          </a:p>
          <a:p>
            <a:r>
              <a:rPr lang="ja-JP" altLang="en-US" dirty="0"/>
              <a:t>・主要評価項目はイダルシズマブ投与後 </a:t>
            </a:r>
            <a:r>
              <a:rPr lang="en-US" altLang="ja-JP" dirty="0"/>
              <a:t>4 </a:t>
            </a:r>
            <a:r>
              <a:rPr lang="ja-JP" altLang="en-US" dirty="0"/>
              <a:t>時間以内のダビガトランの抗凝固作用に対する最大中和率とし，中央検査室で測定された希釈トロンビン時間またはエカリン凝固時間により判定した．</a:t>
            </a:r>
            <a:endParaRPr lang="en-US" altLang="ja-JP" dirty="0"/>
          </a:p>
          <a:p>
            <a:endParaRPr lang="en-US" altLang="ja-JP" dirty="0"/>
          </a:p>
          <a:p>
            <a:r>
              <a:rPr lang="ja-JP" altLang="en-US" dirty="0"/>
              <a:t>・主要な副次的評価項目は凝固能の回復とした．</a:t>
            </a:r>
          </a:p>
          <a:p>
            <a:endParaRPr kumimoji="1" lang="ja-JP" altLang="en-US" dirty="0"/>
          </a:p>
        </p:txBody>
      </p:sp>
    </p:spTree>
    <p:extLst>
      <p:ext uri="{BB962C8B-B14F-4D97-AF65-F5344CB8AC3E}">
        <p14:creationId xmlns:p14="http://schemas.microsoft.com/office/powerpoint/2010/main" val="367218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5" descr="Image"/>
          <p:cNvPicPr>
            <a:picLocks noGrp="1" noChangeAspect="1"/>
          </p:cNvPicPr>
          <p:nvPr>
            <p:ph idx="1"/>
          </p:nvPr>
        </p:nvPicPr>
        <p:blipFill rotWithShape="1">
          <a:blip r:embed="rId3" cstate="print"/>
          <a:srcRect l="-5185" r="-6641"/>
          <a:stretch/>
        </p:blipFill>
        <p:spPr>
          <a:xfrm>
            <a:off x="-118604" y="66340"/>
            <a:ext cx="4653789" cy="5008835"/>
          </a:xfrm>
          <a:prstGeom prst="rect">
            <a:avLst/>
          </a:prstGeom>
        </p:spPr>
      </p:pic>
      <p:pic>
        <p:nvPicPr>
          <p:cNvPr id="5" name="Picture 5" descr="Image"/>
          <p:cNvPicPr>
            <a:picLocks noChangeAspect="1"/>
          </p:cNvPicPr>
          <p:nvPr/>
        </p:nvPicPr>
        <p:blipFill>
          <a:blip r:embed="rId4" cstate="print"/>
          <a:stretch>
            <a:fillRect/>
          </a:stretch>
        </p:blipFill>
        <p:spPr>
          <a:xfrm>
            <a:off x="4403895" y="66339"/>
            <a:ext cx="4045382" cy="4868927"/>
          </a:xfrm>
          <a:prstGeom prst="rect">
            <a:avLst/>
          </a:prstGeom>
        </p:spPr>
      </p:pic>
      <p:sp>
        <p:nvSpPr>
          <p:cNvPr id="6" name="テキスト ボックス 5"/>
          <p:cNvSpPr txBox="1"/>
          <p:nvPr/>
        </p:nvSpPr>
        <p:spPr>
          <a:xfrm>
            <a:off x="358928" y="5057507"/>
            <a:ext cx="4176257" cy="415498"/>
          </a:xfrm>
          <a:prstGeom prst="rect">
            <a:avLst/>
          </a:prstGeom>
          <a:noFill/>
        </p:spPr>
        <p:txBody>
          <a:bodyPr wrap="square" rtlCol="0">
            <a:spAutoFit/>
          </a:bodyPr>
          <a:lstStyle/>
          <a:p>
            <a:r>
              <a:rPr lang="en-GB" altLang="ja-JP" sz="1050" dirty="0">
                <a:latin typeface="Arial" charset="0"/>
                <a:ea typeface="Gothic" charset="0"/>
                <a:cs typeface="Gothic" charset="0"/>
              </a:rPr>
              <a:t>Figure 1 Time Course of the Dilute Thrombin Time and </a:t>
            </a:r>
            <a:r>
              <a:rPr lang="en-GB" altLang="ja-JP" sz="1050" dirty="0" err="1">
                <a:latin typeface="Arial" charset="0"/>
                <a:ea typeface="Gothic" charset="0"/>
                <a:cs typeface="Gothic" charset="0"/>
              </a:rPr>
              <a:t>Ecarin</a:t>
            </a:r>
            <a:r>
              <a:rPr lang="en-GB" altLang="ja-JP" sz="1050" dirty="0">
                <a:latin typeface="Arial" charset="0"/>
                <a:ea typeface="Gothic" charset="0"/>
                <a:cs typeface="Gothic" charset="0"/>
              </a:rPr>
              <a:t> Clotting Time before and after the Administration of </a:t>
            </a:r>
            <a:r>
              <a:rPr lang="en-GB" altLang="ja-JP" sz="1050" dirty="0" err="1">
                <a:latin typeface="Arial" charset="0"/>
                <a:ea typeface="Gothic" charset="0"/>
                <a:cs typeface="Gothic" charset="0"/>
              </a:rPr>
              <a:t>Idarucizumab</a:t>
            </a:r>
            <a:r>
              <a:rPr lang="en-GB" altLang="ja-JP" sz="1050" dirty="0">
                <a:latin typeface="Arial" charset="0"/>
                <a:ea typeface="Gothic" charset="0"/>
                <a:cs typeface="Gothic" charset="0"/>
              </a:rPr>
              <a:t>. </a:t>
            </a:r>
            <a:endParaRPr kumimoji="1" lang="ja-JP" altLang="en-US" sz="1050" dirty="0"/>
          </a:p>
        </p:txBody>
      </p:sp>
      <p:sp>
        <p:nvSpPr>
          <p:cNvPr id="7" name="テキスト ボックス 6"/>
          <p:cNvSpPr txBox="1"/>
          <p:nvPr/>
        </p:nvSpPr>
        <p:spPr>
          <a:xfrm>
            <a:off x="4707460" y="4895924"/>
            <a:ext cx="3979340" cy="577081"/>
          </a:xfrm>
          <a:prstGeom prst="rect">
            <a:avLst/>
          </a:prstGeom>
          <a:noFill/>
        </p:spPr>
        <p:txBody>
          <a:bodyPr wrap="square" rtlCol="0">
            <a:spAutoFit/>
          </a:bodyPr>
          <a:lstStyle/>
          <a:p>
            <a:r>
              <a:rPr lang="en-GB" altLang="ja-JP" sz="1050" dirty="0">
                <a:latin typeface="Arial" charset="0"/>
                <a:ea typeface="Gothic" charset="0"/>
                <a:cs typeface="Gothic" charset="0"/>
              </a:rPr>
              <a:t>Figure 2 Time Courses of Plasma Concentrations of Unbound </a:t>
            </a:r>
            <a:r>
              <a:rPr lang="en-GB" altLang="ja-JP" sz="1050" dirty="0" err="1">
                <a:latin typeface="Arial" charset="0"/>
                <a:ea typeface="Gothic" charset="0"/>
                <a:cs typeface="Gothic" charset="0"/>
              </a:rPr>
              <a:t>Dabigatran</a:t>
            </a:r>
            <a:r>
              <a:rPr lang="en-GB" altLang="ja-JP" sz="1050" dirty="0">
                <a:latin typeface="Arial" charset="0"/>
                <a:ea typeface="Gothic" charset="0"/>
                <a:cs typeface="Gothic" charset="0"/>
              </a:rPr>
              <a:t> and </a:t>
            </a:r>
            <a:r>
              <a:rPr lang="en-GB" altLang="ja-JP" sz="1050" dirty="0" err="1">
                <a:latin typeface="Arial" charset="0"/>
                <a:ea typeface="Gothic" charset="0"/>
                <a:cs typeface="Gothic" charset="0"/>
              </a:rPr>
              <a:t>Idarucizumab</a:t>
            </a:r>
            <a:r>
              <a:rPr lang="en-GB" altLang="ja-JP" sz="1050" dirty="0">
                <a:latin typeface="Arial" charset="0"/>
                <a:ea typeface="Gothic" charset="0"/>
                <a:cs typeface="Gothic" charset="0"/>
              </a:rPr>
              <a:t> before and after the Administration of </a:t>
            </a:r>
            <a:r>
              <a:rPr lang="en-GB" altLang="ja-JP" sz="1050" dirty="0" err="1">
                <a:latin typeface="Arial" charset="0"/>
                <a:ea typeface="Gothic" charset="0"/>
                <a:cs typeface="Gothic" charset="0"/>
              </a:rPr>
              <a:t>Idarucizumab</a:t>
            </a:r>
            <a:r>
              <a:rPr lang="en-GB" altLang="ja-JP" sz="1050" dirty="0">
                <a:latin typeface="Arial" charset="0"/>
                <a:ea typeface="Gothic" charset="0"/>
                <a:cs typeface="Gothic" charset="0"/>
              </a:rPr>
              <a:t>. </a:t>
            </a:r>
            <a:endParaRPr kumimoji="1" lang="ja-JP" altLang="en-US" sz="1050" dirty="0"/>
          </a:p>
        </p:txBody>
      </p:sp>
      <p:sp>
        <p:nvSpPr>
          <p:cNvPr id="8" name="テキスト ボックス 7"/>
          <p:cNvSpPr txBox="1"/>
          <p:nvPr/>
        </p:nvSpPr>
        <p:spPr>
          <a:xfrm>
            <a:off x="249260" y="5473005"/>
            <a:ext cx="8664768" cy="1384995"/>
          </a:xfrm>
          <a:prstGeom prst="rect">
            <a:avLst/>
          </a:prstGeom>
          <a:noFill/>
        </p:spPr>
        <p:txBody>
          <a:bodyPr wrap="square" rtlCol="0">
            <a:spAutoFit/>
          </a:bodyPr>
          <a:lstStyle/>
          <a:p>
            <a:r>
              <a:rPr lang="ja-JP" altLang="en-US" sz="1400" dirty="0"/>
              <a:t>・イダルシズマブの投与を受けた </a:t>
            </a:r>
            <a:r>
              <a:rPr lang="en-US" altLang="ja-JP" sz="1400" dirty="0"/>
              <a:t>90 </a:t>
            </a:r>
            <a:r>
              <a:rPr lang="ja-JP" altLang="en-US" sz="1400" dirty="0"/>
              <a:t>例（</a:t>
            </a:r>
            <a:r>
              <a:rPr lang="en-US" altLang="ja-JP" sz="1400" dirty="0"/>
              <a:t>A </a:t>
            </a:r>
            <a:r>
              <a:rPr lang="ja-JP" altLang="en-US" sz="1400" dirty="0"/>
              <a:t>群 </a:t>
            </a:r>
            <a:r>
              <a:rPr lang="en-US" altLang="ja-JP" sz="1400" dirty="0"/>
              <a:t>51 </a:t>
            </a:r>
            <a:r>
              <a:rPr lang="ja-JP" altLang="en-US" sz="1400" dirty="0"/>
              <a:t>例，</a:t>
            </a:r>
            <a:r>
              <a:rPr lang="en-US" altLang="ja-JP" sz="1400" dirty="0"/>
              <a:t>B </a:t>
            </a:r>
            <a:r>
              <a:rPr lang="ja-JP" altLang="en-US" sz="1400" dirty="0"/>
              <a:t>群 </a:t>
            </a:r>
            <a:r>
              <a:rPr lang="en-US" altLang="ja-JP" sz="1400" dirty="0"/>
              <a:t>39 </a:t>
            </a:r>
            <a:r>
              <a:rPr lang="ja-JP" altLang="en-US" sz="1400" dirty="0"/>
              <a:t>例）を対象．</a:t>
            </a:r>
            <a:endParaRPr lang="en-US" altLang="ja-JP" sz="1400" dirty="0"/>
          </a:p>
          <a:p>
            <a:r>
              <a:rPr lang="ja-JP" altLang="en-US" sz="1400" dirty="0"/>
              <a:t>・イダルシズマブにより，患者の </a:t>
            </a:r>
            <a:r>
              <a:rPr lang="en-US" altLang="ja-JP" sz="1400" dirty="0"/>
              <a:t>88</a:t>
            </a:r>
            <a:r>
              <a:rPr lang="ja-JP" altLang="en-US" sz="1400" dirty="0"/>
              <a:t>～</a:t>
            </a:r>
            <a:r>
              <a:rPr lang="en-US" altLang="ja-JP" sz="1400" dirty="0"/>
              <a:t>98%</a:t>
            </a:r>
            <a:r>
              <a:rPr lang="ja-JP" altLang="en-US" sz="1400" dirty="0"/>
              <a:t>において凝固能が正常化し，この効果は数分以内に現れた．（左上スライド</a:t>
            </a:r>
            <a:r>
              <a:rPr lang="en-US" altLang="ja-JP" sz="1400" dirty="0"/>
              <a:t>Figure1</a:t>
            </a:r>
            <a:r>
              <a:rPr lang="ja-JP" altLang="en-US" sz="1400" dirty="0"/>
              <a:t>：投与後グループ</a:t>
            </a:r>
            <a:r>
              <a:rPr lang="en-US" altLang="ja-JP" sz="1400" dirty="0"/>
              <a:t>A</a:t>
            </a:r>
            <a:r>
              <a:rPr lang="ja-JP" altLang="en-US" sz="1400" dirty="0"/>
              <a:t>・</a:t>
            </a:r>
            <a:r>
              <a:rPr lang="en-US" altLang="ja-JP" sz="1400" dirty="0"/>
              <a:t>B</a:t>
            </a:r>
            <a:r>
              <a:rPr lang="ja-JP" altLang="en-US" sz="1400" dirty="0"/>
              <a:t>の</a:t>
            </a:r>
            <a:r>
              <a:rPr lang="en-US" altLang="ja-JP" sz="1400" dirty="0"/>
              <a:t>DTT/ECT</a:t>
            </a:r>
            <a:r>
              <a:rPr lang="ja-JP" altLang="en-US" sz="1400" dirty="0"/>
              <a:t>が速やかに短縮）</a:t>
            </a:r>
            <a:endParaRPr lang="en-US" altLang="ja-JP" sz="1400" dirty="0"/>
          </a:p>
          <a:p>
            <a:r>
              <a:rPr lang="ja-JP" altLang="en-US" sz="1400" dirty="0"/>
              <a:t>・</a:t>
            </a:r>
            <a:r>
              <a:rPr lang="en-US" altLang="ja-JP" sz="1400" dirty="0"/>
              <a:t>24 </a:t>
            </a:r>
            <a:r>
              <a:rPr lang="ja-JP" altLang="en-US" sz="1400" dirty="0"/>
              <a:t>時間の時点で非結合ダビガトランの濃度は，患者の </a:t>
            </a:r>
            <a:r>
              <a:rPr lang="en-US" altLang="ja-JP" sz="1400" dirty="0"/>
              <a:t>79%</a:t>
            </a:r>
            <a:r>
              <a:rPr lang="ja-JP" altLang="en-US" sz="1400" dirty="0"/>
              <a:t>で </a:t>
            </a:r>
            <a:r>
              <a:rPr lang="en-US" altLang="ja-JP" sz="1400" dirty="0"/>
              <a:t>20 </a:t>
            </a:r>
            <a:r>
              <a:rPr lang="en-US" altLang="ja-JP" sz="1400" dirty="0" err="1"/>
              <a:t>ng</a:t>
            </a:r>
            <a:r>
              <a:rPr lang="en-US" altLang="ja-JP" sz="1400" dirty="0"/>
              <a:t>/mL </a:t>
            </a:r>
            <a:r>
              <a:rPr lang="ja-JP" altLang="en-US" sz="1400" dirty="0"/>
              <a:t>未満であった．</a:t>
            </a:r>
            <a:r>
              <a:rPr lang="en-US" altLang="ja-JP" sz="1400" dirty="0"/>
              <a:t>(</a:t>
            </a:r>
            <a:r>
              <a:rPr lang="ja-JP" altLang="en-US" sz="1400" dirty="0"/>
              <a:t>右上スライド</a:t>
            </a:r>
            <a:r>
              <a:rPr lang="en-US" altLang="ja-JP" sz="1400" dirty="0"/>
              <a:t>Figure2</a:t>
            </a:r>
            <a:r>
              <a:rPr lang="ja-JP" altLang="en-US" sz="1400" dirty="0"/>
              <a:t>：上段非結合ダビガトラン濃度</a:t>
            </a:r>
            <a:r>
              <a:rPr lang="en-US" altLang="ja-JP" sz="1400" dirty="0"/>
              <a:t>)</a:t>
            </a:r>
          </a:p>
          <a:p>
            <a:r>
              <a:rPr lang="ja-JP" altLang="en-US" sz="1400" dirty="0"/>
              <a:t>・抗凝固薬を再開していなかった </a:t>
            </a:r>
            <a:r>
              <a:rPr lang="en-US" altLang="ja-JP" sz="1400" dirty="0"/>
              <a:t>1 </a:t>
            </a:r>
            <a:r>
              <a:rPr lang="ja-JP" altLang="en-US" sz="1400" dirty="0"/>
              <a:t>例で，イダルシズマブ投与後 </a:t>
            </a:r>
            <a:r>
              <a:rPr lang="en-US" altLang="ja-JP" sz="1400" dirty="0"/>
              <a:t>72 </a:t>
            </a:r>
            <a:r>
              <a:rPr lang="ja-JP" altLang="en-US" sz="1400" dirty="0"/>
              <a:t>時間以内に血栓イベントが </a:t>
            </a:r>
            <a:r>
              <a:rPr lang="en-US" altLang="ja-JP" sz="1400" dirty="0"/>
              <a:t>1 </a:t>
            </a:r>
            <a:r>
              <a:rPr lang="ja-JP" altLang="en-US" sz="1400" dirty="0"/>
              <a:t>件発生した</a:t>
            </a:r>
            <a:r>
              <a:rPr lang="en-US" altLang="ja-JP" sz="1400" dirty="0"/>
              <a:t>.</a:t>
            </a:r>
            <a:endParaRPr kumimoji="1" lang="ja-JP" altLang="en-US" sz="1400" dirty="0"/>
          </a:p>
        </p:txBody>
      </p:sp>
      <p:sp>
        <p:nvSpPr>
          <p:cNvPr id="3" name="テキスト ボックス 2"/>
          <p:cNvSpPr txBox="1"/>
          <p:nvPr/>
        </p:nvSpPr>
        <p:spPr>
          <a:xfrm>
            <a:off x="1293780" y="274638"/>
            <a:ext cx="854607" cy="369332"/>
          </a:xfrm>
          <a:prstGeom prst="rect">
            <a:avLst/>
          </a:prstGeom>
          <a:noFill/>
        </p:spPr>
        <p:txBody>
          <a:bodyPr wrap="square" rtlCol="0">
            <a:spAutoFit/>
          </a:bodyPr>
          <a:lstStyle/>
          <a:p>
            <a:r>
              <a:rPr kumimoji="1" lang="en-US" altLang="ja-JP" dirty="0"/>
              <a:t>A DTT</a:t>
            </a:r>
            <a:endParaRPr kumimoji="1" lang="ja-JP" altLang="en-US" dirty="0"/>
          </a:p>
        </p:txBody>
      </p:sp>
      <p:sp>
        <p:nvSpPr>
          <p:cNvPr id="9" name="テキスト ボックス 8"/>
          <p:cNvSpPr txBox="1"/>
          <p:nvPr/>
        </p:nvSpPr>
        <p:spPr>
          <a:xfrm>
            <a:off x="1293780" y="3026276"/>
            <a:ext cx="854607" cy="369332"/>
          </a:xfrm>
          <a:prstGeom prst="rect">
            <a:avLst/>
          </a:prstGeom>
          <a:noFill/>
        </p:spPr>
        <p:txBody>
          <a:bodyPr wrap="square" rtlCol="0">
            <a:spAutoFit/>
          </a:bodyPr>
          <a:lstStyle/>
          <a:p>
            <a:r>
              <a:rPr kumimoji="1" lang="en-US" altLang="ja-JP" dirty="0"/>
              <a:t>A ECT</a:t>
            </a:r>
            <a:endParaRPr kumimoji="1" lang="ja-JP" altLang="en-US" dirty="0"/>
          </a:p>
        </p:txBody>
      </p:sp>
      <p:sp>
        <p:nvSpPr>
          <p:cNvPr id="10" name="テキスト ボックス 9"/>
          <p:cNvSpPr txBox="1"/>
          <p:nvPr/>
        </p:nvSpPr>
        <p:spPr>
          <a:xfrm>
            <a:off x="3048576" y="3026276"/>
            <a:ext cx="854607" cy="369332"/>
          </a:xfrm>
          <a:prstGeom prst="rect">
            <a:avLst/>
          </a:prstGeom>
          <a:noFill/>
        </p:spPr>
        <p:txBody>
          <a:bodyPr wrap="square" rtlCol="0">
            <a:spAutoFit/>
          </a:bodyPr>
          <a:lstStyle/>
          <a:p>
            <a:r>
              <a:rPr lang="en-US" altLang="ja-JP" dirty="0"/>
              <a:t>B</a:t>
            </a:r>
            <a:r>
              <a:rPr kumimoji="1" lang="en-US" altLang="ja-JP" dirty="0"/>
              <a:t> ECT</a:t>
            </a:r>
            <a:endParaRPr kumimoji="1" lang="ja-JP" altLang="en-US" dirty="0"/>
          </a:p>
        </p:txBody>
      </p:sp>
      <p:sp>
        <p:nvSpPr>
          <p:cNvPr id="11" name="テキスト ボックス 10"/>
          <p:cNvSpPr txBox="1"/>
          <p:nvPr/>
        </p:nvSpPr>
        <p:spPr>
          <a:xfrm>
            <a:off x="3048576" y="274638"/>
            <a:ext cx="854607" cy="369332"/>
          </a:xfrm>
          <a:prstGeom prst="rect">
            <a:avLst/>
          </a:prstGeom>
          <a:noFill/>
        </p:spPr>
        <p:txBody>
          <a:bodyPr wrap="square" rtlCol="0">
            <a:spAutoFit/>
          </a:bodyPr>
          <a:lstStyle/>
          <a:p>
            <a:r>
              <a:rPr lang="en-US" altLang="ja-JP" dirty="0"/>
              <a:t>B</a:t>
            </a:r>
            <a:r>
              <a:rPr kumimoji="1" lang="en-US" altLang="ja-JP" dirty="0"/>
              <a:t> DTT</a:t>
            </a:r>
            <a:endParaRPr kumimoji="1" lang="ja-JP" altLang="en-US" dirty="0"/>
          </a:p>
        </p:txBody>
      </p:sp>
      <p:sp>
        <p:nvSpPr>
          <p:cNvPr id="12" name="テキスト ボックス 11"/>
          <p:cNvSpPr txBox="1"/>
          <p:nvPr/>
        </p:nvSpPr>
        <p:spPr>
          <a:xfrm>
            <a:off x="5185145" y="328734"/>
            <a:ext cx="2884299" cy="369332"/>
          </a:xfrm>
          <a:prstGeom prst="rect">
            <a:avLst/>
          </a:prstGeom>
          <a:noFill/>
        </p:spPr>
        <p:txBody>
          <a:bodyPr wrap="square" rtlCol="0">
            <a:spAutoFit/>
          </a:bodyPr>
          <a:lstStyle/>
          <a:p>
            <a:r>
              <a:rPr kumimoji="1" lang="ja-JP" altLang="en-US" dirty="0"/>
              <a:t>非結合ダビガトラン濃度</a:t>
            </a:r>
          </a:p>
        </p:txBody>
      </p:sp>
      <p:sp>
        <p:nvSpPr>
          <p:cNvPr id="13" name="テキスト ボックス 12"/>
          <p:cNvSpPr txBox="1"/>
          <p:nvPr/>
        </p:nvSpPr>
        <p:spPr>
          <a:xfrm>
            <a:off x="5192927" y="2707138"/>
            <a:ext cx="2884299" cy="369332"/>
          </a:xfrm>
          <a:prstGeom prst="rect">
            <a:avLst/>
          </a:prstGeom>
          <a:noFill/>
        </p:spPr>
        <p:txBody>
          <a:bodyPr wrap="square" rtlCol="0">
            <a:spAutoFit/>
          </a:bodyPr>
          <a:lstStyle/>
          <a:p>
            <a:r>
              <a:rPr lang="ja-JP" altLang="en-US" dirty="0"/>
              <a:t>イダルシズマブ血中</a:t>
            </a:r>
            <a:r>
              <a:rPr kumimoji="1" lang="ja-JP" altLang="en-US" dirty="0"/>
              <a:t>濃度</a:t>
            </a:r>
          </a:p>
        </p:txBody>
      </p:sp>
      <p:sp>
        <p:nvSpPr>
          <p:cNvPr id="14" name="円/楕円 13"/>
          <p:cNvSpPr/>
          <p:nvPr/>
        </p:nvSpPr>
        <p:spPr>
          <a:xfrm>
            <a:off x="6172166" y="1946710"/>
            <a:ext cx="189913" cy="308624"/>
          </a:xfrm>
          <a:prstGeom prst="ellipse">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5" name="円/楕円 14"/>
          <p:cNvSpPr/>
          <p:nvPr/>
        </p:nvSpPr>
        <p:spPr>
          <a:xfrm>
            <a:off x="8176277" y="1944800"/>
            <a:ext cx="189913" cy="308624"/>
          </a:xfrm>
          <a:prstGeom prst="ellipse">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309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
          <p:cNvPicPr>
            <a:picLocks noGrp="1" noChangeAspect="1"/>
          </p:cNvPicPr>
          <p:nvPr>
            <p:ph idx="1"/>
          </p:nvPr>
        </p:nvPicPr>
        <p:blipFill rotWithShape="1">
          <a:blip r:embed="rId2" cstate="print"/>
          <a:srcRect l="-2880" r="-3064"/>
          <a:stretch/>
        </p:blipFill>
        <p:spPr>
          <a:xfrm>
            <a:off x="309936" y="182613"/>
            <a:ext cx="4513564" cy="3216272"/>
          </a:xfrm>
          <a:prstGeom prst="rect">
            <a:avLst/>
          </a:prstGeom>
        </p:spPr>
      </p:pic>
      <p:pic>
        <p:nvPicPr>
          <p:cNvPr id="5" name="Picture 5" descr="Image"/>
          <p:cNvPicPr>
            <a:picLocks noChangeAspect="1"/>
          </p:cNvPicPr>
          <p:nvPr/>
        </p:nvPicPr>
        <p:blipFill>
          <a:blip r:embed="rId3" cstate="print"/>
          <a:stretch>
            <a:fillRect/>
          </a:stretch>
        </p:blipFill>
        <p:spPr>
          <a:xfrm>
            <a:off x="392350" y="3490910"/>
            <a:ext cx="4357518" cy="3289614"/>
          </a:xfrm>
          <a:prstGeom prst="rect">
            <a:avLst/>
          </a:prstGeom>
        </p:spPr>
      </p:pic>
      <p:sp>
        <p:nvSpPr>
          <p:cNvPr id="3" name="テキスト ボックス 2"/>
          <p:cNvSpPr txBox="1"/>
          <p:nvPr/>
        </p:nvSpPr>
        <p:spPr>
          <a:xfrm>
            <a:off x="4988473" y="184039"/>
            <a:ext cx="3928032" cy="6186310"/>
          </a:xfrm>
          <a:prstGeom prst="rect">
            <a:avLst/>
          </a:prstGeom>
          <a:noFill/>
        </p:spPr>
        <p:txBody>
          <a:bodyPr wrap="square" rtlCol="0">
            <a:spAutoFit/>
          </a:bodyPr>
          <a:lstStyle/>
          <a:p>
            <a:r>
              <a:rPr lang="ja-JP" altLang="en-US" dirty="0"/>
              <a:t>・両群の患者背景はマッチしており，</a:t>
            </a:r>
            <a:r>
              <a:rPr lang="en-US" altLang="ja-JP" dirty="0"/>
              <a:t>42.9%</a:t>
            </a:r>
            <a:r>
              <a:rPr lang="ja-JP" altLang="en-US" dirty="0"/>
              <a:t>が糖尿病，</a:t>
            </a:r>
            <a:r>
              <a:rPr lang="en-US" altLang="ja-JP" dirty="0"/>
              <a:t>34.7%</a:t>
            </a:r>
            <a:r>
              <a:rPr lang="ja-JP" altLang="en-US" dirty="0"/>
              <a:t>が現在喫煙者であった．</a:t>
            </a:r>
            <a:endParaRPr lang="en-US" altLang="ja-JP" dirty="0"/>
          </a:p>
          <a:p>
            <a:endParaRPr lang="en-US" altLang="ja-JP" dirty="0"/>
          </a:p>
          <a:p>
            <a:r>
              <a:rPr lang="ja-JP" altLang="en-US" dirty="0"/>
              <a:t>・</a:t>
            </a:r>
            <a:r>
              <a:rPr lang="en-US" altLang="ja-JP" dirty="0"/>
              <a:t>12 </a:t>
            </a:r>
            <a:r>
              <a:rPr lang="ja-JP" altLang="en-US" dirty="0"/>
              <a:t>ヵ月の時点で，血管形成術に薬剤被覆バルーンを用いた患者の標的血管主要開存率は，バルーンを用いた患者と比較して有意差をもって優れていた（</a:t>
            </a:r>
            <a:r>
              <a:rPr lang="en-US" altLang="ja-JP" dirty="0"/>
              <a:t>65.2% </a:t>
            </a:r>
            <a:r>
              <a:rPr lang="ja-JP" altLang="en-US" dirty="0"/>
              <a:t>対 </a:t>
            </a:r>
            <a:r>
              <a:rPr lang="en-US" altLang="ja-JP" dirty="0"/>
              <a:t>52.6%</a:t>
            </a:r>
            <a:r>
              <a:rPr lang="ja-JP" altLang="en-US" dirty="0"/>
              <a:t>，</a:t>
            </a:r>
            <a:r>
              <a:rPr lang="en-US" altLang="ja-JP" dirty="0"/>
              <a:t>P</a:t>
            </a:r>
            <a:r>
              <a:rPr lang="ja-JP" altLang="en-US" dirty="0"/>
              <a:t>＝</a:t>
            </a:r>
            <a:r>
              <a:rPr lang="en-US" altLang="ja-JP" dirty="0"/>
              <a:t>0.02</a:t>
            </a:r>
            <a:r>
              <a:rPr lang="ja-JP" altLang="en-US" dirty="0"/>
              <a:t>）</a:t>
            </a:r>
            <a:endParaRPr lang="en-US" altLang="ja-JP" dirty="0"/>
          </a:p>
          <a:p>
            <a:endParaRPr lang="en-US" altLang="ja-JP" dirty="0"/>
          </a:p>
          <a:p>
            <a:r>
              <a:rPr lang="ja-JP" altLang="en-US" dirty="0"/>
              <a:t>・主要安全性イベントが発生しなかった患者の割合は，薬剤被覆バルーン群 </a:t>
            </a:r>
            <a:r>
              <a:rPr lang="en-US" altLang="ja-JP" dirty="0"/>
              <a:t>83.9%</a:t>
            </a:r>
            <a:r>
              <a:rPr lang="ja-JP" altLang="en-US" dirty="0"/>
              <a:t>，標準的バルーン群 </a:t>
            </a:r>
            <a:r>
              <a:rPr lang="en-US" altLang="ja-JP" dirty="0"/>
              <a:t>79.0%</a:t>
            </a:r>
            <a:r>
              <a:rPr lang="ja-JP" altLang="en-US" dirty="0"/>
              <a:t>であった（</a:t>
            </a:r>
            <a:r>
              <a:rPr lang="en-US" altLang="ja-JP" dirty="0"/>
              <a:t>P</a:t>
            </a:r>
            <a:r>
              <a:rPr lang="ja-JP" altLang="en-US" dirty="0"/>
              <a:t>＝</a:t>
            </a:r>
            <a:r>
              <a:rPr lang="en-US" altLang="ja-JP" dirty="0"/>
              <a:t>0.005</a:t>
            </a:r>
            <a:r>
              <a:rPr lang="ja-JP" altLang="en-US" dirty="0"/>
              <a:t>と非劣勢、</a:t>
            </a:r>
            <a:r>
              <a:rPr lang="en-US" altLang="ja-JP" dirty="0"/>
              <a:t>DCB</a:t>
            </a:r>
            <a:r>
              <a:rPr lang="ja-JP" altLang="en-US" dirty="0"/>
              <a:t>で安全性が高いとの結果）</a:t>
            </a:r>
            <a:endParaRPr lang="en-US" altLang="ja-JP" dirty="0"/>
          </a:p>
          <a:p>
            <a:endParaRPr lang="en-US" altLang="ja-JP" dirty="0"/>
          </a:p>
          <a:p>
            <a:r>
              <a:rPr lang="ja-JP" altLang="en-US" dirty="0"/>
              <a:t>・機能的転帰，死亡率，下肢切断率，血栓症発生率，再介入率に群間で有意差は認められなかった．</a:t>
            </a:r>
          </a:p>
          <a:p>
            <a:endParaRPr kumimoji="1" lang="en-US" altLang="ja-JP" dirty="0"/>
          </a:p>
          <a:p>
            <a:r>
              <a:rPr lang="en-US" altLang="ja-JP" dirty="0"/>
              <a:t>⇒</a:t>
            </a:r>
            <a:r>
              <a:rPr lang="ja-JP" altLang="en-US" dirty="0"/>
              <a:t>内服薬に関する記載なし</a:t>
            </a:r>
            <a:endParaRPr lang="en-US" altLang="ja-JP" dirty="0"/>
          </a:p>
          <a:p>
            <a:r>
              <a:rPr kumimoji="1" lang="en-US" altLang="ja-JP" dirty="0"/>
              <a:t>POBA&lt;DCB</a:t>
            </a:r>
            <a:r>
              <a:rPr kumimoji="1" lang="ja-JP" altLang="en-US" dirty="0"/>
              <a:t>？　ステントの位置づけは？</a:t>
            </a:r>
          </a:p>
        </p:txBody>
      </p:sp>
    </p:spTree>
    <p:extLst>
      <p:ext uri="{BB962C8B-B14F-4D97-AF65-F5344CB8AC3E}">
        <p14:creationId xmlns:p14="http://schemas.microsoft.com/office/powerpoint/2010/main" val="11038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270" r="-1835"/>
          <a:stretch/>
        </p:blipFill>
        <p:spPr>
          <a:xfrm>
            <a:off x="18408" y="90218"/>
            <a:ext cx="4824890" cy="6590638"/>
          </a:xfrm>
        </p:spPr>
      </p:pic>
      <p:sp>
        <p:nvSpPr>
          <p:cNvPr id="5" name="テキスト ボックス 4"/>
          <p:cNvSpPr txBox="1"/>
          <p:nvPr/>
        </p:nvSpPr>
        <p:spPr>
          <a:xfrm>
            <a:off x="4058908" y="201799"/>
            <a:ext cx="4307680" cy="646331"/>
          </a:xfrm>
          <a:prstGeom prst="rect">
            <a:avLst/>
          </a:prstGeom>
          <a:noFill/>
        </p:spPr>
        <p:txBody>
          <a:bodyPr wrap="square" rtlCol="0">
            <a:spAutoFit/>
          </a:bodyPr>
          <a:lstStyle/>
          <a:p>
            <a:r>
              <a:rPr lang="ja-JP" altLang="en-US" b="1" dirty="0"/>
              <a:t>ワルファリン継続で肺塞栓症の再発抑制</a:t>
            </a:r>
            <a:endParaRPr lang="en-US" altLang="ja-JP" b="1" dirty="0"/>
          </a:p>
          <a:p>
            <a:r>
              <a:rPr lang="ja-JP" altLang="en-US" dirty="0"/>
              <a:t>（</a:t>
            </a:r>
            <a:r>
              <a:rPr lang="en-US" altLang="ja-JP" dirty="0"/>
              <a:t>PADIS-PE</a:t>
            </a:r>
            <a:r>
              <a:rPr lang="ja-JP" altLang="en-US" dirty="0"/>
              <a:t>試験）</a:t>
            </a:r>
            <a:endParaRPr kumimoji="1" lang="ja-JP" altLang="en-US" dirty="0"/>
          </a:p>
        </p:txBody>
      </p:sp>
      <p:sp>
        <p:nvSpPr>
          <p:cNvPr id="2" name="テキスト ボックス 1"/>
          <p:cNvSpPr txBox="1"/>
          <p:nvPr/>
        </p:nvSpPr>
        <p:spPr>
          <a:xfrm>
            <a:off x="4843298" y="995147"/>
            <a:ext cx="4151766" cy="6463309"/>
          </a:xfrm>
          <a:prstGeom prst="rect">
            <a:avLst/>
          </a:prstGeom>
          <a:noFill/>
        </p:spPr>
        <p:txBody>
          <a:bodyPr wrap="square" rtlCol="0">
            <a:spAutoFit/>
          </a:bodyPr>
          <a:lstStyle/>
          <a:p>
            <a:r>
              <a:rPr kumimoji="1" lang="ja-JP" altLang="en-US" dirty="0"/>
              <a:t>・特発性の初発肺塞栓症に対する至適なワルファリンの投与期間は不明</a:t>
            </a:r>
            <a:endParaRPr kumimoji="1" lang="en-US" altLang="ja-JP" dirty="0"/>
          </a:p>
          <a:p>
            <a:endParaRPr lang="en-US" altLang="ja-JP" dirty="0"/>
          </a:p>
          <a:p>
            <a:r>
              <a:rPr kumimoji="1" lang="ja-JP" altLang="en-US" dirty="0"/>
              <a:t>・</a:t>
            </a:r>
            <a:r>
              <a:rPr kumimoji="1" lang="en-US" altLang="ja-JP" dirty="0"/>
              <a:t>PE</a:t>
            </a:r>
            <a:r>
              <a:rPr kumimoji="1" lang="ja-JP" altLang="en-US" dirty="0"/>
              <a:t>発症後</a:t>
            </a:r>
            <a:r>
              <a:rPr kumimoji="1" lang="en-US" altLang="ja-JP" dirty="0"/>
              <a:t>6</a:t>
            </a:r>
            <a:r>
              <a:rPr kumimoji="1" lang="ja-JP" altLang="en-US" dirty="0"/>
              <a:t>ヶ月後よりさらに</a:t>
            </a:r>
            <a:r>
              <a:rPr kumimoji="1" lang="en-US" altLang="ja-JP" dirty="0"/>
              <a:t>18</a:t>
            </a:r>
            <a:r>
              <a:rPr kumimoji="1" lang="ja-JP" altLang="en-US" dirty="0"/>
              <a:t>ヶ月ワルファリン</a:t>
            </a:r>
            <a:r>
              <a:rPr kumimoji="1" lang="en-US" altLang="ja-JP" dirty="0"/>
              <a:t>/</a:t>
            </a:r>
            <a:r>
              <a:rPr kumimoji="1" lang="ja-JP" altLang="en-US" dirty="0"/>
              <a:t>プラセボを投与することの有効性・安全性に関する調査</a:t>
            </a:r>
            <a:endParaRPr kumimoji="1" lang="en-US" altLang="ja-JP" dirty="0"/>
          </a:p>
          <a:p>
            <a:endParaRPr lang="en-US" altLang="ja-JP" dirty="0"/>
          </a:p>
          <a:p>
            <a:r>
              <a:rPr kumimoji="1" lang="ja-JP" altLang="en-US" dirty="0"/>
              <a:t>・フランスの</a:t>
            </a:r>
            <a:r>
              <a:rPr kumimoji="1" lang="en-US" altLang="ja-JP" dirty="0"/>
              <a:t>14</a:t>
            </a:r>
            <a:r>
              <a:rPr kumimoji="1" lang="ja-JP" altLang="en-US" dirty="0"/>
              <a:t>施設で</a:t>
            </a:r>
            <a:r>
              <a:rPr kumimoji="1" lang="en-US" altLang="ja-JP" dirty="0"/>
              <a:t>2007</a:t>
            </a:r>
            <a:r>
              <a:rPr kumimoji="1" lang="ja-JP" altLang="en-US" dirty="0"/>
              <a:t>年</a:t>
            </a:r>
            <a:r>
              <a:rPr kumimoji="1" lang="en-US" altLang="ja-JP" dirty="0"/>
              <a:t>7</a:t>
            </a:r>
            <a:r>
              <a:rPr kumimoji="1" lang="ja-JP" altLang="en-US" dirty="0"/>
              <a:t>月から</a:t>
            </a:r>
            <a:r>
              <a:rPr kumimoji="1" lang="en-US" altLang="ja-JP" dirty="0"/>
              <a:t>2014</a:t>
            </a:r>
            <a:r>
              <a:rPr kumimoji="1" lang="ja-JP" altLang="en-US" dirty="0"/>
              <a:t>年</a:t>
            </a:r>
            <a:r>
              <a:rPr kumimoji="1" lang="en-US" altLang="ja-JP" dirty="0"/>
              <a:t>9</a:t>
            </a:r>
            <a:r>
              <a:rPr kumimoji="1" lang="ja-JP" altLang="en-US" dirty="0"/>
              <a:t>月まで、</a:t>
            </a:r>
            <a:r>
              <a:rPr lang="ja-JP" altLang="en-US" dirty="0"/>
              <a:t>年齢</a:t>
            </a:r>
            <a:r>
              <a:rPr lang="en-US" altLang="ja-JP" dirty="0"/>
              <a:t>18</a:t>
            </a:r>
            <a:r>
              <a:rPr lang="ja-JP" altLang="en-US" dirty="0"/>
              <a:t>歳以上、静脈血栓塞栓症のリスク因子がないにもかかわらず症候性の肺塞栓症を発症し、ビタミン</a:t>
            </a:r>
            <a:r>
              <a:rPr lang="en-US" altLang="ja-JP" dirty="0"/>
              <a:t>K</a:t>
            </a:r>
            <a:r>
              <a:rPr lang="ja-JP" altLang="en-US" dirty="0"/>
              <a:t>拮抗薬（</a:t>
            </a:r>
            <a:r>
              <a:rPr lang="en-US" altLang="ja-JP" dirty="0"/>
              <a:t>INR</a:t>
            </a:r>
            <a:r>
              <a:rPr lang="ja-JP" altLang="en-US" dirty="0"/>
              <a:t>目標値：</a:t>
            </a:r>
            <a:r>
              <a:rPr lang="en-US" altLang="ja-JP" dirty="0"/>
              <a:t>2.0</a:t>
            </a:r>
            <a:r>
              <a:rPr lang="ja-JP" altLang="en-US" dirty="0"/>
              <a:t>～</a:t>
            </a:r>
            <a:r>
              <a:rPr lang="en-US" altLang="ja-JP" dirty="0"/>
              <a:t>3.0</a:t>
            </a:r>
            <a:r>
              <a:rPr lang="ja-JP" altLang="en-US" dirty="0"/>
              <a:t>）による</a:t>
            </a:r>
            <a:r>
              <a:rPr lang="en-US" altLang="ja-JP" dirty="0"/>
              <a:t>6</a:t>
            </a:r>
            <a:r>
              <a:rPr lang="ja-JP" altLang="en-US" dirty="0"/>
              <a:t>ヵ月間の初期治療を受けた患者</a:t>
            </a:r>
            <a:r>
              <a:rPr lang="en-US" altLang="ja-JP" dirty="0"/>
              <a:t>371</a:t>
            </a:r>
            <a:r>
              <a:rPr lang="ja-JP" altLang="en-US" dirty="0"/>
              <a:t>名を対象</a:t>
            </a:r>
            <a:endParaRPr lang="en-US" altLang="ja-JP" dirty="0"/>
          </a:p>
          <a:p>
            <a:endParaRPr lang="en-US" altLang="ja-JP" dirty="0"/>
          </a:p>
          <a:p>
            <a:r>
              <a:rPr lang="ja-JP" altLang="en-US" dirty="0"/>
              <a:t>・主要評価項目はランダム化後</a:t>
            </a:r>
            <a:r>
              <a:rPr lang="en-US" altLang="ja-JP" dirty="0"/>
              <a:t>18</a:t>
            </a:r>
            <a:r>
              <a:rPr lang="ja-JP" altLang="en-US" dirty="0"/>
              <a:t>ヵ月時の静脈血栓塞栓症の再発および大出血の複合エンドポイントであり、副次評価項目は</a:t>
            </a:r>
            <a:r>
              <a:rPr lang="en-US" altLang="ja-JP" dirty="0"/>
              <a:t>42</a:t>
            </a:r>
            <a:r>
              <a:rPr lang="ja-JP" altLang="en-US" dirty="0"/>
              <a:t>ヵ月時（治療終了後</a:t>
            </a:r>
            <a:r>
              <a:rPr lang="en-US" altLang="ja-JP" dirty="0"/>
              <a:t>24</a:t>
            </a:r>
            <a:r>
              <a:rPr lang="ja-JP" altLang="en-US" dirty="0"/>
              <a:t>ヵ月時）の複合エンドポイント</a:t>
            </a:r>
            <a:r>
              <a:rPr lang="en-US" altLang="ja-JP" dirty="0"/>
              <a:t>(</a:t>
            </a:r>
            <a:r>
              <a:rPr lang="ja-JP" altLang="en-US" dirty="0"/>
              <a:t>全死亡、大出血</a:t>
            </a:r>
            <a:r>
              <a:rPr lang="en-US" altLang="ja-JP" dirty="0"/>
              <a:t>)</a:t>
            </a:r>
            <a:r>
              <a:rPr lang="ja-JP" altLang="en-US" dirty="0"/>
              <a:t>であった。</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404821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v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410" b="-7767"/>
          <a:stretch/>
        </p:blipFill>
        <p:spPr bwMode="auto">
          <a:xfrm>
            <a:off x="457200" y="-102661"/>
            <a:ext cx="8229600" cy="34023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テキスト ボックス 2"/>
          <p:cNvSpPr txBox="1"/>
          <p:nvPr/>
        </p:nvSpPr>
        <p:spPr>
          <a:xfrm>
            <a:off x="457200" y="3145171"/>
            <a:ext cx="8393838" cy="3539430"/>
          </a:xfrm>
          <a:prstGeom prst="rect">
            <a:avLst/>
          </a:prstGeom>
          <a:noFill/>
        </p:spPr>
        <p:txBody>
          <a:bodyPr wrap="square" rtlCol="0">
            <a:spAutoFit/>
          </a:bodyPr>
          <a:lstStyle/>
          <a:p>
            <a:r>
              <a:rPr lang="ja-JP" altLang="en-US" sz="1600" dirty="0"/>
              <a:t>・</a:t>
            </a:r>
            <a:r>
              <a:rPr lang="en-US" altLang="ja-JP" sz="1600" dirty="0"/>
              <a:t>18</a:t>
            </a:r>
            <a:r>
              <a:rPr lang="ja-JP" altLang="en-US" sz="1600" dirty="0"/>
              <a:t>ヵ月の治療期間中の主要評価項目は、ワルファリン群が</a:t>
            </a:r>
            <a:r>
              <a:rPr lang="en-US" altLang="ja-JP" sz="1600" dirty="0"/>
              <a:t>3.3</a:t>
            </a:r>
            <a:r>
              <a:rPr lang="ja-JP" altLang="en-US" sz="1600" dirty="0"/>
              <a:t>％（</a:t>
            </a:r>
            <a:r>
              <a:rPr lang="en-US" altLang="ja-JP" sz="1600" dirty="0"/>
              <a:t>6/184</a:t>
            </a:r>
            <a:r>
              <a:rPr lang="ja-JP" altLang="en-US" sz="1600" dirty="0"/>
              <a:t>名</a:t>
            </a:r>
            <a:r>
              <a:rPr lang="en-US" altLang="ja-JP" sz="1600" dirty="0"/>
              <a:t>)</a:t>
            </a:r>
            <a:r>
              <a:rPr lang="ja-JP" altLang="en-US" sz="1600" dirty="0"/>
              <a:t>であり、プラセボ群の</a:t>
            </a:r>
            <a:r>
              <a:rPr lang="en-US" altLang="ja-JP" sz="1600" dirty="0"/>
              <a:t>13.5</a:t>
            </a:r>
            <a:r>
              <a:rPr lang="ja-JP" altLang="en-US" sz="1600" dirty="0"/>
              <a:t>％（</a:t>
            </a:r>
            <a:r>
              <a:rPr lang="en-US" altLang="ja-JP" sz="1600" dirty="0"/>
              <a:t>25/187</a:t>
            </a:r>
            <a:r>
              <a:rPr lang="ja-JP" altLang="en-US" sz="1600" dirty="0"/>
              <a:t>名）に比べ、相対リスクが</a:t>
            </a:r>
            <a:r>
              <a:rPr lang="en-US" altLang="ja-JP" sz="1600" dirty="0"/>
              <a:t>78</a:t>
            </a:r>
            <a:r>
              <a:rPr lang="ja-JP" altLang="en-US" sz="1600" dirty="0"/>
              <a:t>％低減した（</a:t>
            </a:r>
            <a:r>
              <a:rPr lang="en-US" altLang="ja-JP" sz="1600" dirty="0"/>
              <a:t>HR</a:t>
            </a:r>
            <a:r>
              <a:rPr lang="ja-JP" altLang="en-US" sz="1600" dirty="0"/>
              <a:t>：</a:t>
            </a:r>
            <a:r>
              <a:rPr lang="en-US" altLang="ja-JP" sz="1600" dirty="0"/>
              <a:t>0.22</a:t>
            </a:r>
            <a:r>
              <a:rPr lang="ja-JP" altLang="en-US" sz="1600" dirty="0"/>
              <a:t>、</a:t>
            </a:r>
            <a:r>
              <a:rPr lang="en-US" altLang="ja-JP" sz="1600" dirty="0"/>
              <a:t>95</a:t>
            </a:r>
            <a:r>
              <a:rPr lang="ja-JP" altLang="en-US" sz="1600" dirty="0"/>
              <a:t>％</a:t>
            </a:r>
            <a:r>
              <a:rPr lang="en-US" altLang="ja-JP" sz="1600" dirty="0"/>
              <a:t>CI</a:t>
            </a:r>
            <a:r>
              <a:rPr lang="ja-JP" altLang="en-US" sz="1600" dirty="0"/>
              <a:t>：</a:t>
            </a:r>
            <a:r>
              <a:rPr lang="en-US" altLang="ja-JP" sz="1600" dirty="0"/>
              <a:t>0.09</a:t>
            </a:r>
            <a:r>
              <a:rPr lang="ja-JP" altLang="en-US" sz="1600" dirty="0"/>
              <a:t>～</a:t>
            </a:r>
            <a:r>
              <a:rPr lang="en-US" altLang="ja-JP" sz="1600" dirty="0"/>
              <a:t>0.55</a:t>
            </a:r>
            <a:r>
              <a:rPr lang="ja-JP" altLang="en-US" sz="1600" dirty="0"/>
              <a:t>、</a:t>
            </a:r>
            <a:r>
              <a:rPr lang="en-US" altLang="ja-JP" sz="1600" dirty="0"/>
              <a:t>p</a:t>
            </a:r>
            <a:r>
              <a:rPr lang="ja-JP" altLang="en-US" sz="1600" dirty="0"/>
              <a:t>＝</a:t>
            </a:r>
            <a:r>
              <a:rPr lang="en-US" altLang="ja-JP" sz="1600" dirty="0"/>
              <a:t>0.001</a:t>
            </a:r>
            <a:r>
              <a:rPr lang="ja-JP" altLang="en-US" sz="1600" dirty="0"/>
              <a:t>）</a:t>
            </a:r>
            <a:endParaRPr lang="en-US" altLang="ja-JP" sz="1600" dirty="0"/>
          </a:p>
          <a:p>
            <a:endParaRPr lang="en-US" altLang="ja-JP" sz="1600" dirty="0"/>
          </a:p>
          <a:p>
            <a:r>
              <a:rPr lang="ja-JP" altLang="en-US" sz="1600" dirty="0"/>
              <a:t>・静脈血栓塞栓症の再発率は、ワルファリン群が</a:t>
            </a:r>
            <a:r>
              <a:rPr lang="en-US" altLang="ja-JP" sz="1600" dirty="0"/>
              <a:t>1.7</a:t>
            </a:r>
            <a:r>
              <a:rPr lang="ja-JP" altLang="en-US" sz="1600" dirty="0"/>
              <a:t>％（</a:t>
            </a:r>
            <a:r>
              <a:rPr lang="en-US" altLang="ja-JP" sz="1600" dirty="0"/>
              <a:t>3</a:t>
            </a:r>
            <a:r>
              <a:rPr lang="ja-JP" altLang="en-US" sz="1600" dirty="0"/>
              <a:t>例、</a:t>
            </a:r>
            <a:r>
              <a:rPr lang="en-US" altLang="ja-JP" sz="1600" dirty="0"/>
              <a:t>1.1/100</a:t>
            </a:r>
            <a:r>
              <a:rPr lang="ja-JP" altLang="en-US" sz="1600" dirty="0"/>
              <a:t>人年）、プラセボ群は</a:t>
            </a:r>
            <a:r>
              <a:rPr lang="en-US" altLang="ja-JP" sz="1600" dirty="0"/>
              <a:t>13.5</a:t>
            </a:r>
            <a:r>
              <a:rPr lang="ja-JP" altLang="en-US" sz="1600" dirty="0"/>
              <a:t>％（</a:t>
            </a:r>
            <a:r>
              <a:rPr lang="en-US" altLang="ja-JP" sz="1600" dirty="0"/>
              <a:t>25</a:t>
            </a:r>
            <a:r>
              <a:rPr lang="ja-JP" altLang="en-US" sz="1600" dirty="0"/>
              <a:t>例、</a:t>
            </a:r>
            <a:r>
              <a:rPr lang="en-US" altLang="ja-JP" sz="1600" dirty="0"/>
              <a:t>10.6/100</a:t>
            </a:r>
            <a:r>
              <a:rPr lang="ja-JP" altLang="en-US" sz="1600" dirty="0"/>
              <a:t>人年）とワルファリン群で良好であった（</a:t>
            </a:r>
            <a:r>
              <a:rPr lang="en-US" altLang="ja-JP" sz="1600" dirty="0"/>
              <a:t>HR</a:t>
            </a:r>
            <a:r>
              <a:rPr lang="ja-JP" altLang="en-US" sz="1600" dirty="0"/>
              <a:t>：</a:t>
            </a:r>
            <a:r>
              <a:rPr lang="en-US" altLang="ja-JP" sz="1600" dirty="0"/>
              <a:t>0.15</a:t>
            </a:r>
            <a:r>
              <a:rPr lang="ja-JP" altLang="en-US" sz="1600" dirty="0"/>
              <a:t>、</a:t>
            </a:r>
            <a:r>
              <a:rPr lang="en-US" altLang="ja-JP" sz="1600" dirty="0"/>
              <a:t>95</a:t>
            </a:r>
            <a:r>
              <a:rPr lang="ja-JP" altLang="en-US" sz="1600" dirty="0"/>
              <a:t>％</a:t>
            </a:r>
            <a:r>
              <a:rPr lang="en-US" altLang="ja-JP" sz="1600" dirty="0"/>
              <a:t>CI</a:t>
            </a:r>
            <a:r>
              <a:rPr lang="ja-JP" altLang="en-US" sz="1600" dirty="0"/>
              <a:t>：</a:t>
            </a:r>
            <a:r>
              <a:rPr lang="en-US" altLang="ja-JP" sz="1600" dirty="0"/>
              <a:t>0.05</a:t>
            </a:r>
            <a:r>
              <a:rPr lang="ja-JP" altLang="en-US" sz="1600" dirty="0"/>
              <a:t>～</a:t>
            </a:r>
            <a:r>
              <a:rPr lang="en-US" altLang="ja-JP" sz="1600" dirty="0"/>
              <a:t>0.43</a:t>
            </a:r>
            <a:r>
              <a:rPr lang="ja-JP" altLang="en-US" sz="1600" dirty="0"/>
              <a:t>、</a:t>
            </a:r>
            <a:r>
              <a:rPr lang="en-US" altLang="ja-JP" sz="1600" dirty="0"/>
              <a:t>p</a:t>
            </a:r>
            <a:r>
              <a:rPr lang="ja-JP" altLang="en-US" sz="1600" dirty="0"/>
              <a:t>＜</a:t>
            </a:r>
            <a:r>
              <a:rPr lang="en-US" altLang="ja-JP" sz="1600" dirty="0"/>
              <a:t>0.001</a:t>
            </a:r>
            <a:r>
              <a:rPr lang="ja-JP" altLang="en-US" sz="1600" dirty="0"/>
              <a:t>：左上図）</a:t>
            </a:r>
            <a:endParaRPr lang="en-US" altLang="ja-JP" sz="1600" dirty="0"/>
          </a:p>
          <a:p>
            <a:r>
              <a:rPr lang="ja-JP" altLang="en-US" sz="1600" dirty="0"/>
              <a:t>・大出血はそれぞれ</a:t>
            </a:r>
            <a:r>
              <a:rPr lang="en-US" altLang="ja-JP" sz="1600" dirty="0"/>
              <a:t>2.2</a:t>
            </a:r>
            <a:r>
              <a:rPr lang="ja-JP" altLang="en-US" sz="1600" dirty="0"/>
              <a:t>％（</a:t>
            </a:r>
            <a:r>
              <a:rPr lang="en-US" altLang="ja-JP" sz="1600" dirty="0"/>
              <a:t>4</a:t>
            </a:r>
            <a:r>
              <a:rPr lang="ja-JP" altLang="en-US" sz="1600" dirty="0"/>
              <a:t>例）、</a:t>
            </a:r>
            <a:r>
              <a:rPr lang="en-US" altLang="ja-JP" sz="1600" dirty="0"/>
              <a:t>0.5</a:t>
            </a:r>
            <a:r>
              <a:rPr lang="ja-JP" altLang="en-US" sz="1600" dirty="0"/>
              <a:t>％（</a:t>
            </a:r>
            <a:r>
              <a:rPr lang="en-US" altLang="ja-JP" sz="1600" dirty="0"/>
              <a:t>1</a:t>
            </a:r>
            <a:r>
              <a:rPr lang="ja-JP" altLang="en-US" sz="1600" dirty="0"/>
              <a:t>例）であり、両群間に有意差を認めなかった（</a:t>
            </a:r>
            <a:r>
              <a:rPr lang="en-US" altLang="ja-JP" sz="1600" dirty="0"/>
              <a:t>HR:3.96</a:t>
            </a:r>
            <a:r>
              <a:rPr lang="ja-JP" altLang="en-US" sz="1600" dirty="0"/>
              <a:t>、</a:t>
            </a:r>
            <a:r>
              <a:rPr lang="en-US" altLang="ja-JP" sz="1600" dirty="0"/>
              <a:t>95%CI:0.44</a:t>
            </a:r>
            <a:r>
              <a:rPr lang="ja-JP" altLang="en-US" sz="1600" dirty="0"/>
              <a:t>～</a:t>
            </a:r>
            <a:r>
              <a:rPr lang="en-US" altLang="ja-JP" sz="1600" dirty="0"/>
              <a:t>35.89</a:t>
            </a:r>
            <a:r>
              <a:rPr lang="ja-JP" altLang="en-US" sz="1600" dirty="0"/>
              <a:t>、</a:t>
            </a:r>
            <a:r>
              <a:rPr lang="en-US" altLang="ja-JP" sz="1600" dirty="0"/>
              <a:t>p</a:t>
            </a:r>
            <a:r>
              <a:rPr lang="ja-JP" altLang="en-US" sz="1600" dirty="0"/>
              <a:t>＝</a:t>
            </a:r>
            <a:r>
              <a:rPr lang="en-US" altLang="ja-JP" sz="1600" dirty="0"/>
              <a:t>0.22</a:t>
            </a:r>
            <a:r>
              <a:rPr lang="ja-JP" altLang="en-US" sz="1600" dirty="0"/>
              <a:t>：右上図）</a:t>
            </a:r>
            <a:endParaRPr lang="en-US" altLang="ja-JP" sz="1600" dirty="0"/>
          </a:p>
          <a:p>
            <a:endParaRPr lang="en-US" altLang="ja-JP" sz="1600" dirty="0"/>
          </a:p>
          <a:p>
            <a:r>
              <a:rPr lang="ja-JP" altLang="en-US" sz="1600" dirty="0"/>
              <a:t>・</a:t>
            </a:r>
            <a:r>
              <a:rPr lang="en-US" altLang="ja-JP" sz="1600" dirty="0"/>
              <a:t>42</a:t>
            </a:r>
            <a:r>
              <a:rPr lang="ja-JP" altLang="en-US" sz="1600" dirty="0"/>
              <a:t>ヶ月後の副次評価項目に関してはワルファリン群が</a:t>
            </a:r>
            <a:r>
              <a:rPr lang="en-US" altLang="ja-JP" sz="1600" dirty="0"/>
              <a:t>20.8</a:t>
            </a:r>
            <a:r>
              <a:rPr lang="ja-JP" altLang="en-US" sz="1600" dirty="0"/>
              <a:t>％</a:t>
            </a:r>
            <a:r>
              <a:rPr lang="en-US" altLang="ja-JP" sz="1600" dirty="0"/>
              <a:t>(33</a:t>
            </a:r>
            <a:r>
              <a:rPr lang="ja-JP" altLang="en-US" sz="1600" dirty="0"/>
              <a:t>名</a:t>
            </a:r>
            <a:r>
              <a:rPr lang="en-US" altLang="ja-JP" sz="1600" dirty="0"/>
              <a:t>)</a:t>
            </a:r>
            <a:r>
              <a:rPr lang="ja-JP" altLang="en-US" sz="1600" dirty="0"/>
              <a:t>、プラセボ群は</a:t>
            </a:r>
            <a:r>
              <a:rPr lang="en-US" altLang="ja-JP" sz="1600" dirty="0"/>
              <a:t>13.5</a:t>
            </a:r>
            <a:r>
              <a:rPr lang="ja-JP" altLang="en-US" sz="1600" dirty="0"/>
              <a:t>％</a:t>
            </a:r>
            <a:r>
              <a:rPr lang="en-US" altLang="ja-JP" sz="1600" dirty="0"/>
              <a:t>(42</a:t>
            </a:r>
            <a:r>
              <a:rPr lang="ja-JP" altLang="en-US" sz="1600" dirty="0"/>
              <a:t>名</a:t>
            </a:r>
            <a:r>
              <a:rPr lang="en-US" altLang="ja-JP" sz="1600" dirty="0"/>
              <a:t>)</a:t>
            </a:r>
            <a:r>
              <a:rPr lang="ja-JP" altLang="en-US" sz="1600" dirty="0"/>
              <a:t>であり、両群間に有意差を認めなかった（</a:t>
            </a:r>
            <a:r>
              <a:rPr lang="en-US" altLang="ja-JP" sz="1600" dirty="0"/>
              <a:t>HR:0.75</a:t>
            </a:r>
            <a:r>
              <a:rPr lang="ja-JP" altLang="en-US" sz="1600" dirty="0"/>
              <a:t>、</a:t>
            </a:r>
            <a:r>
              <a:rPr lang="en-US" altLang="ja-JP" sz="1600" dirty="0"/>
              <a:t>95%CI:0.4</a:t>
            </a:r>
            <a:r>
              <a:rPr lang="ja-JP" altLang="en-US" sz="1600" dirty="0"/>
              <a:t>７～</a:t>
            </a:r>
            <a:r>
              <a:rPr lang="en-US" altLang="ja-JP" sz="1600" dirty="0"/>
              <a:t>1.18)</a:t>
            </a:r>
          </a:p>
          <a:p>
            <a:endParaRPr lang="ja-JP" altLang="en-US" sz="1600" dirty="0"/>
          </a:p>
          <a:p>
            <a:r>
              <a:rPr kumimoji="1" lang="en-US" altLang="ja-JP" sz="1600" dirty="0"/>
              <a:t>⇒18</a:t>
            </a:r>
            <a:r>
              <a:rPr kumimoji="1" lang="ja-JP" altLang="en-US" sz="1600" dirty="0"/>
              <a:t>ヶ月の治療延長期間中はワルファリン群で出血性合併症含め主要評価項目改善認めるも、その後</a:t>
            </a:r>
            <a:r>
              <a:rPr kumimoji="1" lang="en-US" altLang="ja-JP" sz="1600" dirty="0"/>
              <a:t>2</a:t>
            </a:r>
            <a:r>
              <a:rPr kumimoji="1" lang="ja-JP" altLang="en-US" sz="1600" dirty="0"/>
              <a:t>年間の無治療後の</a:t>
            </a:r>
            <a:r>
              <a:rPr kumimoji="1" lang="en-US" altLang="ja-JP" sz="1600" dirty="0"/>
              <a:t>42</a:t>
            </a:r>
            <a:r>
              <a:rPr kumimoji="1" lang="ja-JP" altLang="en-US" sz="1600" dirty="0"/>
              <a:t>ヶ月時点で有意差なし；</a:t>
            </a:r>
            <a:r>
              <a:rPr lang="ja-JP" altLang="en-US" sz="1600" dirty="0"/>
              <a:t>ワルファリン</a:t>
            </a:r>
            <a:r>
              <a:rPr kumimoji="1" lang="ja-JP" altLang="en-US" sz="1600" dirty="0"/>
              <a:t>治療は継続した方がよさそう？</a:t>
            </a:r>
          </a:p>
        </p:txBody>
      </p:sp>
    </p:spTree>
    <p:extLst>
      <p:ext uri="{BB962C8B-B14F-4D97-AF65-F5344CB8AC3E}">
        <p14:creationId xmlns:p14="http://schemas.microsoft.com/office/powerpoint/2010/main" val="408987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451" r="-5236"/>
          <a:stretch/>
        </p:blipFill>
        <p:spPr>
          <a:xfrm>
            <a:off x="-1" y="0"/>
            <a:ext cx="5661951" cy="6724316"/>
          </a:xfrm>
        </p:spPr>
      </p:pic>
      <p:sp>
        <p:nvSpPr>
          <p:cNvPr id="5" name="テキスト ボックス 4"/>
          <p:cNvSpPr txBox="1"/>
          <p:nvPr/>
        </p:nvSpPr>
        <p:spPr>
          <a:xfrm>
            <a:off x="4772524" y="199521"/>
            <a:ext cx="4371475" cy="461665"/>
          </a:xfrm>
          <a:prstGeom prst="rect">
            <a:avLst/>
          </a:prstGeom>
          <a:noFill/>
        </p:spPr>
        <p:txBody>
          <a:bodyPr wrap="square" rtlCol="0">
            <a:spAutoFit/>
          </a:bodyPr>
          <a:lstStyle/>
          <a:p>
            <a:r>
              <a:rPr lang="en-US" altLang="ja-JP" sz="2400" b="1" dirty="0"/>
              <a:t>MI</a:t>
            </a:r>
            <a:r>
              <a:rPr lang="ja-JP" altLang="en-US" sz="2400" b="1" dirty="0"/>
              <a:t>後</a:t>
            </a:r>
            <a:r>
              <a:rPr lang="en-US" altLang="ja-JP" sz="2400" b="1" dirty="0"/>
              <a:t>1</a:t>
            </a:r>
            <a:r>
              <a:rPr lang="ja-JP" altLang="en-US" sz="2400" b="1" dirty="0"/>
              <a:t>年内の</a:t>
            </a:r>
            <a:r>
              <a:rPr lang="en-US" altLang="ja-JP" sz="2400" b="1" dirty="0"/>
              <a:t>ICD</a:t>
            </a:r>
            <a:r>
              <a:rPr lang="ja-JP" altLang="en-US" sz="2400" b="1" dirty="0"/>
              <a:t>挿入で死亡減</a:t>
            </a:r>
            <a:endParaRPr kumimoji="1" lang="ja-JP" altLang="en-US" sz="2400" dirty="0"/>
          </a:p>
        </p:txBody>
      </p:sp>
      <p:sp>
        <p:nvSpPr>
          <p:cNvPr id="2" name="テキスト ボックス 1"/>
          <p:cNvSpPr txBox="1"/>
          <p:nvPr/>
        </p:nvSpPr>
        <p:spPr>
          <a:xfrm>
            <a:off x="5374105" y="1020781"/>
            <a:ext cx="3395579" cy="5078314"/>
          </a:xfrm>
          <a:prstGeom prst="rect">
            <a:avLst/>
          </a:prstGeom>
          <a:noFill/>
        </p:spPr>
        <p:txBody>
          <a:bodyPr wrap="square" rtlCol="0">
            <a:spAutoFit/>
          </a:bodyPr>
          <a:lstStyle/>
          <a:p>
            <a:r>
              <a:rPr kumimoji="1" lang="ja-JP" altLang="en-US" dirty="0"/>
              <a:t>・</a:t>
            </a:r>
            <a:r>
              <a:rPr kumimoji="1" lang="en-US" altLang="ja-JP" dirty="0"/>
              <a:t>MI</a:t>
            </a:r>
            <a:r>
              <a:rPr kumimoji="1" lang="ja-JP" altLang="en-US" dirty="0"/>
              <a:t>後</a:t>
            </a:r>
            <a:r>
              <a:rPr kumimoji="1" lang="en-US" altLang="ja-JP" dirty="0"/>
              <a:t>40</a:t>
            </a:r>
            <a:r>
              <a:rPr kumimoji="1" lang="ja-JP" altLang="en-US" dirty="0"/>
              <a:t>日以内に</a:t>
            </a:r>
            <a:r>
              <a:rPr kumimoji="1" lang="en-US" altLang="ja-JP" dirty="0"/>
              <a:t>ICD</a:t>
            </a:r>
            <a:r>
              <a:rPr kumimoji="1" lang="ja-JP" altLang="en-US" dirty="0"/>
              <a:t>挿入は推奨されない、しかし</a:t>
            </a:r>
            <a:r>
              <a:rPr kumimoji="1" lang="en-US" altLang="ja-JP" dirty="0"/>
              <a:t>40</a:t>
            </a:r>
            <a:r>
              <a:rPr kumimoji="1" lang="ja-JP" altLang="en-US" dirty="0"/>
              <a:t>日を超えても適用はすすまない</a:t>
            </a:r>
            <a:endParaRPr kumimoji="1" lang="en-US" altLang="ja-JP" dirty="0"/>
          </a:p>
          <a:p>
            <a:endParaRPr lang="en-US" altLang="ja-JP" dirty="0"/>
          </a:p>
          <a:p>
            <a:r>
              <a:rPr kumimoji="1" lang="ja-JP" altLang="en-US" dirty="0"/>
              <a:t>・</a:t>
            </a:r>
            <a:r>
              <a:rPr lang="ja-JP" altLang="en-US" dirty="0"/>
              <a:t>米国の高齢者向け医療保険であるメディケア加入者を対象とする後ろ向き観察研究</a:t>
            </a:r>
            <a:endParaRPr lang="en-US" altLang="ja-JP" dirty="0"/>
          </a:p>
          <a:p>
            <a:endParaRPr lang="en-US" altLang="ja-JP" dirty="0"/>
          </a:p>
          <a:p>
            <a:r>
              <a:rPr lang="ja-JP" altLang="en-US" dirty="0"/>
              <a:t>・</a:t>
            </a:r>
            <a:r>
              <a:rPr lang="en-US" altLang="ja-JP" dirty="0"/>
              <a:t>MI</a:t>
            </a:r>
            <a:r>
              <a:rPr lang="ja-JP" altLang="en-US" dirty="0"/>
              <a:t>後</a:t>
            </a:r>
            <a:r>
              <a:rPr lang="en-US" altLang="ja-JP" dirty="0"/>
              <a:t>1</a:t>
            </a:r>
            <a:r>
              <a:rPr lang="ja-JP" altLang="en-US" dirty="0"/>
              <a:t>年以内に</a:t>
            </a:r>
            <a:r>
              <a:rPr lang="en-US" altLang="ja-JP" dirty="0"/>
              <a:t>ICD</a:t>
            </a:r>
            <a:r>
              <a:rPr lang="ja-JP" altLang="en-US" dirty="0"/>
              <a:t>を植え込んだ場合と植え込まなかった場合での</a:t>
            </a:r>
            <a:r>
              <a:rPr lang="en-US" altLang="ja-JP" dirty="0"/>
              <a:t>2</a:t>
            </a:r>
            <a:r>
              <a:rPr lang="ja-JP" altLang="en-US" dirty="0"/>
              <a:t>年後の死亡率を追跡調査</a:t>
            </a:r>
            <a:endParaRPr lang="en-US" altLang="ja-JP" dirty="0"/>
          </a:p>
          <a:p>
            <a:endParaRPr lang="en-US" altLang="ja-JP" dirty="0"/>
          </a:p>
          <a:p>
            <a:r>
              <a:rPr lang="ja-JP" altLang="en-US" dirty="0"/>
              <a:t>・対象は</a:t>
            </a:r>
            <a:r>
              <a:rPr lang="en-US" altLang="ja-JP" dirty="0"/>
              <a:t>2007</a:t>
            </a:r>
            <a:r>
              <a:rPr lang="ja-JP" altLang="en-US" dirty="0"/>
              <a:t>年</a:t>
            </a:r>
            <a:r>
              <a:rPr lang="en-US" altLang="ja-JP" dirty="0"/>
              <a:t>1</a:t>
            </a:r>
            <a:r>
              <a:rPr lang="ja-JP" altLang="en-US" dirty="0"/>
              <a:t>月</a:t>
            </a:r>
            <a:r>
              <a:rPr lang="en-US" altLang="ja-JP" dirty="0"/>
              <a:t>2</a:t>
            </a:r>
            <a:r>
              <a:rPr lang="ja-JP" altLang="en-US" dirty="0"/>
              <a:t>日～</a:t>
            </a:r>
            <a:r>
              <a:rPr lang="en-US" altLang="ja-JP" dirty="0"/>
              <a:t>2010</a:t>
            </a:r>
            <a:r>
              <a:rPr lang="ja-JP" altLang="en-US" dirty="0"/>
              <a:t>年</a:t>
            </a:r>
            <a:r>
              <a:rPr lang="en-US" altLang="ja-JP" dirty="0"/>
              <a:t>9</a:t>
            </a:r>
            <a:r>
              <a:rPr lang="ja-JP" altLang="en-US" dirty="0"/>
              <a:t>月</a:t>
            </a:r>
            <a:r>
              <a:rPr lang="en-US" altLang="ja-JP" dirty="0"/>
              <a:t>30</a:t>
            </a:r>
            <a:r>
              <a:rPr lang="ja-JP" altLang="en-US" dirty="0"/>
              <a:t>日に米国内の</a:t>
            </a:r>
            <a:r>
              <a:rPr lang="en-US" altLang="ja-JP" dirty="0"/>
              <a:t>441</a:t>
            </a:r>
            <a:r>
              <a:rPr lang="ja-JP" altLang="en-US" dirty="0"/>
              <a:t>病院で治療を受けた心筋梗塞患者のうち、</a:t>
            </a:r>
            <a:r>
              <a:rPr lang="en-US" altLang="ja-JP" dirty="0"/>
              <a:t>65</a:t>
            </a:r>
            <a:r>
              <a:rPr lang="ja-JP" altLang="en-US" dirty="0"/>
              <a:t>歳以上かつ</a:t>
            </a:r>
            <a:r>
              <a:rPr lang="en-US" altLang="ja-JP" dirty="0"/>
              <a:t>EF</a:t>
            </a:r>
            <a:r>
              <a:rPr lang="ja-JP" altLang="en-US" dirty="0"/>
              <a:t>が</a:t>
            </a:r>
            <a:r>
              <a:rPr lang="en-US" altLang="ja-JP" dirty="0"/>
              <a:t>35</a:t>
            </a:r>
            <a:r>
              <a:rPr lang="ja-JP" altLang="en-US" dirty="0"/>
              <a:t>％以下だった</a:t>
            </a:r>
            <a:r>
              <a:rPr lang="en-US" altLang="ja-JP" dirty="0"/>
              <a:t>1</a:t>
            </a:r>
            <a:r>
              <a:rPr lang="ja-JP" altLang="en-US" dirty="0"/>
              <a:t>万</a:t>
            </a:r>
            <a:r>
              <a:rPr lang="en-US" altLang="ja-JP" dirty="0"/>
              <a:t>318</a:t>
            </a:r>
            <a:r>
              <a:rPr lang="ja-JP" altLang="en-US" dirty="0"/>
              <a:t>人とされた</a:t>
            </a:r>
            <a:endParaRPr kumimoji="1" lang="en-US" altLang="ja-JP" dirty="0"/>
          </a:p>
          <a:p>
            <a:endParaRPr kumimoji="1" lang="ja-JP" altLang="en-US" dirty="0"/>
          </a:p>
        </p:txBody>
      </p:sp>
    </p:spTree>
    <p:extLst>
      <p:ext uri="{BB962C8B-B14F-4D97-AF65-F5344CB8AC3E}">
        <p14:creationId xmlns:p14="http://schemas.microsoft.com/office/powerpoint/2010/main" val="297813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730" b="-730"/>
          <a:stretch>
            <a:fillRect/>
          </a:stretch>
        </p:blipFill>
        <p:spPr bwMode="auto">
          <a:xfrm>
            <a:off x="239484" y="147637"/>
            <a:ext cx="4024086" cy="221309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84" y="2360729"/>
            <a:ext cx="5105856" cy="35417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テキスト ボックス 2"/>
          <p:cNvSpPr txBox="1"/>
          <p:nvPr/>
        </p:nvSpPr>
        <p:spPr>
          <a:xfrm>
            <a:off x="5569857" y="453572"/>
            <a:ext cx="3519714" cy="5909311"/>
          </a:xfrm>
          <a:prstGeom prst="rect">
            <a:avLst/>
          </a:prstGeom>
          <a:noFill/>
        </p:spPr>
        <p:txBody>
          <a:bodyPr wrap="square" rtlCol="0">
            <a:spAutoFit/>
          </a:bodyPr>
          <a:lstStyle/>
          <a:p>
            <a:r>
              <a:rPr lang="ja-JP" altLang="en-US" dirty="0"/>
              <a:t>・</a:t>
            </a:r>
            <a:r>
              <a:rPr lang="en-US" altLang="ja-JP" dirty="0"/>
              <a:t>1</a:t>
            </a:r>
            <a:r>
              <a:rPr lang="ja-JP" altLang="en-US" dirty="0"/>
              <a:t>万</a:t>
            </a:r>
            <a:r>
              <a:rPr lang="en-US" altLang="ja-JP" dirty="0"/>
              <a:t>318</a:t>
            </a:r>
            <a:r>
              <a:rPr lang="ja-JP" altLang="en-US" dirty="0"/>
              <a:t>人の</a:t>
            </a:r>
            <a:r>
              <a:rPr lang="en-US" altLang="ja-JP" dirty="0"/>
              <a:t>1</a:t>
            </a:r>
            <a:r>
              <a:rPr lang="ja-JP" altLang="en-US" dirty="0"/>
              <a:t>年間の累積</a:t>
            </a:r>
            <a:r>
              <a:rPr lang="en-US" altLang="ja-JP" dirty="0"/>
              <a:t>ICD</a:t>
            </a:r>
            <a:r>
              <a:rPr lang="ja-JP" altLang="en-US" dirty="0"/>
              <a:t>適用率は</a:t>
            </a:r>
            <a:r>
              <a:rPr lang="en-US" altLang="ja-JP" dirty="0"/>
              <a:t>8.1</a:t>
            </a:r>
            <a:r>
              <a:rPr lang="ja-JP" altLang="en-US" dirty="0"/>
              <a:t>％、植え込みまでの日数の中央値は</a:t>
            </a:r>
            <a:r>
              <a:rPr lang="en-US" altLang="ja-JP" dirty="0"/>
              <a:t>137</a:t>
            </a:r>
            <a:r>
              <a:rPr lang="ja-JP" altLang="en-US" dirty="0"/>
              <a:t>日</a:t>
            </a:r>
            <a:endParaRPr lang="en-US" altLang="ja-JP" dirty="0"/>
          </a:p>
          <a:p>
            <a:endParaRPr lang="en-US" altLang="ja-JP" dirty="0"/>
          </a:p>
          <a:p>
            <a:r>
              <a:rPr lang="ja-JP" altLang="en-US" dirty="0"/>
              <a:t>・対象は説明済み、患者背景の違いは</a:t>
            </a:r>
            <a:r>
              <a:rPr lang="en-US" altLang="ja-JP" dirty="0"/>
              <a:t>…</a:t>
            </a:r>
            <a:r>
              <a:rPr lang="ja-JP" altLang="en-US" dirty="0"/>
              <a:t>（左図および次のスライド）</a:t>
            </a:r>
            <a:r>
              <a:rPr lang="en-US" altLang="ja-JP" dirty="0"/>
              <a:t> </a:t>
            </a:r>
          </a:p>
          <a:p>
            <a:r>
              <a:rPr lang="ja-JP" altLang="en-US" dirty="0"/>
              <a:t>・</a:t>
            </a:r>
            <a:r>
              <a:rPr lang="en-US" altLang="ja-JP" dirty="0"/>
              <a:t>ICD</a:t>
            </a:r>
            <a:r>
              <a:rPr lang="ja-JP" altLang="en-US" dirty="0"/>
              <a:t>適用群（</a:t>
            </a:r>
            <a:r>
              <a:rPr lang="en-US" altLang="ja-JP" dirty="0"/>
              <a:t>785</a:t>
            </a:r>
            <a:r>
              <a:rPr lang="ja-JP" altLang="en-US" dirty="0"/>
              <a:t>人）と</a:t>
            </a:r>
            <a:r>
              <a:rPr lang="en-US" altLang="ja-JP" dirty="0"/>
              <a:t>ICD</a:t>
            </a:r>
            <a:r>
              <a:rPr lang="ja-JP" altLang="en-US" dirty="0"/>
              <a:t>非適用群（</a:t>
            </a:r>
            <a:r>
              <a:rPr lang="en-US" altLang="ja-JP" dirty="0"/>
              <a:t>9533</a:t>
            </a:r>
            <a:r>
              <a:rPr lang="ja-JP" altLang="en-US" dirty="0"/>
              <a:t>人）の</a:t>
            </a:r>
            <a:r>
              <a:rPr lang="en-US" altLang="ja-JP" dirty="0"/>
              <a:t>2</a:t>
            </a:r>
            <a:r>
              <a:rPr lang="ja-JP" altLang="en-US" dirty="0"/>
              <a:t>年死亡率を比較したところ、</a:t>
            </a:r>
            <a:r>
              <a:rPr lang="en-US" altLang="ja-JP" dirty="0"/>
              <a:t>ICD</a:t>
            </a:r>
            <a:r>
              <a:rPr lang="ja-JP" altLang="en-US" dirty="0"/>
              <a:t>適用群で有意に低いことが判明。</a:t>
            </a:r>
            <a:endParaRPr lang="en-US" altLang="ja-JP" dirty="0"/>
          </a:p>
          <a:p>
            <a:r>
              <a:rPr lang="en-US" altLang="ja-JP" dirty="0"/>
              <a:t>⇒100</a:t>
            </a:r>
            <a:r>
              <a:rPr lang="ja-JP" altLang="en-US" dirty="0"/>
              <a:t>人・年当たりの死亡率は</a:t>
            </a:r>
            <a:r>
              <a:rPr lang="en-US" altLang="ja-JP" dirty="0"/>
              <a:t>ICD</a:t>
            </a:r>
            <a:r>
              <a:rPr lang="ja-JP" altLang="en-US" dirty="0"/>
              <a:t>適用群が</a:t>
            </a:r>
            <a:r>
              <a:rPr lang="en-US" altLang="ja-JP" dirty="0"/>
              <a:t>15.3</a:t>
            </a:r>
            <a:r>
              <a:rPr lang="ja-JP" altLang="en-US" dirty="0"/>
              <a:t>、</a:t>
            </a:r>
            <a:r>
              <a:rPr lang="en-US" altLang="ja-JP" dirty="0"/>
              <a:t>ICD</a:t>
            </a:r>
            <a:r>
              <a:rPr lang="ja-JP" altLang="en-US" dirty="0"/>
              <a:t>非適用群では</a:t>
            </a:r>
            <a:r>
              <a:rPr lang="en-US" altLang="ja-JP" dirty="0"/>
              <a:t>26.4</a:t>
            </a:r>
            <a:r>
              <a:rPr lang="ja-JP" altLang="en-US" dirty="0"/>
              <a:t>だった。ベースラインの患者特性、血行再建術の有無、退院後の</a:t>
            </a:r>
            <a:r>
              <a:rPr lang="en-US" altLang="ja-JP" dirty="0"/>
              <a:t>MI</a:t>
            </a:r>
            <a:r>
              <a:rPr lang="ja-JP" altLang="en-US" dirty="0"/>
              <a:t>の有無、心不全での再入院などで調整した死亡のハザード比は、</a:t>
            </a:r>
            <a:r>
              <a:rPr lang="en-US" altLang="ja-JP" dirty="0"/>
              <a:t>0.64</a:t>
            </a:r>
            <a:r>
              <a:rPr lang="ja-JP" altLang="en-US" dirty="0"/>
              <a:t>（</a:t>
            </a:r>
            <a:r>
              <a:rPr lang="en-US" altLang="ja-JP" dirty="0"/>
              <a:t>0.53-0.78</a:t>
            </a:r>
            <a:r>
              <a:rPr lang="ja-JP" altLang="en-US" dirty="0"/>
              <a:t>）になった。</a:t>
            </a:r>
            <a:endParaRPr lang="en-US" altLang="ja-JP" dirty="0"/>
          </a:p>
          <a:p>
            <a:endParaRPr lang="en-US" altLang="ja-JP" dirty="0"/>
          </a:p>
          <a:p>
            <a:r>
              <a:rPr lang="ja-JP" altLang="en-US" dirty="0"/>
              <a:t>・サブグループ解析も行ったが、</a:t>
            </a:r>
            <a:r>
              <a:rPr lang="en-US" altLang="ja-JP" dirty="0"/>
              <a:t>ICD</a:t>
            </a:r>
            <a:r>
              <a:rPr lang="ja-JP" altLang="en-US" dirty="0"/>
              <a:t>の利益は一貫して認められた。</a:t>
            </a:r>
            <a:endParaRPr kumimoji="1" lang="ja-JP" altLang="en-US" dirty="0"/>
          </a:p>
        </p:txBody>
      </p:sp>
    </p:spTree>
    <p:extLst>
      <p:ext uri="{BB962C8B-B14F-4D97-AF65-F5344CB8AC3E}">
        <p14:creationId xmlns:p14="http://schemas.microsoft.com/office/powerpoint/2010/main" val="255648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2451" r="-5236"/>
          <a:stretch/>
        </p:blipFill>
        <p:spPr>
          <a:xfrm>
            <a:off x="-1" y="0"/>
            <a:ext cx="5661951" cy="6724316"/>
          </a:xfrm>
        </p:spPr>
      </p:pic>
      <p:sp>
        <p:nvSpPr>
          <p:cNvPr id="2" name="テキスト ボックス 1"/>
          <p:cNvSpPr txBox="1"/>
          <p:nvPr/>
        </p:nvSpPr>
        <p:spPr>
          <a:xfrm>
            <a:off x="5374105" y="1941235"/>
            <a:ext cx="3523368" cy="3416320"/>
          </a:xfrm>
          <a:prstGeom prst="rect">
            <a:avLst/>
          </a:prstGeom>
          <a:noFill/>
        </p:spPr>
        <p:txBody>
          <a:bodyPr wrap="square" rtlCol="0">
            <a:spAutoFit/>
          </a:bodyPr>
          <a:lstStyle/>
          <a:p>
            <a:r>
              <a:rPr kumimoji="1" lang="ja-JP" altLang="en-US" dirty="0"/>
              <a:t>・</a:t>
            </a:r>
            <a:r>
              <a:rPr lang="en-US" altLang="ja-JP" dirty="0"/>
              <a:t>ICD</a:t>
            </a:r>
            <a:r>
              <a:rPr lang="ja-JP" altLang="en-US" dirty="0"/>
              <a:t>非適用群と比べて</a:t>
            </a:r>
            <a:r>
              <a:rPr lang="en-US" altLang="ja-JP" dirty="0"/>
              <a:t>ICD</a:t>
            </a:r>
            <a:r>
              <a:rPr lang="ja-JP" altLang="en-US" dirty="0"/>
              <a:t>適用群では、</a:t>
            </a:r>
            <a:endParaRPr lang="en-US" altLang="ja-JP" dirty="0"/>
          </a:p>
          <a:p>
            <a:endParaRPr lang="en-US" altLang="ja-JP" dirty="0"/>
          </a:p>
          <a:p>
            <a:r>
              <a:rPr lang="en-US" altLang="ja-JP" dirty="0"/>
              <a:t>①</a:t>
            </a:r>
            <a:r>
              <a:rPr lang="ja-JP" altLang="en-US" dirty="0"/>
              <a:t>冠動脈バイパス術（</a:t>
            </a:r>
            <a:r>
              <a:rPr lang="en-US" altLang="ja-JP" dirty="0"/>
              <a:t>CABG</a:t>
            </a:r>
            <a:r>
              <a:rPr lang="ja-JP" altLang="en-US" dirty="0"/>
              <a:t>）の施行歴を持つ人が多かった</a:t>
            </a:r>
            <a:endParaRPr lang="en-US" altLang="ja-JP" dirty="0"/>
          </a:p>
          <a:p>
            <a:r>
              <a:rPr lang="en-US" altLang="ja-JP" dirty="0"/>
              <a:t>②</a:t>
            </a:r>
            <a:r>
              <a:rPr lang="ja-JP" altLang="en-US" dirty="0"/>
              <a:t>血清トロポニンピーク値が高かった（正常域上限の</a:t>
            </a:r>
            <a:r>
              <a:rPr lang="en-US" altLang="ja-JP" dirty="0"/>
              <a:t>51</a:t>
            </a:r>
            <a:r>
              <a:rPr lang="ja-JP" altLang="en-US" dirty="0"/>
              <a:t>倍と</a:t>
            </a:r>
            <a:r>
              <a:rPr lang="en-US" altLang="ja-JP" dirty="0"/>
              <a:t>85</a:t>
            </a:r>
            <a:r>
              <a:rPr lang="ja-JP" altLang="en-US" dirty="0"/>
              <a:t>倍）</a:t>
            </a:r>
            <a:r>
              <a:rPr lang="en-US" altLang="ja-JP" dirty="0"/>
              <a:t>③</a:t>
            </a:r>
            <a:r>
              <a:rPr lang="ja-JP" altLang="en-US" dirty="0"/>
              <a:t>院内で心原性ショックを起こした患者が多かった（</a:t>
            </a:r>
            <a:r>
              <a:rPr lang="en-US" altLang="ja-JP" dirty="0"/>
              <a:t>8</a:t>
            </a:r>
            <a:r>
              <a:rPr lang="ja-JP" altLang="en-US" dirty="0"/>
              <a:t>％と</a:t>
            </a:r>
            <a:r>
              <a:rPr lang="en-US" altLang="ja-JP" dirty="0"/>
              <a:t>13</a:t>
            </a:r>
            <a:r>
              <a:rPr lang="ja-JP" altLang="en-US" dirty="0"/>
              <a:t>％）</a:t>
            </a:r>
            <a:endParaRPr lang="en-US" altLang="ja-JP" dirty="0"/>
          </a:p>
          <a:p>
            <a:r>
              <a:rPr lang="en-US" altLang="ja-JP" dirty="0"/>
              <a:t>④</a:t>
            </a:r>
            <a:r>
              <a:rPr lang="ja-JP" altLang="en-US" dirty="0"/>
              <a:t>退院後</a:t>
            </a:r>
            <a:r>
              <a:rPr lang="en-US" altLang="ja-JP" dirty="0"/>
              <a:t>2</a:t>
            </a:r>
            <a:r>
              <a:rPr lang="ja-JP" altLang="en-US" dirty="0"/>
              <a:t>週間以内に心臓専門医の追跡評価を受けていた人が多かった（</a:t>
            </a:r>
            <a:r>
              <a:rPr lang="en-US" altLang="ja-JP" dirty="0"/>
              <a:t>20</a:t>
            </a:r>
            <a:r>
              <a:rPr lang="ja-JP" altLang="en-US" dirty="0"/>
              <a:t>％と</a:t>
            </a:r>
            <a:r>
              <a:rPr lang="en-US" altLang="ja-JP" dirty="0"/>
              <a:t>30</a:t>
            </a:r>
            <a:r>
              <a:rPr lang="ja-JP" altLang="en-US" dirty="0"/>
              <a:t>％）</a:t>
            </a:r>
            <a:endParaRPr kumimoji="1" lang="ja-JP" altLang="en-US" dirty="0"/>
          </a:p>
        </p:txBody>
      </p:sp>
      <p:sp>
        <p:nvSpPr>
          <p:cNvPr id="3" name="円/楕円 2"/>
          <p:cNvSpPr/>
          <p:nvPr/>
        </p:nvSpPr>
        <p:spPr>
          <a:xfrm>
            <a:off x="0" y="4626429"/>
            <a:ext cx="4263571" cy="1360714"/>
          </a:xfrm>
          <a:prstGeom prst="ellipse">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384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30" b="-730"/>
          <a:stretch>
            <a:fillRect/>
          </a:stretch>
        </p:blipFill>
        <p:spPr bwMode="auto">
          <a:xfrm>
            <a:off x="239484" y="147637"/>
            <a:ext cx="4024086" cy="221309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4" y="2360729"/>
            <a:ext cx="5105856" cy="35417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テキスト ボックス 2"/>
          <p:cNvSpPr txBox="1"/>
          <p:nvPr/>
        </p:nvSpPr>
        <p:spPr>
          <a:xfrm>
            <a:off x="5569857" y="453572"/>
            <a:ext cx="3519714" cy="5632312"/>
          </a:xfrm>
          <a:prstGeom prst="rect">
            <a:avLst/>
          </a:prstGeom>
          <a:noFill/>
        </p:spPr>
        <p:txBody>
          <a:bodyPr wrap="square" rtlCol="0">
            <a:spAutoFit/>
          </a:bodyPr>
          <a:lstStyle/>
          <a:p>
            <a:r>
              <a:rPr lang="ja-JP" altLang="en-US" dirty="0"/>
              <a:t>・</a:t>
            </a:r>
            <a:r>
              <a:rPr lang="en-US" altLang="ja-JP" dirty="0"/>
              <a:t>1</a:t>
            </a:r>
            <a:r>
              <a:rPr lang="ja-JP" altLang="en-US" dirty="0"/>
              <a:t>万</a:t>
            </a:r>
            <a:r>
              <a:rPr lang="en-US" altLang="ja-JP" dirty="0"/>
              <a:t>318</a:t>
            </a:r>
            <a:r>
              <a:rPr lang="ja-JP" altLang="en-US" dirty="0"/>
              <a:t>人の</a:t>
            </a:r>
            <a:r>
              <a:rPr lang="en-US" altLang="ja-JP" dirty="0"/>
              <a:t>1</a:t>
            </a:r>
            <a:r>
              <a:rPr lang="ja-JP" altLang="en-US" dirty="0"/>
              <a:t>年間の累積</a:t>
            </a:r>
            <a:r>
              <a:rPr lang="en-US" altLang="ja-JP" dirty="0"/>
              <a:t>ICD</a:t>
            </a:r>
            <a:r>
              <a:rPr lang="ja-JP" altLang="en-US" dirty="0"/>
              <a:t>適用率は</a:t>
            </a:r>
            <a:r>
              <a:rPr lang="en-US" altLang="ja-JP" dirty="0"/>
              <a:t>8.1</a:t>
            </a:r>
            <a:r>
              <a:rPr lang="ja-JP" altLang="en-US" dirty="0"/>
              <a:t>％、植え込みまでの日数の中央値は</a:t>
            </a:r>
            <a:r>
              <a:rPr lang="en-US" altLang="ja-JP" dirty="0"/>
              <a:t>137</a:t>
            </a:r>
            <a:r>
              <a:rPr lang="ja-JP" altLang="en-US" dirty="0"/>
              <a:t>日</a:t>
            </a:r>
            <a:endParaRPr lang="en-US" altLang="ja-JP" dirty="0"/>
          </a:p>
          <a:p>
            <a:endParaRPr lang="en-US" altLang="ja-JP" dirty="0"/>
          </a:p>
          <a:p>
            <a:r>
              <a:rPr lang="ja-JP" altLang="en-US" dirty="0"/>
              <a:t>・対象は説明済み、患者背景の違いは</a:t>
            </a:r>
            <a:r>
              <a:rPr lang="en-US" altLang="ja-JP" dirty="0"/>
              <a:t>…</a:t>
            </a:r>
            <a:r>
              <a:rPr lang="ja-JP" altLang="en-US" dirty="0"/>
              <a:t>（左図および次のスライド）</a:t>
            </a:r>
            <a:r>
              <a:rPr lang="en-US" altLang="ja-JP" dirty="0"/>
              <a:t> </a:t>
            </a:r>
          </a:p>
          <a:p>
            <a:r>
              <a:rPr lang="ja-JP" altLang="en-US" dirty="0"/>
              <a:t>・</a:t>
            </a:r>
            <a:r>
              <a:rPr lang="en-US" altLang="ja-JP" dirty="0"/>
              <a:t>ICD</a:t>
            </a:r>
            <a:r>
              <a:rPr lang="ja-JP" altLang="en-US" dirty="0"/>
              <a:t>適用群（</a:t>
            </a:r>
            <a:r>
              <a:rPr lang="en-US" altLang="ja-JP" dirty="0"/>
              <a:t>785</a:t>
            </a:r>
            <a:r>
              <a:rPr lang="ja-JP" altLang="en-US" dirty="0"/>
              <a:t>人）と</a:t>
            </a:r>
            <a:r>
              <a:rPr lang="en-US" altLang="ja-JP" dirty="0"/>
              <a:t>ICD</a:t>
            </a:r>
            <a:r>
              <a:rPr lang="ja-JP" altLang="en-US" dirty="0"/>
              <a:t>非適用群（</a:t>
            </a:r>
            <a:r>
              <a:rPr lang="en-US" altLang="ja-JP" dirty="0"/>
              <a:t>9533</a:t>
            </a:r>
            <a:r>
              <a:rPr lang="ja-JP" altLang="en-US" dirty="0"/>
              <a:t>人）の</a:t>
            </a:r>
            <a:r>
              <a:rPr lang="en-US" altLang="ja-JP" dirty="0"/>
              <a:t>2</a:t>
            </a:r>
            <a:r>
              <a:rPr lang="ja-JP" altLang="en-US" dirty="0"/>
              <a:t>年死亡率を比較したところ、</a:t>
            </a:r>
            <a:r>
              <a:rPr lang="en-US" altLang="ja-JP" dirty="0"/>
              <a:t>ICD</a:t>
            </a:r>
            <a:r>
              <a:rPr lang="ja-JP" altLang="en-US" dirty="0"/>
              <a:t>適用群で有意に低い</a:t>
            </a:r>
            <a:endParaRPr lang="en-US" altLang="ja-JP" dirty="0"/>
          </a:p>
          <a:p>
            <a:r>
              <a:rPr lang="en-US" altLang="ja-JP" dirty="0"/>
              <a:t>⇒100</a:t>
            </a:r>
            <a:r>
              <a:rPr lang="ja-JP" altLang="en-US" dirty="0"/>
              <a:t>人・年当たりの死亡率は</a:t>
            </a:r>
            <a:r>
              <a:rPr lang="en-US" altLang="ja-JP" dirty="0"/>
              <a:t>ICD</a:t>
            </a:r>
            <a:r>
              <a:rPr lang="ja-JP" altLang="en-US" dirty="0"/>
              <a:t>適用群が</a:t>
            </a:r>
            <a:r>
              <a:rPr lang="en-US" altLang="ja-JP" dirty="0"/>
              <a:t>15.3</a:t>
            </a:r>
            <a:r>
              <a:rPr lang="ja-JP" altLang="en-US" dirty="0"/>
              <a:t>、</a:t>
            </a:r>
            <a:r>
              <a:rPr lang="en-US" altLang="ja-JP" dirty="0"/>
              <a:t>ICD</a:t>
            </a:r>
            <a:r>
              <a:rPr lang="ja-JP" altLang="en-US" dirty="0"/>
              <a:t>非適用群では</a:t>
            </a:r>
            <a:r>
              <a:rPr lang="en-US" altLang="ja-JP" dirty="0"/>
              <a:t>26.4</a:t>
            </a:r>
            <a:r>
              <a:rPr lang="ja-JP" altLang="en-US" dirty="0"/>
              <a:t>だった。ベースラインの患者特性、血行再建術の有無、退院後の</a:t>
            </a:r>
            <a:r>
              <a:rPr lang="en-US" altLang="ja-JP" dirty="0"/>
              <a:t>MI</a:t>
            </a:r>
            <a:r>
              <a:rPr lang="ja-JP" altLang="en-US" dirty="0"/>
              <a:t>の有無、心不全での再入院などで調整した死亡のハザード比は、</a:t>
            </a:r>
            <a:r>
              <a:rPr lang="en-US" altLang="ja-JP" dirty="0"/>
              <a:t>0.64</a:t>
            </a:r>
            <a:r>
              <a:rPr lang="ja-JP" altLang="en-US" dirty="0"/>
              <a:t>（</a:t>
            </a:r>
            <a:r>
              <a:rPr lang="en-US" altLang="ja-JP" dirty="0"/>
              <a:t>0.53-0.78</a:t>
            </a:r>
            <a:r>
              <a:rPr lang="ja-JP" altLang="en-US" dirty="0"/>
              <a:t>）であった。</a:t>
            </a:r>
            <a:endParaRPr lang="en-US" altLang="ja-JP" dirty="0"/>
          </a:p>
          <a:p>
            <a:endParaRPr lang="en-US" altLang="ja-JP" dirty="0"/>
          </a:p>
          <a:p>
            <a:r>
              <a:rPr lang="ja-JP" altLang="en-US" dirty="0"/>
              <a:t>・サブグループ解析も行ったが、</a:t>
            </a:r>
            <a:r>
              <a:rPr lang="en-US" altLang="ja-JP" dirty="0"/>
              <a:t>ICD</a:t>
            </a:r>
            <a:r>
              <a:rPr lang="ja-JP" altLang="en-US" dirty="0"/>
              <a:t>の利益は一貫して認められた。</a:t>
            </a:r>
            <a:endParaRPr kumimoji="1" lang="ja-JP" altLang="en-US" dirty="0"/>
          </a:p>
        </p:txBody>
      </p:sp>
      <p:sp>
        <p:nvSpPr>
          <p:cNvPr id="2" name="テキスト ボックス 1"/>
          <p:cNvSpPr txBox="1"/>
          <p:nvPr/>
        </p:nvSpPr>
        <p:spPr>
          <a:xfrm>
            <a:off x="239484" y="6076003"/>
            <a:ext cx="5914570" cy="646331"/>
          </a:xfrm>
          <a:prstGeom prst="rect">
            <a:avLst/>
          </a:prstGeom>
          <a:noFill/>
        </p:spPr>
        <p:txBody>
          <a:bodyPr wrap="square" rtlCol="0">
            <a:spAutoFit/>
          </a:bodyPr>
          <a:lstStyle/>
          <a:p>
            <a:r>
              <a:rPr kumimoji="1" lang="en-US" altLang="ja-JP" dirty="0"/>
              <a:t>※</a:t>
            </a:r>
            <a:r>
              <a:rPr kumimoji="1" lang="ja-JP" altLang="en-US" dirty="0"/>
              <a:t>挿入の経緯や</a:t>
            </a:r>
            <a:r>
              <a:rPr lang="ja-JP" altLang="en-US" dirty="0"/>
              <a:t>死亡に関する図はなし</a:t>
            </a:r>
            <a:endParaRPr lang="en-US" altLang="ja-JP" dirty="0"/>
          </a:p>
          <a:p>
            <a:r>
              <a:rPr kumimoji="1" lang="en-US" altLang="ja-JP" dirty="0"/>
              <a:t>※ICD</a:t>
            </a:r>
            <a:r>
              <a:rPr kumimoji="1" lang="ja-JP" altLang="en-US" dirty="0"/>
              <a:t>は高齢、女性、透析、癌等で挿入されにくくなっている</a:t>
            </a:r>
            <a:endParaRPr kumimoji="1" lang="en-US" altLang="ja-JP" dirty="0"/>
          </a:p>
        </p:txBody>
      </p:sp>
    </p:spTree>
    <p:extLst>
      <p:ext uri="{BB962C8B-B14F-4D97-AF65-F5344CB8AC3E}">
        <p14:creationId xmlns:p14="http://schemas.microsoft.com/office/powerpoint/2010/main" val="88340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632" y="4745283"/>
            <a:ext cx="5669555" cy="642011"/>
          </a:xfrm>
        </p:spPr>
        <p:txBody>
          <a:bodyPr>
            <a:normAutofit/>
          </a:bodyPr>
          <a:lstStyle/>
          <a:p>
            <a:r>
              <a:rPr lang="ja-JP" altLang="en-US" sz="2000" b="1" dirty="0"/>
              <a:t>胸痛検査の</a:t>
            </a:r>
            <a:r>
              <a:rPr lang="en-US" altLang="ja-JP" sz="2000" b="1" dirty="0"/>
              <a:t>CCTA</a:t>
            </a:r>
            <a:r>
              <a:rPr lang="ja-JP" altLang="en-US" sz="2000" b="1" dirty="0"/>
              <a:t>、</a:t>
            </a:r>
            <a:r>
              <a:rPr lang="en-US" altLang="ja-JP" sz="2000" b="1" dirty="0"/>
              <a:t>MPI</a:t>
            </a:r>
            <a:r>
              <a:rPr lang="ja-JP" altLang="en-US" sz="2000" b="1" dirty="0"/>
              <a:t>と転帰同等</a:t>
            </a:r>
            <a:endParaRPr kumimoji="1" lang="ja-JP" altLang="en-US" sz="2000" dirty="0"/>
          </a:p>
        </p:txBody>
      </p:sp>
      <p:pic>
        <p:nvPicPr>
          <p:cNvPr id="4" name="コンテンツ プレースホルダー 3"/>
          <p:cNvPicPr>
            <a:picLocks noGrp="1" noChangeAspect="1"/>
          </p:cNvPicPr>
          <p:nvPr>
            <p:ph idx="1"/>
          </p:nvPr>
        </p:nvPicPr>
        <p:blipFill rotWithShape="1">
          <a:blip r:embed="rId2"/>
          <a:srcRect l="-1145" r="-1344"/>
          <a:stretch/>
        </p:blipFill>
        <p:spPr>
          <a:xfrm>
            <a:off x="73632" y="161208"/>
            <a:ext cx="5966461" cy="4778905"/>
          </a:xfrm>
        </p:spPr>
      </p:pic>
      <p:sp>
        <p:nvSpPr>
          <p:cNvPr id="3" name="テキスト ボックス 2"/>
          <p:cNvSpPr txBox="1"/>
          <p:nvPr/>
        </p:nvSpPr>
        <p:spPr>
          <a:xfrm>
            <a:off x="279100" y="5317509"/>
            <a:ext cx="5568036" cy="1754327"/>
          </a:xfrm>
          <a:prstGeom prst="rect">
            <a:avLst/>
          </a:prstGeom>
          <a:noFill/>
        </p:spPr>
        <p:txBody>
          <a:bodyPr wrap="square" rtlCol="0">
            <a:spAutoFit/>
          </a:bodyPr>
          <a:lstStyle/>
          <a:p>
            <a:r>
              <a:rPr lang="ja-JP" altLang="en-US" dirty="0"/>
              <a:t>・冠動脈</a:t>
            </a:r>
            <a:r>
              <a:rPr lang="en-US" altLang="ja-JP" dirty="0"/>
              <a:t>CT</a:t>
            </a:r>
            <a:r>
              <a:rPr lang="ja-JP" altLang="en-US" dirty="0"/>
              <a:t>血管造影法（</a:t>
            </a:r>
            <a:r>
              <a:rPr lang="en-US" altLang="ja-JP" dirty="0"/>
              <a:t>CCTA</a:t>
            </a:r>
            <a:r>
              <a:rPr lang="ja-JP" altLang="en-US" dirty="0"/>
              <a:t>）の使用が拡大しているが、中長期の前向データは乏しい。</a:t>
            </a:r>
            <a:endParaRPr lang="en-US" altLang="ja-JP" dirty="0"/>
          </a:p>
          <a:p>
            <a:r>
              <a:rPr lang="ja-JP" altLang="en-US" dirty="0"/>
              <a:t>・急性胸痛患者に</a:t>
            </a:r>
            <a:r>
              <a:rPr lang="en-US" altLang="ja-JP" dirty="0"/>
              <a:t>CCTA</a:t>
            </a:r>
            <a:r>
              <a:rPr lang="ja-JP" altLang="en-US" dirty="0"/>
              <a:t>または従来の負荷心筋血流シンチグラフィ（</a:t>
            </a:r>
            <a:r>
              <a:rPr lang="en-US" altLang="ja-JP" dirty="0"/>
              <a:t>MPI</a:t>
            </a:r>
            <a:r>
              <a:rPr lang="ja-JP" altLang="en-US" dirty="0"/>
              <a:t>）を割り付け、</a:t>
            </a:r>
            <a:r>
              <a:rPr lang="en-US" altLang="ja-JP" dirty="0"/>
              <a:t>1</a:t>
            </a:r>
            <a:r>
              <a:rPr lang="ja-JP" altLang="en-US" dirty="0"/>
              <a:t>年以内の</a:t>
            </a:r>
            <a:r>
              <a:rPr lang="en-US" altLang="ja-JP" dirty="0"/>
              <a:t>CAG</a:t>
            </a:r>
            <a:r>
              <a:rPr lang="ja-JP" altLang="en-US" dirty="0"/>
              <a:t>他のアウトカムを比較する単施設</a:t>
            </a:r>
            <a:r>
              <a:rPr lang="en-US" altLang="ja-JP" dirty="0"/>
              <a:t>RCT</a:t>
            </a:r>
            <a:r>
              <a:rPr lang="ja-JP" altLang="en-US" dirty="0"/>
              <a:t>を行った（</a:t>
            </a:r>
            <a:r>
              <a:rPr lang="en-US" altLang="ja-JP" dirty="0"/>
              <a:t>n=400</a:t>
            </a:r>
            <a:r>
              <a:rPr lang="ja-JP" altLang="en-US" dirty="0"/>
              <a:t>）</a:t>
            </a:r>
          </a:p>
          <a:p>
            <a:endParaRPr kumimoji="1" lang="ja-JP" altLang="en-US" dirty="0"/>
          </a:p>
        </p:txBody>
      </p:sp>
      <p:sp>
        <p:nvSpPr>
          <p:cNvPr id="5" name="テキスト ボックス 4"/>
          <p:cNvSpPr txBox="1"/>
          <p:nvPr/>
        </p:nvSpPr>
        <p:spPr>
          <a:xfrm>
            <a:off x="6221508" y="516400"/>
            <a:ext cx="2849229" cy="5632312"/>
          </a:xfrm>
          <a:prstGeom prst="rect">
            <a:avLst/>
          </a:prstGeom>
          <a:noFill/>
        </p:spPr>
        <p:txBody>
          <a:bodyPr wrap="square" rtlCol="0">
            <a:spAutoFit/>
          </a:bodyPr>
          <a:lstStyle/>
          <a:p>
            <a:r>
              <a:rPr kumimoji="1" lang="ja-JP" altLang="en-US" dirty="0"/>
              <a:t>・主要評価項目は血行再建に至らない１年以内の</a:t>
            </a:r>
            <a:r>
              <a:rPr kumimoji="1" lang="en-US" altLang="ja-JP" dirty="0"/>
              <a:t>CAG</a:t>
            </a:r>
            <a:r>
              <a:rPr lang="ja-JP" altLang="en-US" dirty="0"/>
              <a:t>の施行</a:t>
            </a:r>
            <a:endParaRPr lang="en-US" altLang="ja-JP" dirty="0"/>
          </a:p>
          <a:p>
            <a:endParaRPr kumimoji="1" lang="en-US" altLang="ja-JP" dirty="0"/>
          </a:p>
          <a:p>
            <a:r>
              <a:rPr lang="ja-JP" altLang="en-US" dirty="0"/>
              <a:t>・副次評価項目は入院後滞在期間、医療資源の使用等（薬剤、</a:t>
            </a:r>
            <a:r>
              <a:rPr lang="en-US" altLang="ja-JP" dirty="0"/>
              <a:t>imaging</a:t>
            </a:r>
            <a:r>
              <a:rPr lang="ja-JP" altLang="en-US" dirty="0"/>
              <a:t>、再入院や外来受診料）</a:t>
            </a:r>
            <a:endParaRPr lang="en-US" altLang="ja-JP" dirty="0"/>
          </a:p>
          <a:p>
            <a:endParaRPr lang="en-US" altLang="ja-JP" dirty="0"/>
          </a:p>
          <a:p>
            <a:r>
              <a:rPr lang="ja-JP" altLang="en-US" dirty="0"/>
              <a:t>・安全性の評価項目は死亡、主要心血管イベントの発症、被爆量</a:t>
            </a:r>
            <a:endParaRPr lang="en-US" altLang="ja-JP" dirty="0"/>
          </a:p>
          <a:p>
            <a:endParaRPr lang="en-US" altLang="ja-JP" dirty="0"/>
          </a:p>
          <a:p>
            <a:r>
              <a:rPr lang="ja-JP" altLang="en-US" dirty="0"/>
              <a:t>・患者は平均</a:t>
            </a:r>
            <a:r>
              <a:rPr lang="en-US" altLang="ja-JP" dirty="0"/>
              <a:t>57</a:t>
            </a:r>
            <a:r>
              <a:rPr lang="ja-JP" altLang="en-US" dirty="0"/>
              <a:t>歳、</a:t>
            </a:r>
            <a:r>
              <a:rPr lang="en-US" altLang="ja-JP" dirty="0"/>
              <a:t>63</a:t>
            </a:r>
            <a:r>
              <a:rPr lang="ja-JP" altLang="en-US" dirty="0"/>
              <a:t>％が女性、</a:t>
            </a:r>
            <a:r>
              <a:rPr lang="en-US" altLang="ja-JP" dirty="0"/>
              <a:t>1</a:t>
            </a:r>
            <a:r>
              <a:rPr lang="ja-JP" altLang="en-US" dirty="0"/>
              <a:t>年後のフォローが行えたのは最終的に</a:t>
            </a:r>
            <a:r>
              <a:rPr lang="en-US" altLang="ja-JP" dirty="0"/>
              <a:t>CCTA</a:t>
            </a:r>
            <a:r>
              <a:rPr lang="ja-JP" altLang="en-US" dirty="0"/>
              <a:t>群は</a:t>
            </a:r>
            <a:r>
              <a:rPr lang="en-US" altLang="ja-JP" dirty="0"/>
              <a:t>190</a:t>
            </a:r>
            <a:r>
              <a:rPr lang="ja-JP" altLang="en-US" dirty="0"/>
              <a:t>名、</a:t>
            </a:r>
            <a:r>
              <a:rPr lang="en-US" altLang="ja-JP" dirty="0"/>
              <a:t>MPI</a:t>
            </a:r>
            <a:r>
              <a:rPr lang="ja-JP" altLang="en-US" dirty="0"/>
              <a:t>群は</a:t>
            </a:r>
            <a:r>
              <a:rPr lang="en-US" altLang="ja-JP" dirty="0"/>
              <a:t>191</a:t>
            </a:r>
            <a:r>
              <a:rPr lang="ja-JP" altLang="en-US" dirty="0"/>
              <a:t>名となった。</a:t>
            </a:r>
            <a:endParaRPr lang="en-US" altLang="ja-JP" dirty="0"/>
          </a:p>
          <a:p>
            <a:endParaRPr lang="en-US" altLang="ja-JP" dirty="0"/>
          </a:p>
          <a:p>
            <a:endParaRPr lang="en-US" altLang="ja-JP" dirty="0"/>
          </a:p>
        </p:txBody>
      </p:sp>
      <p:sp>
        <p:nvSpPr>
          <p:cNvPr id="7" name="屈折矢印 6"/>
          <p:cNvSpPr/>
          <p:nvPr/>
        </p:nvSpPr>
        <p:spPr>
          <a:xfrm>
            <a:off x="5540840" y="6453256"/>
            <a:ext cx="376071" cy="413470"/>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 name="曲折矢印 8"/>
          <p:cNvSpPr/>
          <p:nvPr/>
        </p:nvSpPr>
        <p:spPr>
          <a:xfrm>
            <a:off x="5727669" y="631374"/>
            <a:ext cx="421775" cy="536630"/>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36333045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1929</Words>
  <Application>Microsoft Office PowerPoint</Application>
  <PresentationFormat>画面に合わせる (4:3)</PresentationFormat>
  <Paragraphs>109</Paragraphs>
  <Slides>12</Slides>
  <Notes>3</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12</vt:i4>
      </vt:variant>
    </vt:vector>
  </HeadingPairs>
  <TitlesOfParts>
    <vt:vector size="15" baseType="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胸痛検査のCCTA、MPIと転帰同等</vt:lpstr>
      <vt:lpstr>PowerPoint プレゼンテーション</vt:lpstr>
      <vt:lpstr>ダビガトラン中和のための イダルシズマブ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2020-10-19T06:39:39Z</dcterms:created>
  <dcterms:modified xsi:type="dcterms:W3CDTF">2020-10-19T06:40:17Z</dcterms:modified>
</cp:coreProperties>
</file>