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1"/>
  </p:notesMasterIdLst>
  <p:sldIdLst>
    <p:sldId id="256" r:id="rId2"/>
    <p:sldId id="257" r:id="rId3"/>
    <p:sldId id="258" r:id="rId4"/>
    <p:sldId id="259" r:id="rId5"/>
    <p:sldId id="260" r:id="rId6"/>
    <p:sldId id="262" r:id="rId7"/>
    <p:sldId id="261" r:id="rId8"/>
    <p:sldId id="263" r:id="rId9"/>
    <p:sldId id="264" r:id="rId10"/>
    <p:sldId id="265" r:id="rId11"/>
    <p:sldId id="266" r:id="rId12"/>
    <p:sldId id="269" r:id="rId13"/>
    <p:sldId id="270" r:id="rId14"/>
    <p:sldId id="271" r:id="rId15"/>
    <p:sldId id="272" r:id="rId16"/>
    <p:sldId id="284" r:id="rId17"/>
    <p:sldId id="283" r:id="rId18"/>
    <p:sldId id="288" r:id="rId19"/>
    <p:sldId id="285" r:id="rId20"/>
    <p:sldId id="268" r:id="rId21"/>
    <p:sldId id="286" r:id="rId22"/>
    <p:sldId id="289" r:id="rId23"/>
    <p:sldId id="287" r:id="rId24"/>
    <p:sldId id="290" r:id="rId25"/>
    <p:sldId id="292" r:id="rId26"/>
    <p:sldId id="291" r:id="rId27"/>
    <p:sldId id="293" r:id="rId28"/>
    <p:sldId id="297" r:id="rId29"/>
    <p:sldId id="29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457" autoAdjust="0"/>
  </p:normalViewPr>
  <p:slideViewPr>
    <p:cSldViewPr snapToGrid="0">
      <p:cViewPr varScale="1">
        <p:scale>
          <a:sx n="57" d="100"/>
          <a:sy n="57" d="100"/>
        </p:scale>
        <p:origin x="15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297CD-F0D1-470A-80CB-720570FB221B}" type="datetimeFigureOut">
              <a:rPr kumimoji="1" lang="ja-JP" altLang="en-US" smtClean="0"/>
              <a:t>2020/12/20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7DF8C-B48E-4E84-A47F-07269F4ADA39}" type="slidenum">
              <a:rPr kumimoji="1" lang="ja-JP" altLang="en-US" smtClean="0"/>
              <a:t>‹#›</a:t>
            </a:fld>
            <a:endParaRPr kumimoji="1" lang="ja-JP" altLang="en-US"/>
          </a:p>
        </p:txBody>
      </p:sp>
    </p:spTree>
    <p:extLst>
      <p:ext uri="{BB962C8B-B14F-4D97-AF65-F5344CB8AC3E}">
        <p14:creationId xmlns:p14="http://schemas.microsoft.com/office/powerpoint/2010/main" val="31801095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C7DF8C-B48E-4E84-A47F-07269F4ADA39}" type="slidenum">
              <a:rPr kumimoji="1" lang="ja-JP" altLang="en-US" smtClean="0"/>
              <a:t>14</a:t>
            </a:fld>
            <a:endParaRPr kumimoji="1" lang="ja-JP" altLang="en-US"/>
          </a:p>
        </p:txBody>
      </p:sp>
    </p:spTree>
    <p:extLst>
      <p:ext uri="{BB962C8B-B14F-4D97-AF65-F5344CB8AC3E}">
        <p14:creationId xmlns:p14="http://schemas.microsoft.com/office/powerpoint/2010/main" val="382693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92C7DF8C-B48E-4E84-A47F-07269F4ADA39}" type="slidenum">
              <a:rPr kumimoji="1" lang="ja-JP" altLang="en-US" smtClean="0"/>
              <a:t>15</a:t>
            </a:fld>
            <a:endParaRPr kumimoji="1" lang="ja-JP" altLang="en-US"/>
          </a:p>
        </p:txBody>
      </p:sp>
    </p:spTree>
    <p:extLst>
      <p:ext uri="{BB962C8B-B14F-4D97-AF65-F5344CB8AC3E}">
        <p14:creationId xmlns:p14="http://schemas.microsoft.com/office/powerpoint/2010/main" val="144957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92C7DF8C-B48E-4E84-A47F-07269F4ADA39}" type="slidenum">
              <a:rPr kumimoji="1" lang="ja-JP" altLang="en-US" smtClean="0"/>
              <a:t>16</a:t>
            </a:fld>
            <a:endParaRPr kumimoji="1" lang="ja-JP" altLang="en-US"/>
          </a:p>
        </p:txBody>
      </p:sp>
    </p:spTree>
    <p:extLst>
      <p:ext uri="{BB962C8B-B14F-4D97-AF65-F5344CB8AC3E}">
        <p14:creationId xmlns:p14="http://schemas.microsoft.com/office/powerpoint/2010/main" val="31481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92C7DF8C-B48E-4E84-A47F-07269F4ADA39}" type="slidenum">
              <a:rPr kumimoji="1" lang="ja-JP" altLang="en-US" smtClean="0"/>
              <a:t>18</a:t>
            </a:fld>
            <a:endParaRPr kumimoji="1" lang="ja-JP" altLang="en-US"/>
          </a:p>
        </p:txBody>
      </p:sp>
    </p:spTree>
    <p:extLst>
      <p:ext uri="{BB962C8B-B14F-4D97-AF65-F5344CB8AC3E}">
        <p14:creationId xmlns:p14="http://schemas.microsoft.com/office/powerpoint/2010/main" val="71791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C7DF8C-B48E-4E84-A47F-07269F4ADA39}" type="slidenum">
              <a:rPr kumimoji="1" lang="ja-JP" altLang="en-US" smtClean="0"/>
              <a:t>22</a:t>
            </a:fld>
            <a:endParaRPr kumimoji="1" lang="ja-JP" altLang="en-US"/>
          </a:p>
        </p:txBody>
      </p:sp>
    </p:spTree>
    <p:extLst>
      <p:ext uri="{BB962C8B-B14F-4D97-AF65-F5344CB8AC3E}">
        <p14:creationId xmlns:p14="http://schemas.microsoft.com/office/powerpoint/2010/main" val="112067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92C7DF8C-B48E-4E84-A47F-07269F4ADA39}" type="slidenum">
              <a:rPr kumimoji="1" lang="ja-JP" altLang="en-US" smtClean="0"/>
              <a:t>27</a:t>
            </a:fld>
            <a:endParaRPr kumimoji="1" lang="ja-JP" altLang="en-US"/>
          </a:p>
        </p:txBody>
      </p:sp>
    </p:spTree>
    <p:extLst>
      <p:ext uri="{BB962C8B-B14F-4D97-AF65-F5344CB8AC3E}">
        <p14:creationId xmlns:p14="http://schemas.microsoft.com/office/powerpoint/2010/main" val="133786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143535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126085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94735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154907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393617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96423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425085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243873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108895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362502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08A7B5-CBDC-4868-9A43-A67C3FC34297}" type="datetimeFigureOut">
              <a:rPr kumimoji="1" lang="ja-JP" altLang="en-US" smtClean="0"/>
              <a:t>2020/12/20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144239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8A7B5-CBDC-4868-9A43-A67C3FC34297}" type="datetimeFigureOut">
              <a:rPr kumimoji="1" lang="ja-JP" altLang="en-US" smtClean="0"/>
              <a:t>2020/12/20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F2791-211C-4781-8CD9-71360E3F76C7}" type="slidenum">
              <a:rPr kumimoji="1" lang="ja-JP" altLang="en-US" smtClean="0"/>
              <a:t>‹#›</a:t>
            </a:fld>
            <a:endParaRPr kumimoji="1" lang="ja-JP" altLang="en-US"/>
          </a:p>
        </p:txBody>
      </p:sp>
    </p:spTree>
    <p:extLst>
      <p:ext uri="{BB962C8B-B14F-4D97-AF65-F5344CB8AC3E}">
        <p14:creationId xmlns:p14="http://schemas.microsoft.com/office/powerpoint/2010/main" val="2245665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33A82-E851-428A-A6A4-B18A155CBDE1}"/>
              </a:ext>
            </a:extLst>
          </p:cNvPr>
          <p:cNvSpPr>
            <a:spLocks noGrp="1"/>
          </p:cNvSpPr>
          <p:nvPr>
            <p:ph type="ctrTitle"/>
          </p:nvPr>
        </p:nvSpPr>
        <p:spPr>
          <a:xfrm>
            <a:off x="685800" y="1122363"/>
            <a:ext cx="7772400" cy="2387600"/>
          </a:xfrm>
        </p:spPr>
        <p:txBody>
          <a:bodyPr/>
          <a:lstStyle/>
          <a:p>
            <a:r>
              <a:rPr kumimoji="1" lang="ja-JP" altLang="en-US" b="1" dirty="0">
                <a:latin typeface="UD デジタル 教科書体 NK-R" panose="02020400000000000000" pitchFamily="18" charset="-128"/>
                <a:ea typeface="UD デジタル 教科書体 NK-R" panose="02020400000000000000" pitchFamily="18" charset="-128"/>
              </a:rPr>
              <a:t>集中治療</a:t>
            </a:r>
            <a:r>
              <a:rPr kumimoji="1" lang="en-US" altLang="ja-JP" b="1" dirty="0">
                <a:latin typeface="UD デジタル 教科書体 NK-R" panose="02020400000000000000" pitchFamily="18" charset="-128"/>
                <a:ea typeface="UD デジタル 教科書体 NK-R" panose="02020400000000000000" pitchFamily="18" charset="-128"/>
              </a:rPr>
              <a:t>(</a:t>
            </a:r>
            <a:r>
              <a:rPr kumimoji="1" lang="ja-JP" altLang="en-US" b="1" dirty="0">
                <a:latin typeface="UD デジタル 教科書体 NK-R" panose="02020400000000000000" pitchFamily="18" charset="-128"/>
                <a:ea typeface="UD デジタル 教科書体 NK-R" panose="02020400000000000000" pitchFamily="18" charset="-128"/>
              </a:rPr>
              <a:t>循環編</a:t>
            </a:r>
            <a:r>
              <a:rPr kumimoji="1" lang="en-US" altLang="ja-JP" b="1" dirty="0">
                <a:latin typeface="UD デジタル 教科書体 NK-R" panose="02020400000000000000" pitchFamily="18" charset="-128"/>
                <a:ea typeface="UD デジタル 教科書体 NK-R" panose="02020400000000000000" pitchFamily="18" charset="-128"/>
              </a:rPr>
              <a:t>)</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34631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13DB7E8A-B0FE-484C-89CC-5FE3683694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772" y="333138"/>
            <a:ext cx="7666451" cy="5124157"/>
          </a:xfrm>
        </p:spPr>
      </p:pic>
      <p:sp>
        <p:nvSpPr>
          <p:cNvPr id="7" name="テキスト ボックス 6">
            <a:extLst>
              <a:ext uri="{FF2B5EF4-FFF2-40B4-BE49-F238E27FC236}">
                <a16:creationId xmlns:a16="http://schemas.microsoft.com/office/drawing/2014/main" id="{CEECBCA3-F86B-4EBF-B21E-A98A22030E62}"/>
              </a:ext>
            </a:extLst>
          </p:cNvPr>
          <p:cNvSpPr txBox="1"/>
          <p:nvPr/>
        </p:nvSpPr>
        <p:spPr>
          <a:xfrm>
            <a:off x="369734" y="5589273"/>
            <a:ext cx="8404529" cy="954107"/>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2800" dirty="0" err="1">
                <a:latin typeface="UD デジタル 教科書体 NK-R" panose="02020400000000000000" pitchFamily="18" charset="-128"/>
                <a:ea typeface="UD デジタル 教科書体 NK-R" panose="02020400000000000000" pitchFamily="18" charset="-128"/>
              </a:rPr>
              <a:t>qSOFA</a:t>
            </a:r>
            <a:r>
              <a:rPr kumimoji="1" lang="en-US" altLang="ja-JP" sz="2800" dirty="0">
                <a:latin typeface="UD デジタル 教科書体 NK-R" panose="02020400000000000000" pitchFamily="18" charset="-128"/>
                <a:ea typeface="UD デジタル 教科書体 NK-R" panose="02020400000000000000" pitchFamily="18" charset="-128"/>
              </a:rPr>
              <a:t>&lt;2</a:t>
            </a:r>
            <a:r>
              <a:rPr kumimoji="1" lang="ja-JP" altLang="en-US" sz="2800" dirty="0">
                <a:latin typeface="UD デジタル 教科書体 NK-R" panose="02020400000000000000" pitchFamily="18" charset="-128"/>
                <a:ea typeface="UD デジタル 教科書体 NK-R" panose="02020400000000000000" pitchFamily="18" charset="-128"/>
              </a:rPr>
              <a:t>では死亡率が</a:t>
            </a:r>
            <a:r>
              <a:rPr kumimoji="1" lang="en-US" altLang="ja-JP" sz="2800" dirty="0">
                <a:latin typeface="UD デジタル 教科書体 NK-R" panose="02020400000000000000" pitchFamily="18" charset="-128"/>
                <a:ea typeface="UD デジタル 教科書体 NK-R" panose="02020400000000000000" pitchFamily="18" charset="-128"/>
              </a:rPr>
              <a:t>3%</a:t>
            </a:r>
            <a:r>
              <a:rPr kumimoji="1" lang="ja-JP" altLang="en-US" sz="2800" dirty="0">
                <a:latin typeface="UD デジタル 教科書体 NK-R" panose="02020400000000000000" pitchFamily="18" charset="-128"/>
                <a:ea typeface="UD デジタル 教科書体 NK-R" panose="02020400000000000000" pitchFamily="18" charset="-128"/>
              </a:rPr>
              <a:t>に対して</a:t>
            </a:r>
            <a:r>
              <a:rPr kumimoji="1" lang="en-US" altLang="ja-JP" sz="2800" dirty="0" err="1">
                <a:latin typeface="UD デジタル 教科書体 NK-R" panose="02020400000000000000" pitchFamily="18" charset="-128"/>
                <a:ea typeface="UD デジタル 教科書体 NK-R" panose="02020400000000000000" pitchFamily="18" charset="-128"/>
              </a:rPr>
              <a:t>qSOFA</a:t>
            </a:r>
            <a:r>
              <a:rPr kumimoji="1" lang="ja-JP" altLang="en-US" sz="2800" dirty="0">
                <a:latin typeface="UD デジタル 教科書体 NK-R" panose="02020400000000000000" pitchFamily="18" charset="-128"/>
                <a:ea typeface="UD デジタル 教科書体 NK-R" panose="02020400000000000000" pitchFamily="18" charset="-128"/>
              </a:rPr>
              <a:t>≧</a:t>
            </a:r>
            <a:r>
              <a:rPr kumimoji="1" lang="en-US" altLang="ja-JP" sz="2800" dirty="0">
                <a:latin typeface="UD デジタル 教科書体 NK-R" panose="02020400000000000000" pitchFamily="18" charset="-128"/>
                <a:ea typeface="UD デジタル 教科書体 NK-R" panose="02020400000000000000" pitchFamily="18" charset="-128"/>
              </a:rPr>
              <a:t>2</a:t>
            </a:r>
            <a:r>
              <a:rPr kumimoji="1" lang="ja-JP" altLang="en-US" sz="2800" dirty="0">
                <a:latin typeface="UD デジタル 教科書体 NK-R" panose="02020400000000000000" pitchFamily="18" charset="-128"/>
                <a:ea typeface="UD デジタル 教科書体 NK-R" panose="02020400000000000000" pitchFamily="18" charset="-128"/>
              </a:rPr>
              <a:t>では</a:t>
            </a:r>
            <a:r>
              <a:rPr kumimoji="1" lang="en-US" altLang="ja-JP" sz="2800" dirty="0">
                <a:latin typeface="UD デジタル 教科書体 NK-R" panose="02020400000000000000" pitchFamily="18" charset="-128"/>
                <a:ea typeface="UD デジタル 教科書体 NK-R" panose="02020400000000000000" pitchFamily="18" charset="-128"/>
              </a:rPr>
              <a:t>24%</a:t>
            </a:r>
            <a:r>
              <a:rPr kumimoji="1" lang="ja-JP" altLang="en-US" sz="2800" dirty="0">
                <a:latin typeface="UD デジタル 教科書体 NK-R" panose="02020400000000000000" pitchFamily="18" charset="-128"/>
                <a:ea typeface="UD デジタル 教科書体 NK-R" panose="02020400000000000000" pitchFamily="18" charset="-128"/>
              </a:rPr>
              <a:t>という結果 </a:t>
            </a:r>
            <a:r>
              <a:rPr kumimoji="1" lang="en-US" altLang="ja-JP" sz="2800" dirty="0">
                <a:latin typeface="UD デジタル 教科書体 NK-R" panose="02020400000000000000" pitchFamily="18" charset="-128"/>
                <a:ea typeface="UD デジタル 教科書体 NK-R" panose="02020400000000000000" pitchFamily="18" charset="-128"/>
              </a:rPr>
              <a:t>(JAMA 2017;317:301)</a:t>
            </a:r>
            <a:endParaRPr kumimoji="1" lang="ja-JP" altLang="en-US" sz="2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483511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22F16B-0E99-4A42-A709-19C32AFA9C5F}"/>
              </a:ext>
            </a:extLst>
          </p:cNvPr>
          <p:cNvSpPr>
            <a:spLocks noGrp="1"/>
          </p:cNvSpPr>
          <p:nvPr>
            <p:ph type="title"/>
          </p:nvPr>
        </p:nvSpPr>
        <p:spPr/>
        <p:txBody>
          <a:bodyPr/>
          <a:lstStyle/>
          <a:p>
            <a:r>
              <a:rPr lang="ja-JP" altLang="en-US" dirty="0">
                <a:latin typeface="UD デジタル 教科書体 NK-R" panose="02020400000000000000" pitchFamily="18" charset="-128"/>
                <a:ea typeface="UD デジタル 教科書体 NK-R" panose="02020400000000000000" pitchFamily="18" charset="-128"/>
              </a:rPr>
              <a:t>ショックの考え方</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24A8C5D4-52E2-4E26-BABA-F48F8597D466}"/>
              </a:ext>
            </a:extLst>
          </p:cNvPr>
          <p:cNvSpPr>
            <a:spLocks noGrp="1"/>
          </p:cNvSpPr>
          <p:nvPr>
            <p:ph idx="1"/>
          </p:nvPr>
        </p:nvSpPr>
        <p:spPr>
          <a:xfrm>
            <a:off x="628650" y="1825624"/>
            <a:ext cx="7886700" cy="5032375"/>
          </a:xfrm>
        </p:spPr>
        <p:txBody>
          <a:bodyPr>
            <a:normAutofit/>
          </a:bodyPr>
          <a:lstStyle/>
          <a:p>
            <a:r>
              <a:rPr kumimoji="1" lang="ja-JP" altLang="en-US" dirty="0">
                <a:latin typeface="UD デジタル 教科書体 NK-R" panose="02020400000000000000" pitchFamily="18" charset="-128"/>
                <a:ea typeface="UD デジタル 教科書体 NK-R" panose="02020400000000000000" pitchFamily="18" charset="-128"/>
              </a:rPr>
              <a:t>新しい敗血症の定義において</a:t>
            </a:r>
            <a:r>
              <a:rPr kumimoji="1" lang="ja-JP" altLang="en-US" b="1" dirty="0">
                <a:latin typeface="UD デジタル 教科書体 NK-R" panose="02020400000000000000" pitchFamily="18" charset="-128"/>
                <a:ea typeface="UD デジタル 教科書体 NK-R" panose="02020400000000000000" pitchFamily="18" charset="-128"/>
              </a:rPr>
              <a:t>敗血症性ショック</a:t>
            </a:r>
            <a:r>
              <a:rPr lang="ja-JP" altLang="en-US" b="1" dirty="0">
                <a:latin typeface="UD デジタル 教科書体 NK-R" panose="02020400000000000000" pitchFamily="18" charset="-128"/>
                <a:ea typeface="UD デジタル 教科書体 NK-R" panose="02020400000000000000" pitchFamily="18" charset="-128"/>
              </a:rPr>
              <a:t>は</a:t>
            </a:r>
            <a:r>
              <a:rPr kumimoji="1" lang="ja-JP" altLang="en-US" b="1" dirty="0">
                <a:latin typeface="UD デジタル 教科書体 NK-R" panose="02020400000000000000" pitchFamily="18" charset="-128"/>
                <a:ea typeface="UD デジタル 教科書体 NK-R" panose="02020400000000000000" pitchFamily="18" charset="-128"/>
              </a:rPr>
              <a:t>血圧と乳酸値で定義</a:t>
            </a:r>
            <a:endParaRPr kumimoji="1" lang="en-US" altLang="ja-JP" b="1" dirty="0">
              <a:latin typeface="UD デジタル 教科書体 NK-R" panose="02020400000000000000" pitchFamily="18" charset="-128"/>
              <a:ea typeface="UD デジタル 教科書体 NK-R" panose="02020400000000000000" pitchFamily="18" charset="-128"/>
            </a:endParaRPr>
          </a:p>
          <a:p>
            <a:endParaRPr kumimoji="1" lang="en-US" altLang="ja-JP" b="1"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集中治療においてショックとは必ずしも低血圧の事ではなく、「</a:t>
            </a:r>
            <a:r>
              <a:rPr kumimoji="1" lang="ja-JP" altLang="en-US" b="1" dirty="0">
                <a:latin typeface="UD デジタル 教科書体 NK-R" panose="02020400000000000000" pitchFamily="18" charset="-128"/>
                <a:ea typeface="UD デジタル 教科書体 NK-R" panose="02020400000000000000" pitchFamily="18" charset="-128"/>
              </a:rPr>
              <a:t>組織への潅流が不十分なために起こる臨床的症候群</a:t>
            </a:r>
            <a:r>
              <a:rPr kumimoji="1" lang="ja-JP" altLang="en-US" dirty="0">
                <a:latin typeface="UD デジタル 教科書体 NK-R" panose="02020400000000000000" pitchFamily="18" charset="-128"/>
                <a:ea typeface="UD デジタル 教科書体 NK-R" panose="02020400000000000000" pitchFamily="18" charset="-128"/>
              </a:rPr>
              <a:t>」と考える</a:t>
            </a:r>
            <a:endParaRPr kumimoji="1"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要するに敗血症性ショックは血圧と乳酸値で決まるが、以外のショックは酸素供給と需要のバランスで決まる</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44697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BBA76-97A1-4A9D-B1C5-550B7FCBF971}"/>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敗血症性ショックの治療</a:t>
            </a:r>
          </a:p>
        </p:txBody>
      </p:sp>
      <p:sp>
        <p:nvSpPr>
          <p:cNvPr id="3" name="コンテンツ プレースホルダー 2">
            <a:extLst>
              <a:ext uri="{FF2B5EF4-FFF2-40B4-BE49-F238E27FC236}">
                <a16:creationId xmlns:a16="http://schemas.microsoft.com/office/drawing/2014/main" id="{53E5BE99-5B1A-4735-B5BD-F176AC20D14E}"/>
              </a:ext>
            </a:extLst>
          </p:cNvPr>
          <p:cNvSpPr>
            <a:spLocks noGrp="1"/>
          </p:cNvSpPr>
          <p:nvPr>
            <p:ph idx="1"/>
          </p:nvPr>
        </p:nvSpPr>
        <p:spPr/>
        <p:txBody>
          <a:bodyPr>
            <a:norm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あくまで原疾患（感染症）の治療</a:t>
            </a:r>
            <a:endParaRPr kumimoji="1"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補助的な役割として</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3600" dirty="0">
                <a:latin typeface="UD デジタル 教科書体 NK-R" panose="02020400000000000000" pitchFamily="18" charset="-128"/>
                <a:ea typeface="UD デジタル 教科書体 NK-R" panose="02020400000000000000" pitchFamily="18" charset="-128"/>
              </a:rPr>
              <a:t>①輸液</a:t>
            </a:r>
            <a:endParaRPr kumimoji="1"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②昇圧</a:t>
            </a:r>
            <a:endParaRPr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3600" dirty="0">
                <a:latin typeface="UD デジタル 教科書体 NK-R" panose="02020400000000000000" pitchFamily="18" charset="-128"/>
                <a:ea typeface="UD デジタル 教科書体 NK-R" panose="02020400000000000000" pitchFamily="18" charset="-128"/>
              </a:rPr>
              <a:t>③強心薬</a:t>
            </a:r>
          </a:p>
        </p:txBody>
      </p:sp>
    </p:spTree>
    <p:extLst>
      <p:ext uri="{BB962C8B-B14F-4D97-AF65-F5344CB8AC3E}">
        <p14:creationId xmlns:p14="http://schemas.microsoft.com/office/powerpoint/2010/main" val="3361679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9FF55A-F16D-441F-A377-EEE21FDE757A}"/>
              </a:ext>
            </a:extLst>
          </p:cNvPr>
          <p:cNvSpPr>
            <a:spLocks noGrp="1"/>
          </p:cNvSpPr>
          <p:nvPr>
            <p:ph type="title"/>
          </p:nvPr>
        </p:nvSpPr>
        <p:spPr>
          <a:xfrm>
            <a:off x="453225" y="365126"/>
            <a:ext cx="8269356" cy="1325563"/>
          </a:xfrm>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輸液</a:t>
            </a: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心拍出量を増やす目的</a:t>
            </a:r>
          </a:p>
        </p:txBody>
      </p:sp>
      <p:pic>
        <p:nvPicPr>
          <p:cNvPr id="5" name="コンテンツ プレースホルダー 4" descr="テキスト が含まれている画像&#10;&#10;高い精度で生成された説明">
            <a:extLst>
              <a:ext uri="{FF2B5EF4-FFF2-40B4-BE49-F238E27FC236}">
                <a16:creationId xmlns:a16="http://schemas.microsoft.com/office/drawing/2014/main" id="{D7B7DD5D-BD39-4527-9FE5-2C87786242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257457"/>
            <a:ext cx="7886700" cy="3487674"/>
          </a:xfrm>
        </p:spPr>
      </p:pic>
    </p:spTree>
    <p:extLst>
      <p:ext uri="{BB962C8B-B14F-4D97-AF65-F5344CB8AC3E}">
        <p14:creationId xmlns:p14="http://schemas.microsoft.com/office/powerpoint/2010/main" val="1679056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テキスト, 地図 が含まれている画像&#10;&#10;非常に高い精度で生成された説明">
            <a:extLst>
              <a:ext uri="{FF2B5EF4-FFF2-40B4-BE49-F238E27FC236}">
                <a16:creationId xmlns:a16="http://schemas.microsoft.com/office/drawing/2014/main" id="{B07AE892-77D3-4544-9CED-809714C11F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594985" y="1333409"/>
            <a:ext cx="7954026" cy="5313109"/>
          </a:xfrm>
        </p:spPr>
      </p:pic>
      <p:sp>
        <p:nvSpPr>
          <p:cNvPr id="2" name="タイトル 1">
            <a:extLst>
              <a:ext uri="{FF2B5EF4-FFF2-40B4-BE49-F238E27FC236}">
                <a16:creationId xmlns:a16="http://schemas.microsoft.com/office/drawing/2014/main" id="{186664E3-203D-45A8-83EC-8A198B25DE98}"/>
              </a:ext>
            </a:extLst>
          </p:cNvPr>
          <p:cNvSpPr>
            <a:spLocks noGrp="1"/>
          </p:cNvSpPr>
          <p:nvPr>
            <p:ph type="title"/>
          </p:nvPr>
        </p:nvSpPr>
        <p:spPr/>
        <p:txBody>
          <a:bodyPr>
            <a:normAutofit/>
          </a:bodyPr>
          <a:lstStyle/>
          <a:p>
            <a:r>
              <a:rPr kumimoji="1" lang="ja-JP" altLang="en-US" dirty="0">
                <a:latin typeface="UD デジタル 教科書体 NK-R" panose="02020400000000000000" pitchFamily="18" charset="-128"/>
                <a:ea typeface="UD デジタル 教科書体 NK-R" panose="02020400000000000000" pitchFamily="18" charset="-128"/>
              </a:rPr>
              <a:t>輸液</a:t>
            </a:r>
            <a:r>
              <a:rPr kumimoji="1" lang="en-US" altLang="ja-JP" dirty="0">
                <a:latin typeface="UD デジタル 教科書体 NK-R" panose="02020400000000000000" pitchFamily="18" charset="-128"/>
                <a:ea typeface="UD デジタル 教科書体 NK-R" panose="02020400000000000000" pitchFamily="18" charset="-128"/>
              </a:rPr>
              <a:t>‥</a:t>
            </a:r>
            <a:br>
              <a:rPr kumimoji="1" lang="en-US" altLang="ja-JP" dirty="0">
                <a:latin typeface="UD デジタル 教科書体 NK-R" panose="02020400000000000000" pitchFamily="18" charset="-128"/>
                <a:ea typeface="UD デジタル 教科書体 NK-R" panose="02020400000000000000" pitchFamily="18" charset="-128"/>
              </a:rPr>
            </a:br>
            <a:r>
              <a:rPr kumimoji="1" lang="ja-JP" altLang="en-US" dirty="0">
                <a:latin typeface="UD デジタル 教科書体 NK-R" panose="02020400000000000000" pitchFamily="18" charset="-128"/>
                <a:ea typeface="UD デジタル 教科書体 NK-R" panose="02020400000000000000" pitchFamily="18" charset="-128"/>
              </a:rPr>
              <a:t>多ければ良いというわけではない</a:t>
            </a:r>
          </a:p>
        </p:txBody>
      </p:sp>
      <p:grpSp>
        <p:nvGrpSpPr>
          <p:cNvPr id="12" name="グループ化 11">
            <a:extLst>
              <a:ext uri="{FF2B5EF4-FFF2-40B4-BE49-F238E27FC236}">
                <a16:creationId xmlns:a16="http://schemas.microsoft.com/office/drawing/2014/main" id="{D82898A6-3C0A-4BEF-BDDC-95724C17C9A5}"/>
              </a:ext>
            </a:extLst>
          </p:cNvPr>
          <p:cNvGrpSpPr/>
          <p:nvPr/>
        </p:nvGrpSpPr>
        <p:grpSpPr>
          <a:xfrm>
            <a:off x="2837466" y="3126307"/>
            <a:ext cx="5401559" cy="2618811"/>
            <a:chOff x="3164620" y="2905780"/>
            <a:chExt cx="4131437" cy="2618811"/>
          </a:xfrm>
        </p:grpSpPr>
        <p:cxnSp>
          <p:nvCxnSpPr>
            <p:cNvPr id="7" name="直線矢印コネクタ 6">
              <a:extLst>
                <a:ext uri="{FF2B5EF4-FFF2-40B4-BE49-F238E27FC236}">
                  <a16:creationId xmlns:a16="http://schemas.microsoft.com/office/drawing/2014/main" id="{FF0F33F0-6E2F-4521-8790-EB84EF9C9BCC}"/>
                </a:ext>
              </a:extLst>
            </p:cNvPr>
            <p:cNvCxnSpPr/>
            <p:nvPr/>
          </p:nvCxnSpPr>
          <p:spPr>
            <a:xfrm>
              <a:off x="3164620" y="5247862"/>
              <a:ext cx="715617"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200BD68-7643-4F8E-8BFC-933A1C68FD72}"/>
                </a:ext>
              </a:extLst>
            </p:cNvPr>
            <p:cNvSpPr txBox="1"/>
            <p:nvPr/>
          </p:nvSpPr>
          <p:spPr>
            <a:xfrm>
              <a:off x="4086969" y="5001371"/>
              <a:ext cx="970059" cy="523220"/>
            </a:xfrm>
            <a:prstGeom prst="rect">
              <a:avLst/>
            </a:prstGeom>
            <a:noFill/>
          </p:spPr>
          <p:txBody>
            <a:bodyPr wrap="square" rtlCol="0">
              <a:spAutoFit/>
            </a:bodyPr>
            <a:lstStyle/>
            <a:p>
              <a:r>
                <a:rPr kumimoji="1" lang="ja-JP" altLang="en-US" sz="2800" dirty="0">
                  <a:solidFill>
                    <a:schemeClr val="accent1"/>
                  </a:solidFill>
                  <a:latin typeface="UD デジタル 教科書体 NK-R" panose="02020400000000000000" pitchFamily="18" charset="-128"/>
                  <a:ea typeface="UD デジタル 教科書体 NK-R" panose="02020400000000000000" pitchFamily="18" charset="-128"/>
                </a:rPr>
                <a:t>輸液</a:t>
              </a:r>
            </a:p>
          </p:txBody>
        </p:sp>
        <p:cxnSp>
          <p:nvCxnSpPr>
            <p:cNvPr id="9" name="直線矢印コネクタ 8">
              <a:extLst>
                <a:ext uri="{FF2B5EF4-FFF2-40B4-BE49-F238E27FC236}">
                  <a16:creationId xmlns:a16="http://schemas.microsoft.com/office/drawing/2014/main" id="{01D0D36C-C5BB-45AC-9122-D199521453B3}"/>
                </a:ext>
              </a:extLst>
            </p:cNvPr>
            <p:cNvCxnSpPr>
              <a:cxnSpLocks/>
            </p:cNvCxnSpPr>
            <p:nvPr/>
          </p:nvCxnSpPr>
          <p:spPr>
            <a:xfrm>
              <a:off x="4900726" y="3228207"/>
              <a:ext cx="658632" cy="26161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92CF966-CA3B-44D0-938C-D2EF4762A4C7}"/>
                </a:ext>
              </a:extLst>
            </p:cNvPr>
            <p:cNvSpPr txBox="1"/>
            <p:nvPr/>
          </p:nvSpPr>
          <p:spPr>
            <a:xfrm>
              <a:off x="5230042" y="2905780"/>
              <a:ext cx="2066015" cy="523220"/>
            </a:xfrm>
            <a:prstGeom prst="rect">
              <a:avLst/>
            </a:prstGeom>
            <a:noFill/>
          </p:spPr>
          <p:txBody>
            <a:bodyPr wrap="square" rtlCol="0">
              <a:spAutoFit/>
            </a:bodyPr>
            <a:lstStyle/>
            <a:p>
              <a:r>
                <a:rPr kumimoji="1" lang="ja-JP" altLang="en-US" sz="2800" dirty="0">
                  <a:solidFill>
                    <a:schemeClr val="accent1"/>
                  </a:solidFill>
                  <a:latin typeface="UD デジタル 教科書体 NK-R" panose="02020400000000000000" pitchFamily="18" charset="-128"/>
                  <a:ea typeface="UD デジタル 教科書体 NK-R" panose="02020400000000000000" pitchFamily="18" charset="-128"/>
                </a:rPr>
                <a:t>輸液しすぎ</a:t>
              </a:r>
            </a:p>
          </p:txBody>
        </p:sp>
      </p:grpSp>
    </p:spTree>
    <p:extLst>
      <p:ext uri="{BB962C8B-B14F-4D97-AF65-F5344CB8AC3E}">
        <p14:creationId xmlns:p14="http://schemas.microsoft.com/office/powerpoint/2010/main" val="308644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E87C2-DA8C-4794-846B-DDEE4A72C33A}"/>
              </a:ext>
            </a:extLst>
          </p:cNvPr>
          <p:cNvSpPr>
            <a:spLocks noGrp="1"/>
          </p:cNvSpPr>
          <p:nvPr>
            <p:ph type="title"/>
          </p:nvPr>
        </p:nvSpPr>
        <p:spPr/>
        <p:txBody>
          <a:bodyPr>
            <a:normAutofit/>
          </a:bodyPr>
          <a:lstStyle/>
          <a:p>
            <a:r>
              <a:rPr kumimoji="1" lang="ja-JP" altLang="en-US" dirty="0">
                <a:latin typeface="UD デジタル 教科書体 NK-R" panose="02020400000000000000" pitchFamily="18" charset="-128"/>
                <a:ea typeface="UD デジタル 教科書体 NK-R" panose="02020400000000000000" pitchFamily="18" charset="-128"/>
              </a:rPr>
              <a:t>輸液の選び方</a:t>
            </a:r>
            <a:br>
              <a:rPr kumimoji="1" lang="en-US" altLang="ja-JP" dirty="0">
                <a:latin typeface="UD デジタル 教科書体 NK-R" panose="02020400000000000000" pitchFamily="18" charset="-128"/>
                <a:ea typeface="UD デジタル 教科書体 NK-R" panose="02020400000000000000" pitchFamily="18" charset="-128"/>
              </a:rPr>
            </a:b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体内での水分の分布に注目</a:t>
            </a:r>
            <a:r>
              <a:rPr kumimoji="1" lang="en-US"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4" name="コンテンツ プレースホルダー 3">
            <a:extLst>
              <a:ext uri="{FF2B5EF4-FFF2-40B4-BE49-F238E27FC236}">
                <a16:creationId xmlns:a16="http://schemas.microsoft.com/office/drawing/2014/main" id="{25603A13-73D4-4542-AA52-99C7B18877C1}"/>
              </a:ext>
            </a:extLst>
          </p:cNvPr>
          <p:cNvPicPr>
            <a:picLocks noGrp="1" noChangeAspect="1"/>
          </p:cNvPicPr>
          <p:nvPr>
            <p:ph idx="1"/>
          </p:nvPr>
        </p:nvPicPr>
        <p:blipFill rotWithShape="1">
          <a:blip r:embed="rId3"/>
          <a:srcRect l="2549" t="13520" r="11258" b="23288"/>
          <a:stretch/>
        </p:blipFill>
        <p:spPr>
          <a:xfrm>
            <a:off x="1009809" y="1584895"/>
            <a:ext cx="7124382" cy="3917406"/>
          </a:xfrm>
          <a:prstGeom prst="rect">
            <a:avLst/>
          </a:prstGeom>
        </p:spPr>
      </p:pic>
      <p:sp>
        <p:nvSpPr>
          <p:cNvPr id="5" name="右中かっこ 4">
            <a:extLst>
              <a:ext uri="{FF2B5EF4-FFF2-40B4-BE49-F238E27FC236}">
                <a16:creationId xmlns:a16="http://schemas.microsoft.com/office/drawing/2014/main" id="{71974A24-74D1-42B3-97D9-CD9C3EE65D79}"/>
              </a:ext>
            </a:extLst>
          </p:cNvPr>
          <p:cNvSpPr/>
          <p:nvPr/>
        </p:nvSpPr>
        <p:spPr>
          <a:xfrm rot="5400000">
            <a:off x="7215808" y="5148468"/>
            <a:ext cx="246491" cy="46117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85AC2CF-44F3-451E-8F51-035CB0796C3F}"/>
              </a:ext>
            </a:extLst>
          </p:cNvPr>
          <p:cNvSpPr txBox="1"/>
          <p:nvPr/>
        </p:nvSpPr>
        <p:spPr>
          <a:xfrm>
            <a:off x="6698973" y="5637474"/>
            <a:ext cx="1280160" cy="523220"/>
          </a:xfrm>
          <a:prstGeom prst="rect">
            <a:avLst/>
          </a:prstGeom>
          <a:noFill/>
          <a:ln w="28575">
            <a:solidFill>
              <a:schemeClr val="accent1"/>
            </a:solidFill>
          </a:ln>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血管内</a:t>
            </a:r>
          </a:p>
        </p:txBody>
      </p:sp>
      <p:sp>
        <p:nvSpPr>
          <p:cNvPr id="8" name="テキスト ボックス 7">
            <a:extLst>
              <a:ext uri="{FF2B5EF4-FFF2-40B4-BE49-F238E27FC236}">
                <a16:creationId xmlns:a16="http://schemas.microsoft.com/office/drawing/2014/main" id="{CA2872C5-B9D5-4AB3-8861-6D4186E34912}"/>
              </a:ext>
            </a:extLst>
          </p:cNvPr>
          <p:cNvSpPr txBox="1"/>
          <p:nvPr/>
        </p:nvSpPr>
        <p:spPr>
          <a:xfrm>
            <a:off x="2714920" y="5410986"/>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②</a:t>
            </a:r>
          </a:p>
        </p:txBody>
      </p:sp>
      <p:sp>
        <p:nvSpPr>
          <p:cNvPr id="9" name="テキスト ボックス 8">
            <a:extLst>
              <a:ext uri="{FF2B5EF4-FFF2-40B4-BE49-F238E27FC236}">
                <a16:creationId xmlns:a16="http://schemas.microsoft.com/office/drawing/2014/main" id="{F2F25A94-690C-474F-BD14-74606473352A}"/>
              </a:ext>
            </a:extLst>
          </p:cNvPr>
          <p:cNvSpPr txBox="1"/>
          <p:nvPr/>
        </p:nvSpPr>
        <p:spPr>
          <a:xfrm>
            <a:off x="5514682" y="5379056"/>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①</a:t>
            </a:r>
          </a:p>
        </p:txBody>
      </p:sp>
      <p:cxnSp>
        <p:nvCxnSpPr>
          <p:cNvPr id="11" name="直線コネクタ 10">
            <a:extLst>
              <a:ext uri="{FF2B5EF4-FFF2-40B4-BE49-F238E27FC236}">
                <a16:creationId xmlns:a16="http://schemas.microsoft.com/office/drawing/2014/main" id="{DA5AD9FA-5F48-41A3-B86D-3BAFCD4E42D7}"/>
              </a:ext>
            </a:extLst>
          </p:cNvPr>
          <p:cNvCxnSpPr/>
          <p:nvPr/>
        </p:nvCxnSpPr>
        <p:spPr>
          <a:xfrm>
            <a:off x="5424555" y="5273105"/>
            <a:ext cx="0" cy="7842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B4571F6D-6C59-455E-A7EF-DACDC3126A49}"/>
              </a:ext>
            </a:extLst>
          </p:cNvPr>
          <p:cNvSpPr txBox="1"/>
          <p:nvPr/>
        </p:nvSpPr>
        <p:spPr>
          <a:xfrm>
            <a:off x="5784573" y="6160559"/>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③</a:t>
            </a:r>
          </a:p>
        </p:txBody>
      </p:sp>
      <p:cxnSp>
        <p:nvCxnSpPr>
          <p:cNvPr id="13" name="直線コネクタ 12">
            <a:extLst>
              <a:ext uri="{FF2B5EF4-FFF2-40B4-BE49-F238E27FC236}">
                <a16:creationId xmlns:a16="http://schemas.microsoft.com/office/drawing/2014/main" id="{6D04EE1D-A74F-4616-B281-E42B47935DCC}"/>
              </a:ext>
            </a:extLst>
          </p:cNvPr>
          <p:cNvCxnSpPr>
            <a:cxnSpLocks/>
          </p:cNvCxnSpPr>
          <p:nvPr/>
        </p:nvCxnSpPr>
        <p:spPr>
          <a:xfrm>
            <a:off x="6962695" y="6227355"/>
            <a:ext cx="0" cy="5127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664AE72A-1955-43A1-B7FF-A5C6566F5DDD}"/>
              </a:ext>
            </a:extLst>
          </p:cNvPr>
          <p:cNvSpPr txBox="1"/>
          <p:nvPr/>
        </p:nvSpPr>
        <p:spPr>
          <a:xfrm>
            <a:off x="7037681" y="6160559"/>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①</a:t>
            </a:r>
          </a:p>
        </p:txBody>
      </p:sp>
    </p:spTree>
    <p:extLst>
      <p:ext uri="{BB962C8B-B14F-4D97-AF65-F5344CB8AC3E}">
        <p14:creationId xmlns:p14="http://schemas.microsoft.com/office/powerpoint/2010/main" val="305356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25603A13-73D4-4542-AA52-99C7B18877C1}"/>
              </a:ext>
            </a:extLst>
          </p:cNvPr>
          <p:cNvPicPr>
            <a:picLocks noGrp="1" noChangeAspect="1"/>
          </p:cNvPicPr>
          <p:nvPr>
            <p:ph idx="1"/>
          </p:nvPr>
        </p:nvPicPr>
        <p:blipFill rotWithShape="1">
          <a:blip r:embed="rId3"/>
          <a:srcRect l="2549" t="15185" r="11258" b="23288"/>
          <a:stretch/>
        </p:blipFill>
        <p:spPr>
          <a:xfrm>
            <a:off x="1009808" y="55025"/>
            <a:ext cx="7124382" cy="3814143"/>
          </a:xfrm>
          <a:prstGeom prst="rect">
            <a:avLst/>
          </a:prstGeom>
        </p:spPr>
      </p:pic>
      <p:grpSp>
        <p:nvGrpSpPr>
          <p:cNvPr id="10" name="グループ化 9">
            <a:extLst>
              <a:ext uri="{FF2B5EF4-FFF2-40B4-BE49-F238E27FC236}">
                <a16:creationId xmlns:a16="http://schemas.microsoft.com/office/drawing/2014/main" id="{45FEF7BF-15C6-4F66-BC56-1BE8E00B6CB3}"/>
              </a:ext>
            </a:extLst>
          </p:cNvPr>
          <p:cNvGrpSpPr/>
          <p:nvPr/>
        </p:nvGrpSpPr>
        <p:grpSpPr>
          <a:xfrm>
            <a:off x="2714921" y="3577839"/>
            <a:ext cx="5264213" cy="1551080"/>
            <a:chOff x="2714920" y="5255810"/>
            <a:chExt cx="5264213" cy="1551080"/>
          </a:xfrm>
        </p:grpSpPr>
        <p:sp>
          <p:nvSpPr>
            <p:cNvPr id="5" name="右中かっこ 4">
              <a:extLst>
                <a:ext uri="{FF2B5EF4-FFF2-40B4-BE49-F238E27FC236}">
                  <a16:creationId xmlns:a16="http://schemas.microsoft.com/office/drawing/2014/main" id="{71974A24-74D1-42B3-97D9-CD9C3EE65D79}"/>
                </a:ext>
              </a:extLst>
            </p:cNvPr>
            <p:cNvSpPr/>
            <p:nvPr/>
          </p:nvSpPr>
          <p:spPr>
            <a:xfrm rot="5400000">
              <a:off x="7215808" y="5148468"/>
              <a:ext cx="246491" cy="461176"/>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85AC2CF-44F3-451E-8F51-035CB0796C3F}"/>
                </a:ext>
              </a:extLst>
            </p:cNvPr>
            <p:cNvSpPr txBox="1"/>
            <p:nvPr/>
          </p:nvSpPr>
          <p:spPr>
            <a:xfrm>
              <a:off x="6698973" y="5637474"/>
              <a:ext cx="1280160" cy="523220"/>
            </a:xfrm>
            <a:prstGeom prst="rect">
              <a:avLst/>
            </a:prstGeom>
            <a:noFill/>
            <a:ln w="28575">
              <a:solidFill>
                <a:schemeClr val="accent1"/>
              </a:solidFill>
            </a:ln>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血管内</a:t>
              </a:r>
            </a:p>
          </p:txBody>
        </p:sp>
        <p:sp>
          <p:nvSpPr>
            <p:cNvPr id="8" name="テキスト ボックス 7">
              <a:extLst>
                <a:ext uri="{FF2B5EF4-FFF2-40B4-BE49-F238E27FC236}">
                  <a16:creationId xmlns:a16="http://schemas.microsoft.com/office/drawing/2014/main" id="{CA2872C5-B9D5-4AB3-8861-6D4186E34912}"/>
                </a:ext>
              </a:extLst>
            </p:cNvPr>
            <p:cNvSpPr txBox="1"/>
            <p:nvPr/>
          </p:nvSpPr>
          <p:spPr>
            <a:xfrm>
              <a:off x="2714920" y="5410986"/>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②</a:t>
              </a:r>
            </a:p>
          </p:txBody>
        </p:sp>
        <p:sp>
          <p:nvSpPr>
            <p:cNvPr id="9" name="テキスト ボックス 8">
              <a:extLst>
                <a:ext uri="{FF2B5EF4-FFF2-40B4-BE49-F238E27FC236}">
                  <a16:creationId xmlns:a16="http://schemas.microsoft.com/office/drawing/2014/main" id="{F2F25A94-690C-474F-BD14-74606473352A}"/>
                </a:ext>
              </a:extLst>
            </p:cNvPr>
            <p:cNvSpPr txBox="1"/>
            <p:nvPr/>
          </p:nvSpPr>
          <p:spPr>
            <a:xfrm>
              <a:off x="5514682" y="5379056"/>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①</a:t>
              </a:r>
            </a:p>
          </p:txBody>
        </p:sp>
        <p:cxnSp>
          <p:nvCxnSpPr>
            <p:cNvPr id="11" name="直線コネクタ 10">
              <a:extLst>
                <a:ext uri="{FF2B5EF4-FFF2-40B4-BE49-F238E27FC236}">
                  <a16:creationId xmlns:a16="http://schemas.microsoft.com/office/drawing/2014/main" id="{DA5AD9FA-5F48-41A3-B86D-3BAFCD4E42D7}"/>
                </a:ext>
              </a:extLst>
            </p:cNvPr>
            <p:cNvCxnSpPr/>
            <p:nvPr/>
          </p:nvCxnSpPr>
          <p:spPr>
            <a:xfrm>
              <a:off x="5424555" y="5273105"/>
              <a:ext cx="0" cy="7842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B4571F6D-6C59-455E-A7EF-DACDC3126A49}"/>
                </a:ext>
              </a:extLst>
            </p:cNvPr>
            <p:cNvSpPr txBox="1"/>
            <p:nvPr/>
          </p:nvSpPr>
          <p:spPr>
            <a:xfrm>
              <a:off x="5784573" y="6160559"/>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③</a:t>
              </a:r>
            </a:p>
          </p:txBody>
        </p:sp>
        <p:cxnSp>
          <p:nvCxnSpPr>
            <p:cNvPr id="13" name="直線コネクタ 12">
              <a:extLst>
                <a:ext uri="{FF2B5EF4-FFF2-40B4-BE49-F238E27FC236}">
                  <a16:creationId xmlns:a16="http://schemas.microsoft.com/office/drawing/2014/main" id="{6D04EE1D-A74F-4616-B281-E42B47935DCC}"/>
                </a:ext>
              </a:extLst>
            </p:cNvPr>
            <p:cNvCxnSpPr>
              <a:cxnSpLocks/>
            </p:cNvCxnSpPr>
            <p:nvPr/>
          </p:nvCxnSpPr>
          <p:spPr>
            <a:xfrm>
              <a:off x="6962695" y="6227355"/>
              <a:ext cx="0" cy="5127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664AE72A-1955-43A1-B7FF-A5C6566F5DDD}"/>
                </a:ext>
              </a:extLst>
            </p:cNvPr>
            <p:cNvSpPr txBox="1"/>
            <p:nvPr/>
          </p:nvSpPr>
          <p:spPr>
            <a:xfrm>
              <a:off x="7037681" y="6160559"/>
              <a:ext cx="914400" cy="646331"/>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①</a:t>
              </a:r>
            </a:p>
          </p:txBody>
        </p:sp>
      </p:grpSp>
      <p:sp>
        <p:nvSpPr>
          <p:cNvPr id="14" name="テキスト ボックス 13">
            <a:extLst>
              <a:ext uri="{FF2B5EF4-FFF2-40B4-BE49-F238E27FC236}">
                <a16:creationId xmlns:a16="http://schemas.microsoft.com/office/drawing/2014/main" id="{242BB53E-3A6F-4745-8742-234A2F84A06B}"/>
              </a:ext>
            </a:extLst>
          </p:cNvPr>
          <p:cNvSpPr txBox="1"/>
          <p:nvPr/>
        </p:nvSpPr>
        <p:spPr>
          <a:xfrm>
            <a:off x="466626" y="5264091"/>
            <a:ext cx="8210745" cy="1569660"/>
          </a:xfrm>
          <a:prstGeom prst="rect">
            <a:avLst/>
          </a:prstGeom>
          <a:noFill/>
        </p:spPr>
        <p:txBody>
          <a:bodyPr wrap="square" rtlCol="0">
            <a:spAutoFit/>
          </a:bodyPr>
          <a:lstStyle/>
          <a:p>
            <a:r>
              <a:rPr kumimoji="1" lang="ja-JP" altLang="en-US" sz="2600" dirty="0">
                <a:latin typeface="UD デジタル 教科書体 NK-R" panose="02020400000000000000" pitchFamily="18" charset="-128"/>
                <a:ea typeface="UD デジタル 教科書体 NK-R" panose="02020400000000000000" pitchFamily="18" charset="-128"/>
              </a:rPr>
              <a:t>・毛細血管壁は電解質は通過するがアルブミンを通さない</a:t>
            </a:r>
            <a:endParaRPr kumimoji="1" lang="en-US" altLang="ja-JP" sz="2600" dirty="0">
              <a:latin typeface="UD デジタル 教科書体 NK-R" panose="02020400000000000000" pitchFamily="18" charset="-128"/>
              <a:ea typeface="UD デジタル 教科書体 NK-R" panose="02020400000000000000" pitchFamily="18" charset="-128"/>
            </a:endParaRPr>
          </a:p>
          <a:p>
            <a:r>
              <a:rPr lang="ja-JP" altLang="en-US" sz="2600" dirty="0">
                <a:latin typeface="UD デジタル 教科書体 NK-R" panose="02020400000000000000" pitchFamily="18" charset="-128"/>
                <a:ea typeface="UD デジタル 教科書体 NK-R" panose="02020400000000000000" pitchFamily="18" charset="-128"/>
              </a:rPr>
              <a:t>・細胞膜は電解質を通さない</a:t>
            </a:r>
            <a:endParaRPr lang="en-US" altLang="ja-JP" sz="2600" dirty="0">
              <a:latin typeface="UD デジタル 教科書体 NK-R" panose="02020400000000000000" pitchFamily="18" charset="-128"/>
              <a:ea typeface="UD デジタル 教科書体 NK-R" panose="02020400000000000000" pitchFamily="18" charset="-128"/>
            </a:endParaRPr>
          </a:p>
          <a:p>
            <a:r>
              <a:rPr kumimoji="1" lang="ja-JP" altLang="en-US" sz="2600" dirty="0">
                <a:latin typeface="UD デジタル 教科書体 NK-R" panose="02020400000000000000" pitchFamily="18" charset="-128"/>
                <a:ea typeface="UD デジタル 教科書体 NK-R" panose="02020400000000000000" pitchFamily="18" charset="-128"/>
              </a:rPr>
              <a:t>注：チャネルやトランスポーターを介す</a:t>
            </a:r>
            <a:endParaRPr kumimoji="1" lang="en-US" altLang="ja-JP" sz="2600"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Tree>
    <p:extLst>
      <p:ext uri="{BB962C8B-B14F-4D97-AF65-F5344CB8AC3E}">
        <p14:creationId xmlns:p14="http://schemas.microsoft.com/office/powerpoint/2010/main" val="315563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6BB468CE-43FD-4FE0-8EA7-C08EDBFE5DB3}"/>
              </a:ext>
            </a:extLst>
          </p:cNvPr>
          <p:cNvPicPr>
            <a:picLocks noGrp="1" noChangeAspect="1"/>
          </p:cNvPicPr>
          <p:nvPr>
            <p:ph idx="1"/>
          </p:nvPr>
        </p:nvPicPr>
        <p:blipFill rotWithShape="1">
          <a:blip r:embed="rId2"/>
          <a:srcRect t="56038" r="51670" b="4286"/>
          <a:stretch/>
        </p:blipFill>
        <p:spPr>
          <a:xfrm>
            <a:off x="138821" y="3061621"/>
            <a:ext cx="4213782" cy="2594461"/>
          </a:xfrm>
          <a:prstGeom prst="rect">
            <a:avLst/>
          </a:prstGeom>
        </p:spPr>
      </p:pic>
      <p:pic>
        <p:nvPicPr>
          <p:cNvPr id="5" name="図 4">
            <a:extLst>
              <a:ext uri="{FF2B5EF4-FFF2-40B4-BE49-F238E27FC236}">
                <a16:creationId xmlns:a16="http://schemas.microsoft.com/office/drawing/2014/main" id="{5F2FD9A0-EFFD-4F45-AB35-56E0BA9FCCA1}"/>
              </a:ext>
            </a:extLst>
          </p:cNvPr>
          <p:cNvPicPr>
            <a:picLocks noChangeAspect="1"/>
          </p:cNvPicPr>
          <p:nvPr/>
        </p:nvPicPr>
        <p:blipFill rotWithShape="1">
          <a:blip r:embed="rId2"/>
          <a:srcRect t="22000" b="44666"/>
          <a:stretch/>
        </p:blipFill>
        <p:spPr>
          <a:xfrm>
            <a:off x="138820" y="860911"/>
            <a:ext cx="8866360" cy="2216590"/>
          </a:xfrm>
          <a:prstGeom prst="rect">
            <a:avLst/>
          </a:prstGeom>
        </p:spPr>
      </p:pic>
      <p:sp>
        <p:nvSpPr>
          <p:cNvPr id="6" name="テキスト ボックス 5">
            <a:extLst>
              <a:ext uri="{FF2B5EF4-FFF2-40B4-BE49-F238E27FC236}">
                <a16:creationId xmlns:a16="http://schemas.microsoft.com/office/drawing/2014/main" id="{DE6FD468-9FF8-4613-8408-17F2199498E1}"/>
              </a:ext>
            </a:extLst>
          </p:cNvPr>
          <p:cNvSpPr txBox="1"/>
          <p:nvPr/>
        </p:nvSpPr>
        <p:spPr>
          <a:xfrm>
            <a:off x="4791397" y="3934986"/>
            <a:ext cx="4213782" cy="1569660"/>
          </a:xfrm>
          <a:prstGeom prst="rect">
            <a:avLst/>
          </a:prstGeom>
          <a:noFill/>
        </p:spPr>
        <p:txBody>
          <a:bodyPr wrap="square" rtlCol="0">
            <a:spAutoFit/>
          </a:bodyPr>
          <a:lstStyle/>
          <a:p>
            <a:r>
              <a:rPr kumimoji="1" lang="ja-JP" altLang="en-US" sz="3200" dirty="0">
                <a:latin typeface="UD デジタル 教科書体 NK-R" panose="02020400000000000000" pitchFamily="18" charset="-128"/>
                <a:ea typeface="UD デジタル 教科書体 NK-R" panose="02020400000000000000" pitchFamily="18" charset="-128"/>
              </a:rPr>
              <a:t>同じ輸液でも</a:t>
            </a:r>
            <a:r>
              <a:rPr kumimoji="1" lang="en-US" altLang="ja-JP" sz="3200" dirty="0">
                <a:latin typeface="UD デジタル 教科書体 NK-R" panose="02020400000000000000" pitchFamily="18" charset="-128"/>
                <a:ea typeface="UD デジタル 教科書体 NK-R" panose="02020400000000000000" pitchFamily="18" charset="-128"/>
              </a:rPr>
              <a:t>5%</a:t>
            </a:r>
            <a:r>
              <a:rPr kumimoji="1" lang="ja-JP" altLang="en-US" sz="3200" dirty="0">
                <a:latin typeface="UD デジタル 教科書体 NK-R" panose="02020400000000000000" pitchFamily="18" charset="-128"/>
                <a:ea typeface="UD デジタル 教科書体 NK-R" panose="02020400000000000000" pitchFamily="18" charset="-128"/>
              </a:rPr>
              <a:t>ブドウ糖、生食、</a:t>
            </a:r>
            <a:r>
              <a:rPr kumimoji="1" lang="en-US" altLang="ja-JP" sz="3200" dirty="0">
                <a:latin typeface="UD デジタル 教科書体 NK-R" panose="02020400000000000000" pitchFamily="18" charset="-128"/>
                <a:ea typeface="UD デジタル 教科書体 NK-R" panose="02020400000000000000" pitchFamily="18" charset="-128"/>
              </a:rPr>
              <a:t>5%</a:t>
            </a:r>
            <a:r>
              <a:rPr kumimoji="1" lang="ja-JP" altLang="en-US" sz="3200" dirty="0">
                <a:latin typeface="UD デジタル 教科書体 NK-R" panose="02020400000000000000" pitchFamily="18" charset="-128"/>
                <a:ea typeface="UD デジタル 教科書体 NK-R" panose="02020400000000000000" pitchFamily="18" charset="-128"/>
              </a:rPr>
              <a:t>アルブミンでは分布が異なる</a:t>
            </a:r>
          </a:p>
        </p:txBody>
      </p:sp>
      <p:sp>
        <p:nvSpPr>
          <p:cNvPr id="7" name="思考の吹き出し: 雲形 6">
            <a:extLst>
              <a:ext uri="{FF2B5EF4-FFF2-40B4-BE49-F238E27FC236}">
                <a16:creationId xmlns:a16="http://schemas.microsoft.com/office/drawing/2014/main" id="{D24D8ACA-3CD3-43BF-BF04-CBB44E03B924}"/>
              </a:ext>
            </a:extLst>
          </p:cNvPr>
          <p:cNvSpPr/>
          <p:nvPr/>
        </p:nvSpPr>
        <p:spPr>
          <a:xfrm rot="20554149" flipV="1">
            <a:off x="4330344" y="3019595"/>
            <a:ext cx="4857328" cy="2991623"/>
          </a:xfrm>
          <a:prstGeom prst="cloudCallout">
            <a:avLst>
              <a:gd name="adj1" fmla="val 1412496"/>
              <a:gd name="adj2" fmla="val 115530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65023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ABA19A-8938-46B4-B70A-3392856C346C}"/>
              </a:ext>
            </a:extLst>
          </p:cNvPr>
          <p:cNvSpPr>
            <a:spLocks noGrp="1"/>
          </p:cNvSpPr>
          <p:nvPr>
            <p:ph type="title"/>
          </p:nvPr>
        </p:nvSpPr>
        <p:spPr/>
        <p:txBody>
          <a:bodyPr>
            <a:norm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ショックの時には</a:t>
            </a:r>
            <a:br>
              <a:rPr kumimoji="1" lang="en-US" altLang="ja-JP" dirty="0">
                <a:latin typeface="UD デジタル 教科書体 NK-R" panose="02020400000000000000" pitchFamily="18" charset="-128"/>
                <a:ea typeface="UD デジタル 教科書体 NK-R" panose="02020400000000000000" pitchFamily="18" charset="-128"/>
              </a:rPr>
            </a:br>
            <a:r>
              <a:rPr kumimoji="1" lang="ja-JP" altLang="en-US" dirty="0">
                <a:latin typeface="UD デジタル 教科書体 NK-R" panose="02020400000000000000" pitchFamily="18" charset="-128"/>
                <a:ea typeface="UD デジタル 教科書体 NK-R" panose="02020400000000000000" pitchFamily="18" charset="-128"/>
              </a:rPr>
              <a:t>アルブミンがいいんじゃないの？</a:t>
            </a:r>
          </a:p>
        </p:txBody>
      </p:sp>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B4B1B039-CBD2-4104-84F2-D77CCCCFC8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792" y="2234646"/>
            <a:ext cx="4682558" cy="3511919"/>
          </a:xfrm>
        </p:spPr>
      </p:pic>
      <p:sp>
        <p:nvSpPr>
          <p:cNvPr id="6" name="テキスト ボックス 5">
            <a:extLst>
              <a:ext uri="{FF2B5EF4-FFF2-40B4-BE49-F238E27FC236}">
                <a16:creationId xmlns:a16="http://schemas.microsoft.com/office/drawing/2014/main" id="{81B7D4BB-F9C3-4711-B298-3EE00A596DE2}"/>
              </a:ext>
            </a:extLst>
          </p:cNvPr>
          <p:cNvSpPr txBox="1"/>
          <p:nvPr/>
        </p:nvSpPr>
        <p:spPr>
          <a:xfrm>
            <a:off x="5344998" y="2262157"/>
            <a:ext cx="3799002" cy="3108543"/>
          </a:xfrm>
          <a:prstGeom prst="rect">
            <a:avLst/>
          </a:prstGeom>
          <a:noFill/>
        </p:spPr>
        <p:txBody>
          <a:bodyPr wrap="square" rtlCol="0">
            <a:spAutoFit/>
          </a:bodyPr>
          <a:lstStyle/>
          <a:p>
            <a:r>
              <a:rPr kumimoji="1" lang="ja-JP" altLang="en-US" sz="2800" dirty="0">
                <a:latin typeface="UD デジタル 教科書体 NK-R" panose="02020400000000000000" pitchFamily="18" charset="-128"/>
                <a:ea typeface="UD デジタル 教科書体 NK-R" panose="02020400000000000000" pitchFamily="18" charset="-128"/>
              </a:rPr>
              <a:t>重症敗血症または敗血症性ショックに対してアルブミンを使う </a:t>
            </a:r>
            <a:r>
              <a:rPr kumimoji="1" lang="en-US" altLang="ja-JP" sz="2800" dirty="0">
                <a:latin typeface="UD デジタル 教科書体 NK-R" panose="02020400000000000000" pitchFamily="18" charset="-128"/>
                <a:ea typeface="UD デジタル 教科書体 NK-R" panose="02020400000000000000" pitchFamily="18" charset="-128"/>
              </a:rPr>
              <a:t>or </a:t>
            </a:r>
            <a:r>
              <a:rPr kumimoji="1" lang="ja-JP" altLang="en-US" sz="2800" dirty="0" err="1">
                <a:latin typeface="UD デジタル 教科書体 NK-R" panose="02020400000000000000" pitchFamily="18" charset="-128"/>
                <a:ea typeface="UD デジタル 教科書体 NK-R" panose="02020400000000000000" pitchFamily="18" charset="-128"/>
              </a:rPr>
              <a:t>使わないの</a:t>
            </a:r>
            <a:r>
              <a:rPr kumimoji="1" lang="ja-JP" altLang="en-US" sz="2800" dirty="0">
                <a:latin typeface="UD デジタル 教科書体 NK-R" panose="02020400000000000000" pitchFamily="18" charset="-128"/>
                <a:ea typeface="UD デジタル 教科書体 NK-R" panose="02020400000000000000" pitchFamily="18" charset="-128"/>
              </a:rPr>
              <a:t>ランダム化試験</a:t>
            </a:r>
            <a:endParaRPr kumimoji="1" lang="en-US" altLang="ja-JP" sz="2800" dirty="0">
              <a:latin typeface="UD デジタル 教科書体 NK-R" panose="02020400000000000000" pitchFamily="18" charset="-128"/>
              <a:ea typeface="UD デジタル 教科書体 NK-R" panose="02020400000000000000" pitchFamily="18" charset="-128"/>
            </a:endParaRPr>
          </a:p>
          <a:p>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治療後</a:t>
            </a:r>
            <a:r>
              <a:rPr kumimoji="1" lang="en-US" altLang="ja-JP" sz="2800" dirty="0">
                <a:latin typeface="UD デジタル 教科書体 NK-R" panose="02020400000000000000" pitchFamily="18" charset="-128"/>
                <a:ea typeface="UD デジタル 教科書体 NK-R" panose="02020400000000000000" pitchFamily="18" charset="-128"/>
              </a:rPr>
              <a:t>28</a:t>
            </a:r>
            <a:r>
              <a:rPr kumimoji="1" lang="ja-JP" altLang="en-US" sz="2800" dirty="0">
                <a:latin typeface="UD デジタル 教科書体 NK-R" panose="02020400000000000000" pitchFamily="18" charset="-128"/>
                <a:ea typeface="UD デジタル 教科書体 NK-R" panose="02020400000000000000" pitchFamily="18" charset="-128"/>
              </a:rPr>
              <a:t>日、</a:t>
            </a:r>
            <a:r>
              <a:rPr kumimoji="1" lang="en-US" altLang="ja-JP" sz="2800" dirty="0">
                <a:latin typeface="UD デジタル 教科書体 NK-R" panose="02020400000000000000" pitchFamily="18" charset="-128"/>
                <a:ea typeface="UD デジタル 教科書体 NK-R" panose="02020400000000000000" pitchFamily="18" charset="-128"/>
              </a:rPr>
              <a:t>90</a:t>
            </a:r>
            <a:r>
              <a:rPr kumimoji="1" lang="ja-JP" altLang="en-US" sz="2800" dirty="0">
                <a:latin typeface="UD デジタル 教科書体 NK-R" panose="02020400000000000000" pitchFamily="18" charset="-128"/>
                <a:ea typeface="UD デジタル 教科書体 NK-R" panose="02020400000000000000" pitchFamily="18" charset="-128"/>
              </a:rPr>
              <a:t>日で死亡率に差はなかった</a:t>
            </a:r>
          </a:p>
        </p:txBody>
      </p:sp>
    </p:spTree>
    <p:extLst>
      <p:ext uri="{BB962C8B-B14F-4D97-AF65-F5344CB8AC3E}">
        <p14:creationId xmlns:p14="http://schemas.microsoft.com/office/powerpoint/2010/main" val="3377227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コンテンツ プレースホルダー 4" descr="スクリーンショット が含まれている画像&#10;&#10;非常に高い精度で生成された説明">
            <a:extLst>
              <a:ext uri="{FF2B5EF4-FFF2-40B4-BE49-F238E27FC236}">
                <a16:creationId xmlns:a16="http://schemas.microsoft.com/office/drawing/2014/main" id="{AA4C76D3-666D-4A0F-8507-F972DF3468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386" y="275998"/>
            <a:ext cx="8399227" cy="6306004"/>
          </a:xfrm>
        </p:spPr>
      </p:pic>
    </p:spTree>
    <p:extLst>
      <p:ext uri="{BB962C8B-B14F-4D97-AF65-F5344CB8AC3E}">
        <p14:creationId xmlns:p14="http://schemas.microsoft.com/office/powerpoint/2010/main" val="2391609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296833-F708-4799-BC98-662DE39C4C49}"/>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症例：</a:t>
            </a:r>
            <a:r>
              <a:rPr kumimoji="1" lang="en-US" altLang="ja-JP" dirty="0">
                <a:latin typeface="UD デジタル 教科書体 NK-R" panose="02020400000000000000" pitchFamily="18" charset="-128"/>
                <a:ea typeface="UD デジタル 教科書体 NK-R" panose="02020400000000000000" pitchFamily="18" charset="-128"/>
              </a:rPr>
              <a:t>60</a:t>
            </a:r>
            <a:r>
              <a:rPr kumimoji="1" lang="ja-JP" altLang="en-US" dirty="0">
                <a:latin typeface="UD デジタル 教科書体 NK-R" panose="02020400000000000000" pitchFamily="18" charset="-128"/>
                <a:ea typeface="UD デジタル 教科書体 NK-R" panose="02020400000000000000" pitchFamily="18" charset="-128"/>
              </a:rPr>
              <a:t>歳女性</a:t>
            </a:r>
          </a:p>
        </p:txBody>
      </p:sp>
      <p:sp>
        <p:nvSpPr>
          <p:cNvPr id="3" name="コンテンツ プレースホルダー 2">
            <a:extLst>
              <a:ext uri="{FF2B5EF4-FFF2-40B4-BE49-F238E27FC236}">
                <a16:creationId xmlns:a16="http://schemas.microsoft.com/office/drawing/2014/main" id="{EF5CB802-0310-4EEF-B712-7B35AD559934}"/>
              </a:ext>
            </a:extLst>
          </p:cNvPr>
          <p:cNvSpPr>
            <a:spLocks noGrp="1"/>
          </p:cNvSpPr>
          <p:nvPr>
            <p:ph idx="1"/>
          </p:nvPr>
        </p:nvSpPr>
        <p:spPr>
          <a:xfrm>
            <a:off x="628650" y="1825624"/>
            <a:ext cx="5128094" cy="4667249"/>
          </a:xfrm>
        </p:spPr>
        <p:txBody>
          <a:bodyPr>
            <a:normAutofit fontScale="92500" lnSpcReduction="20000"/>
          </a:bodyPr>
          <a:lstStyle/>
          <a:p>
            <a:pPr marL="0" indent="0">
              <a:buNone/>
            </a:pP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病歴</a:t>
            </a:r>
            <a:r>
              <a:rPr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発熱と排尿時痛、全身倦怠感を</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主訴に救急室を受診した。</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【Vital signs】</a:t>
            </a: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BP90/45mmHg</a:t>
            </a: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HR100bpm</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洞調律</a:t>
            </a:r>
            <a:r>
              <a:rPr kumimoji="1"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RR22/m</a:t>
            </a: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BT38.6</a:t>
            </a:r>
            <a:r>
              <a:rPr kumimoji="1" lang="ja-JP" altLang="en-US" dirty="0">
                <a:latin typeface="UD デジタル 教科書体 NK-R" panose="02020400000000000000" pitchFamily="18" charset="-128"/>
                <a:ea typeface="UD デジタル 教科書体 NK-R" panose="02020400000000000000" pitchFamily="18" charset="-128"/>
              </a:rPr>
              <a:t>℃</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SpO2</a:t>
            </a:r>
            <a:r>
              <a:rPr kumimoji="1" lang="ja-JP" altLang="en-US" dirty="0">
                <a:latin typeface="UD デジタル 教科書体 NK-R" panose="02020400000000000000" pitchFamily="18" charset="-128"/>
                <a:ea typeface="UD デジタル 教科書体 NK-R" panose="02020400000000000000" pitchFamily="18" charset="-128"/>
              </a:rPr>
              <a:t> </a:t>
            </a:r>
            <a:r>
              <a:rPr kumimoji="1" lang="en-US" altLang="ja-JP" dirty="0">
                <a:latin typeface="UD デジタル 教科書体 NK-R" panose="02020400000000000000" pitchFamily="18" charset="-128"/>
                <a:ea typeface="UD デジタル 教科書体 NK-R" panose="02020400000000000000" pitchFamily="18" charset="-128"/>
              </a:rPr>
              <a:t>93%(</a:t>
            </a:r>
            <a:r>
              <a:rPr kumimoji="1" lang="ja-JP" altLang="en-US" dirty="0">
                <a:latin typeface="UD デジタル 教科書体 NK-R" panose="02020400000000000000" pitchFamily="18" charset="-128"/>
                <a:ea typeface="UD デジタル 教科書体 NK-R" panose="02020400000000000000" pitchFamily="18" charset="-128"/>
              </a:rPr>
              <a:t>室内気</a:t>
            </a:r>
            <a:r>
              <a:rPr kumimoji="1"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見当識障害あり</a:t>
            </a:r>
            <a:r>
              <a:rPr kumimoji="1" lang="en-US" altLang="ja-JP" dirty="0">
                <a:latin typeface="UD デジタル 教科書体 NK-R" panose="02020400000000000000" pitchFamily="18" charset="-128"/>
                <a:ea typeface="UD デジタル 教科書体 NK-R" panose="02020400000000000000" pitchFamily="18" charset="-128"/>
              </a:rPr>
              <a:t>(GCS14)</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明らかな巣症状はない</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ja-JP" altLang="en-US" dirty="0"/>
          </a:p>
        </p:txBody>
      </p:sp>
      <p:pic>
        <p:nvPicPr>
          <p:cNvPr id="5" name="図 4" descr="人, 女性, 衣類, ドレス が含まれている画像&#10;&#10;非常に高い精度で生成された説明">
            <a:extLst>
              <a:ext uri="{FF2B5EF4-FFF2-40B4-BE49-F238E27FC236}">
                <a16:creationId xmlns:a16="http://schemas.microsoft.com/office/drawing/2014/main" id="{8B1EC77A-85B2-46C3-A1F7-800B924B4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192" y="1825625"/>
            <a:ext cx="2946934" cy="4416950"/>
          </a:xfrm>
          <a:prstGeom prst="rect">
            <a:avLst/>
          </a:prstGeom>
        </p:spPr>
      </p:pic>
    </p:spTree>
    <p:extLst>
      <p:ext uri="{BB962C8B-B14F-4D97-AF65-F5344CB8AC3E}">
        <p14:creationId xmlns:p14="http://schemas.microsoft.com/office/powerpoint/2010/main" val="74909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B5AAB4-FD57-43F1-B82A-668A27E12417}"/>
              </a:ext>
            </a:extLst>
          </p:cNvPr>
          <p:cNvSpPr>
            <a:spLocks noGrp="1"/>
          </p:cNvSpPr>
          <p:nvPr>
            <p:ph type="title"/>
          </p:nvPr>
        </p:nvSpPr>
        <p:spPr>
          <a:xfrm>
            <a:off x="628649" y="188439"/>
            <a:ext cx="7886700" cy="1325563"/>
          </a:xfrm>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昇圧薬</a:t>
            </a:r>
          </a:p>
        </p:txBody>
      </p:sp>
      <p:sp>
        <p:nvSpPr>
          <p:cNvPr id="6" name="コンテンツ プレースホルダー 5">
            <a:extLst>
              <a:ext uri="{FF2B5EF4-FFF2-40B4-BE49-F238E27FC236}">
                <a16:creationId xmlns:a16="http://schemas.microsoft.com/office/drawing/2014/main" id="{C9D1B462-F219-4C52-B2F2-830D087A985E}"/>
              </a:ext>
            </a:extLst>
          </p:cNvPr>
          <p:cNvSpPr>
            <a:spLocks noGrp="1"/>
          </p:cNvSpPr>
          <p:nvPr>
            <p:ph idx="1"/>
          </p:nvPr>
        </p:nvSpPr>
        <p:spPr>
          <a:xfrm>
            <a:off x="628649" y="1410844"/>
            <a:ext cx="7886700" cy="4351338"/>
          </a:xfrm>
        </p:spPr>
        <p:txBody>
          <a:bodyPr/>
          <a:lstStyle/>
          <a:p>
            <a:r>
              <a:rPr lang="ja-JP" altLang="en-US" dirty="0">
                <a:latin typeface="UD デジタル 教科書体 NK-R" panose="02020400000000000000" pitchFamily="18" charset="-128"/>
                <a:ea typeface="UD デジタル 教科書体 NK-R" panose="02020400000000000000" pitchFamily="18" charset="-128"/>
              </a:rPr>
              <a:t>なぜ昇圧するのか？</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収縮期血圧は</a:t>
            </a:r>
            <a:r>
              <a:rPr lang="ja-JP" altLang="en-US" b="1" dirty="0">
                <a:latin typeface="UD デジタル 教科書体 NK-R" panose="02020400000000000000" pitchFamily="18" charset="-128"/>
                <a:ea typeface="UD デジタル 教科書体 NK-R" panose="02020400000000000000" pitchFamily="18" charset="-128"/>
              </a:rPr>
              <a:t>全身への血液を巡らす</a:t>
            </a:r>
            <a:r>
              <a:rPr lang="ja-JP" altLang="en-US" dirty="0">
                <a:latin typeface="UD デジタル 教科書体 NK-R" panose="02020400000000000000" pitchFamily="18" charset="-128"/>
                <a:ea typeface="UD デジタル 教科書体 NK-R" panose="02020400000000000000" pitchFamily="18" charset="-128"/>
              </a:rPr>
              <a:t>ために必要な血圧。拡張期血圧は</a:t>
            </a:r>
            <a:r>
              <a:rPr lang="ja-JP" altLang="en-US" b="1" dirty="0">
                <a:latin typeface="UD デジタル 教科書体 NK-R" panose="02020400000000000000" pitchFamily="18" charset="-128"/>
                <a:ea typeface="UD デジタル 教科書体 NK-R" panose="02020400000000000000" pitchFamily="18" charset="-128"/>
              </a:rPr>
              <a:t>心臓の冠動脈への血液を巡らす</a:t>
            </a:r>
            <a:r>
              <a:rPr lang="ja-JP" altLang="en-US" dirty="0">
                <a:latin typeface="UD デジタル 教科書体 NK-R" panose="02020400000000000000" pitchFamily="18" charset="-128"/>
                <a:ea typeface="UD デジタル 教科書体 NK-R" panose="02020400000000000000" pitchFamily="18" charset="-128"/>
              </a:rPr>
              <a:t>ために必要な血圧。</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高すぎると</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脳出血や脳梗塞</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低すぎると</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狭心症や心筋梗塞</a:t>
            </a:r>
          </a:p>
        </p:txBody>
      </p:sp>
      <p:sp>
        <p:nvSpPr>
          <p:cNvPr id="3" name="テキスト ボックス 2">
            <a:extLst>
              <a:ext uri="{FF2B5EF4-FFF2-40B4-BE49-F238E27FC236}">
                <a16:creationId xmlns:a16="http://schemas.microsoft.com/office/drawing/2014/main" id="{1CAE6271-04C2-41D4-B16C-39F318041380}"/>
              </a:ext>
            </a:extLst>
          </p:cNvPr>
          <p:cNvSpPr txBox="1"/>
          <p:nvPr/>
        </p:nvSpPr>
        <p:spPr>
          <a:xfrm>
            <a:off x="1553377" y="5099901"/>
            <a:ext cx="6037244" cy="1569660"/>
          </a:xfrm>
          <a:prstGeom prst="rect">
            <a:avLst/>
          </a:prstGeom>
          <a:noFill/>
          <a:ln w="28575">
            <a:solidFill>
              <a:srgbClr val="FF0000"/>
            </a:solidFill>
          </a:ln>
        </p:spPr>
        <p:txBody>
          <a:bodyPr wrap="square" rtlCol="0">
            <a:spAutoFit/>
          </a:bodyPr>
          <a:lstStyle/>
          <a:p>
            <a:r>
              <a:rPr kumimoji="1" lang="ja-JP" altLang="en-US" sz="3200" b="1" dirty="0">
                <a:latin typeface="UD デジタル 教科書体 NK-R" panose="02020400000000000000" pitchFamily="18" charset="-128"/>
                <a:ea typeface="UD デジタル 教科書体 NK-R" panose="02020400000000000000" pitchFamily="18" charset="-128"/>
              </a:rPr>
              <a:t>平均血圧≧</a:t>
            </a:r>
            <a:r>
              <a:rPr kumimoji="1" lang="en-US" altLang="ja-JP" sz="3200" b="1" dirty="0">
                <a:latin typeface="UD デジタル 教科書体 NK-R" panose="02020400000000000000" pitchFamily="18" charset="-128"/>
                <a:ea typeface="UD デジタル 教科書体 NK-R" panose="02020400000000000000" pitchFamily="18" charset="-128"/>
              </a:rPr>
              <a:t>65mmHg</a:t>
            </a:r>
          </a:p>
          <a:p>
            <a:r>
              <a:rPr kumimoji="1" lang="ja-JP" altLang="en-US" sz="3200" b="1" dirty="0">
                <a:latin typeface="UD デジタル 教科書体 NK-R" panose="02020400000000000000" pitchFamily="18" charset="-128"/>
                <a:ea typeface="UD デジタル 教科書体 NK-R" panose="02020400000000000000" pitchFamily="18" charset="-128"/>
              </a:rPr>
              <a:t>を目標に</a:t>
            </a:r>
            <a:r>
              <a:rPr lang="ja-JP" altLang="en-US" sz="3200" b="1" dirty="0">
                <a:latin typeface="UD デジタル 教科書体 NK-R" panose="02020400000000000000" pitchFamily="18" charset="-128"/>
                <a:ea typeface="UD デジタル 教科書体 NK-R" panose="02020400000000000000" pitchFamily="18" charset="-128"/>
              </a:rPr>
              <a:t>全身の血流を維持しよう</a:t>
            </a:r>
            <a:endParaRPr lang="en-US" altLang="ja-JP" sz="3200" b="1" dirty="0">
              <a:latin typeface="UD デジタル 教科書体 NK-R" panose="02020400000000000000" pitchFamily="18" charset="-128"/>
              <a:ea typeface="UD デジタル 教科書体 NK-R" panose="02020400000000000000" pitchFamily="18" charset="-128"/>
            </a:endParaRPr>
          </a:p>
          <a:p>
            <a:r>
              <a:rPr lang="en-US" altLang="ja-JP" sz="3200" b="1" dirty="0">
                <a:latin typeface="UD デジタル 教科書体 NK-R" panose="02020400000000000000" pitchFamily="18" charset="-128"/>
                <a:ea typeface="UD デジタル 教科書体 NK-R" panose="02020400000000000000" pitchFamily="18" charset="-128"/>
              </a:rPr>
              <a:t>(</a:t>
            </a:r>
            <a:r>
              <a:rPr lang="ja-JP" altLang="en-US" sz="3200" b="1" dirty="0">
                <a:latin typeface="UD デジタル 教科書体 NK-R" panose="02020400000000000000" pitchFamily="18" charset="-128"/>
                <a:ea typeface="UD デジタル 教科書体 NK-R" panose="02020400000000000000" pitchFamily="18" charset="-128"/>
              </a:rPr>
              <a:t>日本敗血症診療ガイドライン</a:t>
            </a:r>
            <a:r>
              <a:rPr lang="en-US" altLang="ja-JP" sz="3200" b="1" dirty="0">
                <a:latin typeface="UD デジタル 教科書体 NK-R" panose="02020400000000000000" pitchFamily="18" charset="-128"/>
                <a:ea typeface="UD デジタル 教科書体 NK-R" panose="02020400000000000000" pitchFamily="18" charset="-128"/>
              </a:rPr>
              <a:t>)</a:t>
            </a:r>
            <a:endParaRPr kumimoji="1" lang="en-US" altLang="ja-JP" sz="32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492892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2C1E46-6309-4472-B0DD-A718B4B0BF6F}"/>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カテコラミンの作用</a:t>
            </a:r>
            <a:br>
              <a:rPr kumimoji="1" lang="en-US" altLang="ja-JP" dirty="0">
                <a:latin typeface="UD デジタル 教科書体 NK-R" panose="02020400000000000000" pitchFamily="18" charset="-128"/>
                <a:ea typeface="UD デジタル 教科書体 NK-R" panose="02020400000000000000" pitchFamily="18" charset="-128"/>
              </a:rPr>
            </a:br>
            <a:r>
              <a:rPr kumimoji="1" lang="en-US" altLang="ja-JP" dirty="0">
                <a:latin typeface="UD デジタル 教科書体 NK-R" panose="02020400000000000000" pitchFamily="18" charset="-128"/>
                <a:ea typeface="UD デジタル 教科書体 NK-R" panose="02020400000000000000" pitchFamily="18" charset="-128"/>
              </a:rPr>
              <a:t>(α</a:t>
            </a:r>
            <a:r>
              <a:rPr kumimoji="1" lang="ja-JP" altLang="en-US" dirty="0">
                <a:latin typeface="UD デジタル 教科書体 NK-R" panose="02020400000000000000" pitchFamily="18" charset="-128"/>
                <a:ea typeface="UD デジタル 教科書体 NK-R" panose="02020400000000000000" pitchFamily="18" charset="-128"/>
              </a:rPr>
              <a:t>作用、</a:t>
            </a:r>
            <a:r>
              <a:rPr kumimoji="1" lang="en-US" altLang="ja-JP" dirty="0">
                <a:latin typeface="UD デジタル 教科書体 NK-R" panose="02020400000000000000" pitchFamily="18" charset="-128"/>
                <a:ea typeface="UD デジタル 教科書体 NK-R" panose="02020400000000000000" pitchFamily="18" charset="-128"/>
              </a:rPr>
              <a:t>β</a:t>
            </a:r>
            <a:r>
              <a:rPr kumimoji="1" lang="ja-JP" altLang="en-US" dirty="0">
                <a:latin typeface="UD デジタル 教科書体 NK-R" panose="02020400000000000000" pitchFamily="18" charset="-128"/>
                <a:ea typeface="UD デジタル 教科書体 NK-R" panose="02020400000000000000" pitchFamily="18" charset="-128"/>
              </a:rPr>
              <a:t>作用</a:t>
            </a:r>
            <a:r>
              <a:rPr kumimoji="1" lang="en-US"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直角三角形 3">
            <a:extLst>
              <a:ext uri="{FF2B5EF4-FFF2-40B4-BE49-F238E27FC236}">
                <a16:creationId xmlns:a16="http://schemas.microsoft.com/office/drawing/2014/main" id="{3826957E-90F3-4247-94A0-EF5B786E1D9A}"/>
              </a:ext>
            </a:extLst>
          </p:cNvPr>
          <p:cNvSpPr/>
          <p:nvPr/>
        </p:nvSpPr>
        <p:spPr>
          <a:xfrm>
            <a:off x="1423445" y="2917751"/>
            <a:ext cx="6268825" cy="1253765"/>
          </a:xfrm>
          <a:prstGeom prst="rtTriangle">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直角三角形 4">
            <a:extLst>
              <a:ext uri="{FF2B5EF4-FFF2-40B4-BE49-F238E27FC236}">
                <a16:creationId xmlns:a16="http://schemas.microsoft.com/office/drawing/2014/main" id="{95BE7771-21FD-4368-86A9-E49C94726F77}"/>
              </a:ext>
            </a:extLst>
          </p:cNvPr>
          <p:cNvSpPr/>
          <p:nvPr/>
        </p:nvSpPr>
        <p:spPr>
          <a:xfrm rot="10800000">
            <a:off x="1423446" y="2802117"/>
            <a:ext cx="6268825" cy="1253765"/>
          </a:xfrm>
          <a:prstGeom prst="rtTriangl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A0D180B-BFA2-4C7B-814E-53B9978C2410}"/>
              </a:ext>
            </a:extLst>
          </p:cNvPr>
          <p:cNvSpPr txBox="1"/>
          <p:nvPr/>
        </p:nvSpPr>
        <p:spPr>
          <a:xfrm>
            <a:off x="1809947" y="3352170"/>
            <a:ext cx="1630837" cy="584775"/>
          </a:xfrm>
          <a:prstGeom prst="rect">
            <a:avLst/>
          </a:prstGeom>
          <a:noFill/>
        </p:spPr>
        <p:txBody>
          <a:bodyPr wrap="square" rtlCol="0">
            <a:spAutoFit/>
          </a:bodyPr>
          <a:lstStyle/>
          <a:p>
            <a:r>
              <a:rPr kumimoji="1" lang="en-US" altLang="ja-JP" sz="3200" dirty="0">
                <a:latin typeface="UD デジタル 教科書体 NK-R" panose="02020400000000000000" pitchFamily="18" charset="-128"/>
                <a:ea typeface="UD デジタル 教科書体 NK-R" panose="02020400000000000000" pitchFamily="18" charset="-128"/>
              </a:rPr>
              <a:t>α</a:t>
            </a:r>
            <a:r>
              <a:rPr kumimoji="1" lang="ja-JP" altLang="en-US" sz="3200" dirty="0">
                <a:latin typeface="UD デジタル 教科書体 NK-R" panose="02020400000000000000" pitchFamily="18" charset="-128"/>
                <a:ea typeface="UD デジタル 教科書体 NK-R" panose="02020400000000000000" pitchFamily="18" charset="-128"/>
              </a:rPr>
              <a:t>作用</a:t>
            </a:r>
          </a:p>
        </p:txBody>
      </p:sp>
      <p:sp>
        <p:nvSpPr>
          <p:cNvPr id="7" name="テキスト ボックス 6">
            <a:extLst>
              <a:ext uri="{FF2B5EF4-FFF2-40B4-BE49-F238E27FC236}">
                <a16:creationId xmlns:a16="http://schemas.microsoft.com/office/drawing/2014/main" id="{5536DA01-AEE9-4E52-A72C-AF50F7E79265}"/>
              </a:ext>
            </a:extLst>
          </p:cNvPr>
          <p:cNvSpPr txBox="1"/>
          <p:nvPr/>
        </p:nvSpPr>
        <p:spPr>
          <a:xfrm>
            <a:off x="6157274" y="2959859"/>
            <a:ext cx="1630837" cy="584775"/>
          </a:xfrm>
          <a:prstGeom prst="rect">
            <a:avLst/>
          </a:prstGeom>
          <a:noFill/>
        </p:spPr>
        <p:txBody>
          <a:bodyPr wrap="square" rtlCol="0">
            <a:spAutoFit/>
          </a:bodyPr>
          <a:lstStyle/>
          <a:p>
            <a:r>
              <a:rPr kumimoji="1" lang="en-US" altLang="ja-JP" sz="3200" dirty="0">
                <a:latin typeface="UD デジタル 教科書体 NK-R" panose="02020400000000000000" pitchFamily="18" charset="-128"/>
                <a:ea typeface="UD デジタル 教科書体 NK-R" panose="02020400000000000000" pitchFamily="18" charset="-128"/>
              </a:rPr>
              <a:t>β</a:t>
            </a:r>
            <a:r>
              <a:rPr kumimoji="1" lang="ja-JP" altLang="en-US" sz="3200" dirty="0">
                <a:latin typeface="UD デジタル 教科書体 NK-R" panose="02020400000000000000" pitchFamily="18" charset="-128"/>
                <a:ea typeface="UD デジタル 教科書体 NK-R" panose="02020400000000000000" pitchFamily="18" charset="-128"/>
              </a:rPr>
              <a:t>作用</a:t>
            </a:r>
          </a:p>
        </p:txBody>
      </p:sp>
      <p:sp>
        <p:nvSpPr>
          <p:cNvPr id="8" name="テキスト ボックス 7">
            <a:extLst>
              <a:ext uri="{FF2B5EF4-FFF2-40B4-BE49-F238E27FC236}">
                <a16:creationId xmlns:a16="http://schemas.microsoft.com/office/drawing/2014/main" id="{E8012C12-ACD0-4270-BEAB-C4E913BF175E}"/>
              </a:ext>
            </a:extLst>
          </p:cNvPr>
          <p:cNvSpPr txBox="1"/>
          <p:nvPr/>
        </p:nvSpPr>
        <p:spPr>
          <a:xfrm rot="3188563">
            <a:off x="1301374" y="4902779"/>
            <a:ext cx="1932495"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フェニレフリン</a:t>
            </a:r>
          </a:p>
        </p:txBody>
      </p:sp>
      <p:sp>
        <p:nvSpPr>
          <p:cNvPr id="9" name="テキスト ボックス 8">
            <a:extLst>
              <a:ext uri="{FF2B5EF4-FFF2-40B4-BE49-F238E27FC236}">
                <a16:creationId xmlns:a16="http://schemas.microsoft.com/office/drawing/2014/main" id="{6075B772-3D31-4CD4-96F3-6FBBBAA7B1CC}"/>
              </a:ext>
            </a:extLst>
          </p:cNvPr>
          <p:cNvSpPr txBox="1"/>
          <p:nvPr/>
        </p:nvSpPr>
        <p:spPr>
          <a:xfrm rot="3188563">
            <a:off x="2579316" y="4897692"/>
            <a:ext cx="2121009"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ノルアドレナリン</a:t>
            </a:r>
          </a:p>
        </p:txBody>
      </p:sp>
      <p:sp>
        <p:nvSpPr>
          <p:cNvPr id="10" name="テキスト ボックス 9">
            <a:extLst>
              <a:ext uri="{FF2B5EF4-FFF2-40B4-BE49-F238E27FC236}">
                <a16:creationId xmlns:a16="http://schemas.microsoft.com/office/drawing/2014/main" id="{57C5B22B-E416-4106-A2E2-6861B07B94F0}"/>
              </a:ext>
            </a:extLst>
          </p:cNvPr>
          <p:cNvSpPr txBox="1"/>
          <p:nvPr/>
        </p:nvSpPr>
        <p:spPr>
          <a:xfrm rot="3188563">
            <a:off x="4042442" y="4946160"/>
            <a:ext cx="2121009"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ドパミン</a:t>
            </a:r>
          </a:p>
        </p:txBody>
      </p:sp>
      <p:sp>
        <p:nvSpPr>
          <p:cNvPr id="11" name="テキスト ボックス 10">
            <a:extLst>
              <a:ext uri="{FF2B5EF4-FFF2-40B4-BE49-F238E27FC236}">
                <a16:creationId xmlns:a16="http://schemas.microsoft.com/office/drawing/2014/main" id="{5591D502-7E13-4A40-B8BC-CF9FEFBC3B19}"/>
              </a:ext>
            </a:extLst>
          </p:cNvPr>
          <p:cNvSpPr txBox="1"/>
          <p:nvPr/>
        </p:nvSpPr>
        <p:spPr>
          <a:xfrm rot="3188563">
            <a:off x="5182958" y="5060521"/>
            <a:ext cx="2301607"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アドレナリン</a:t>
            </a:r>
          </a:p>
        </p:txBody>
      </p:sp>
      <p:sp>
        <p:nvSpPr>
          <p:cNvPr id="12" name="テキスト ボックス 11">
            <a:extLst>
              <a:ext uri="{FF2B5EF4-FFF2-40B4-BE49-F238E27FC236}">
                <a16:creationId xmlns:a16="http://schemas.microsoft.com/office/drawing/2014/main" id="{14F608AF-E6D0-43C5-848B-C8267A10B00C}"/>
              </a:ext>
            </a:extLst>
          </p:cNvPr>
          <p:cNvSpPr txBox="1"/>
          <p:nvPr/>
        </p:nvSpPr>
        <p:spPr>
          <a:xfrm rot="3188563">
            <a:off x="6541465" y="5018412"/>
            <a:ext cx="2301607"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ドブタミン</a:t>
            </a:r>
          </a:p>
        </p:txBody>
      </p:sp>
      <p:sp>
        <p:nvSpPr>
          <p:cNvPr id="13" name="テキスト ボックス 12">
            <a:extLst>
              <a:ext uri="{FF2B5EF4-FFF2-40B4-BE49-F238E27FC236}">
                <a16:creationId xmlns:a16="http://schemas.microsoft.com/office/drawing/2014/main" id="{41F81FB3-4FAC-44D8-8B87-F4D21ECCD869}"/>
              </a:ext>
            </a:extLst>
          </p:cNvPr>
          <p:cNvSpPr txBox="1"/>
          <p:nvPr/>
        </p:nvSpPr>
        <p:spPr>
          <a:xfrm>
            <a:off x="671078" y="2759803"/>
            <a:ext cx="342915" cy="1569660"/>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血管収縮</a:t>
            </a:r>
          </a:p>
        </p:txBody>
      </p:sp>
      <p:sp>
        <p:nvSpPr>
          <p:cNvPr id="14" name="テキスト ボックス 13">
            <a:extLst>
              <a:ext uri="{FF2B5EF4-FFF2-40B4-BE49-F238E27FC236}">
                <a16:creationId xmlns:a16="http://schemas.microsoft.com/office/drawing/2014/main" id="{28C9FF4B-B2A2-4A9D-A95D-5E95D9EAD655}"/>
              </a:ext>
            </a:extLst>
          </p:cNvPr>
          <p:cNvSpPr txBox="1"/>
          <p:nvPr/>
        </p:nvSpPr>
        <p:spPr>
          <a:xfrm>
            <a:off x="7886785" y="2781013"/>
            <a:ext cx="923330" cy="2705493"/>
          </a:xfrm>
          <a:prstGeom prst="rect">
            <a:avLst/>
          </a:prstGeom>
          <a:noFill/>
        </p:spPr>
        <p:txBody>
          <a:bodyPr vert="eaVert"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心収縮</a:t>
            </a:r>
            <a:endParaRPr kumimoji="1"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心拍数増加</a:t>
            </a:r>
          </a:p>
        </p:txBody>
      </p:sp>
    </p:spTree>
    <p:extLst>
      <p:ext uri="{BB962C8B-B14F-4D97-AF65-F5344CB8AC3E}">
        <p14:creationId xmlns:p14="http://schemas.microsoft.com/office/powerpoint/2010/main" val="148591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536DA01-AEE9-4E52-A72C-AF50F7E79265}"/>
              </a:ext>
            </a:extLst>
          </p:cNvPr>
          <p:cNvSpPr txBox="1"/>
          <p:nvPr/>
        </p:nvSpPr>
        <p:spPr>
          <a:xfrm>
            <a:off x="5977693" y="660166"/>
            <a:ext cx="1630837" cy="584775"/>
          </a:xfrm>
          <a:prstGeom prst="rect">
            <a:avLst/>
          </a:prstGeom>
          <a:noFill/>
        </p:spPr>
        <p:txBody>
          <a:bodyPr wrap="square" rtlCol="0">
            <a:spAutoFit/>
          </a:bodyPr>
          <a:lstStyle/>
          <a:p>
            <a:r>
              <a:rPr kumimoji="1" lang="en-US" altLang="ja-JP" sz="3200" dirty="0">
                <a:latin typeface="UD デジタル 教科書体 NK-R" panose="02020400000000000000" pitchFamily="18" charset="-128"/>
                <a:ea typeface="UD デジタル 教科書体 NK-R" panose="02020400000000000000" pitchFamily="18" charset="-128"/>
              </a:rPr>
              <a:t>β</a:t>
            </a:r>
            <a:r>
              <a:rPr kumimoji="1" lang="ja-JP" altLang="en-US" sz="3200" dirty="0">
                <a:latin typeface="UD デジタル 教科書体 NK-R" panose="02020400000000000000" pitchFamily="18" charset="-128"/>
                <a:ea typeface="UD デジタル 教科書体 NK-R" panose="02020400000000000000" pitchFamily="18" charset="-128"/>
              </a:rPr>
              <a:t>作用</a:t>
            </a:r>
          </a:p>
        </p:txBody>
      </p:sp>
      <p:grpSp>
        <p:nvGrpSpPr>
          <p:cNvPr id="15" name="グループ化 14">
            <a:extLst>
              <a:ext uri="{FF2B5EF4-FFF2-40B4-BE49-F238E27FC236}">
                <a16:creationId xmlns:a16="http://schemas.microsoft.com/office/drawing/2014/main" id="{2CD86BAC-233C-4782-BA4D-C7F7D1A8A214}"/>
              </a:ext>
            </a:extLst>
          </p:cNvPr>
          <p:cNvGrpSpPr/>
          <p:nvPr/>
        </p:nvGrpSpPr>
        <p:grpSpPr>
          <a:xfrm>
            <a:off x="614517" y="440809"/>
            <a:ext cx="8139037" cy="3636187"/>
            <a:chOff x="671078" y="2759803"/>
            <a:chExt cx="8139037" cy="3636187"/>
          </a:xfrm>
        </p:grpSpPr>
        <p:sp>
          <p:nvSpPr>
            <p:cNvPr id="4" name="直角三角形 3">
              <a:extLst>
                <a:ext uri="{FF2B5EF4-FFF2-40B4-BE49-F238E27FC236}">
                  <a16:creationId xmlns:a16="http://schemas.microsoft.com/office/drawing/2014/main" id="{3826957E-90F3-4247-94A0-EF5B786E1D9A}"/>
                </a:ext>
              </a:extLst>
            </p:cNvPr>
            <p:cNvSpPr/>
            <p:nvPr/>
          </p:nvSpPr>
          <p:spPr>
            <a:xfrm>
              <a:off x="1423445" y="2917751"/>
              <a:ext cx="6268825" cy="1253765"/>
            </a:xfrm>
            <a:prstGeom prst="rtTriangle">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A24FE1A-8D7C-486A-ABE6-090349873697}"/>
                </a:ext>
              </a:extLst>
            </p:cNvPr>
            <p:cNvGrpSpPr/>
            <p:nvPr/>
          </p:nvGrpSpPr>
          <p:grpSpPr>
            <a:xfrm>
              <a:off x="671078" y="2759803"/>
              <a:ext cx="8139037" cy="3636187"/>
              <a:chOff x="671078" y="2759803"/>
              <a:chExt cx="8139037" cy="3636187"/>
            </a:xfrm>
          </p:grpSpPr>
          <p:sp>
            <p:nvSpPr>
              <p:cNvPr id="5" name="直角三角形 4">
                <a:extLst>
                  <a:ext uri="{FF2B5EF4-FFF2-40B4-BE49-F238E27FC236}">
                    <a16:creationId xmlns:a16="http://schemas.microsoft.com/office/drawing/2014/main" id="{95BE7771-21FD-4368-86A9-E49C94726F77}"/>
                  </a:ext>
                </a:extLst>
              </p:cNvPr>
              <p:cNvSpPr/>
              <p:nvPr/>
            </p:nvSpPr>
            <p:spPr>
              <a:xfrm rot="10800000">
                <a:off x="1423446" y="2802117"/>
                <a:ext cx="6268825" cy="1253765"/>
              </a:xfrm>
              <a:prstGeom prst="rtTriangl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1A0D180B-BFA2-4C7B-814E-53B9978C2410}"/>
                  </a:ext>
                </a:extLst>
              </p:cNvPr>
              <p:cNvSpPr txBox="1"/>
              <p:nvPr/>
            </p:nvSpPr>
            <p:spPr>
              <a:xfrm>
                <a:off x="1809947" y="3352170"/>
                <a:ext cx="1630837" cy="584775"/>
              </a:xfrm>
              <a:prstGeom prst="rect">
                <a:avLst/>
              </a:prstGeom>
              <a:noFill/>
            </p:spPr>
            <p:txBody>
              <a:bodyPr wrap="square" rtlCol="0">
                <a:spAutoFit/>
              </a:bodyPr>
              <a:lstStyle/>
              <a:p>
                <a:r>
                  <a:rPr kumimoji="1" lang="en-US" altLang="ja-JP" sz="3200" dirty="0">
                    <a:latin typeface="UD デジタル 教科書体 NK-R" panose="02020400000000000000" pitchFamily="18" charset="-128"/>
                    <a:ea typeface="UD デジタル 教科書体 NK-R" panose="02020400000000000000" pitchFamily="18" charset="-128"/>
                  </a:rPr>
                  <a:t>α</a:t>
                </a:r>
                <a:r>
                  <a:rPr kumimoji="1" lang="ja-JP" altLang="en-US" sz="3200" dirty="0">
                    <a:latin typeface="UD デジタル 教科書体 NK-R" panose="02020400000000000000" pitchFamily="18" charset="-128"/>
                    <a:ea typeface="UD デジタル 教科書体 NK-R" panose="02020400000000000000" pitchFamily="18" charset="-128"/>
                  </a:rPr>
                  <a:t>作用</a:t>
                </a:r>
              </a:p>
            </p:txBody>
          </p:sp>
          <p:sp>
            <p:nvSpPr>
              <p:cNvPr id="8" name="テキスト ボックス 7">
                <a:extLst>
                  <a:ext uri="{FF2B5EF4-FFF2-40B4-BE49-F238E27FC236}">
                    <a16:creationId xmlns:a16="http://schemas.microsoft.com/office/drawing/2014/main" id="{E8012C12-ACD0-4270-BEAB-C4E913BF175E}"/>
                  </a:ext>
                </a:extLst>
              </p:cNvPr>
              <p:cNvSpPr txBox="1"/>
              <p:nvPr/>
            </p:nvSpPr>
            <p:spPr>
              <a:xfrm rot="3188563">
                <a:off x="1301374" y="4902779"/>
                <a:ext cx="1932495"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フェニレフリン</a:t>
                </a:r>
              </a:p>
            </p:txBody>
          </p:sp>
          <p:sp>
            <p:nvSpPr>
              <p:cNvPr id="9" name="テキスト ボックス 8">
                <a:extLst>
                  <a:ext uri="{FF2B5EF4-FFF2-40B4-BE49-F238E27FC236}">
                    <a16:creationId xmlns:a16="http://schemas.microsoft.com/office/drawing/2014/main" id="{6075B772-3D31-4CD4-96F3-6FBBBAA7B1CC}"/>
                  </a:ext>
                </a:extLst>
              </p:cNvPr>
              <p:cNvSpPr txBox="1"/>
              <p:nvPr/>
            </p:nvSpPr>
            <p:spPr>
              <a:xfrm rot="3188563">
                <a:off x="2579316" y="4897692"/>
                <a:ext cx="2121009"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ノルアドレナリン</a:t>
                </a:r>
              </a:p>
            </p:txBody>
          </p:sp>
          <p:sp>
            <p:nvSpPr>
              <p:cNvPr id="10" name="テキスト ボックス 9">
                <a:extLst>
                  <a:ext uri="{FF2B5EF4-FFF2-40B4-BE49-F238E27FC236}">
                    <a16:creationId xmlns:a16="http://schemas.microsoft.com/office/drawing/2014/main" id="{57C5B22B-E416-4106-A2E2-6861B07B94F0}"/>
                  </a:ext>
                </a:extLst>
              </p:cNvPr>
              <p:cNvSpPr txBox="1"/>
              <p:nvPr/>
            </p:nvSpPr>
            <p:spPr>
              <a:xfrm rot="3188563">
                <a:off x="4042442" y="4946160"/>
                <a:ext cx="2121009"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ドパミン</a:t>
                </a:r>
              </a:p>
            </p:txBody>
          </p:sp>
          <p:sp>
            <p:nvSpPr>
              <p:cNvPr id="11" name="テキスト ボックス 10">
                <a:extLst>
                  <a:ext uri="{FF2B5EF4-FFF2-40B4-BE49-F238E27FC236}">
                    <a16:creationId xmlns:a16="http://schemas.microsoft.com/office/drawing/2014/main" id="{5591D502-7E13-4A40-B8BC-CF9FEFBC3B19}"/>
                  </a:ext>
                </a:extLst>
              </p:cNvPr>
              <p:cNvSpPr txBox="1"/>
              <p:nvPr/>
            </p:nvSpPr>
            <p:spPr>
              <a:xfrm rot="3188563">
                <a:off x="5182958" y="5060521"/>
                <a:ext cx="2301607"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アドレナリン</a:t>
                </a:r>
              </a:p>
            </p:txBody>
          </p:sp>
          <p:sp>
            <p:nvSpPr>
              <p:cNvPr id="12" name="テキスト ボックス 11">
                <a:extLst>
                  <a:ext uri="{FF2B5EF4-FFF2-40B4-BE49-F238E27FC236}">
                    <a16:creationId xmlns:a16="http://schemas.microsoft.com/office/drawing/2014/main" id="{14F608AF-E6D0-43C5-848B-C8267A10B00C}"/>
                  </a:ext>
                </a:extLst>
              </p:cNvPr>
              <p:cNvSpPr txBox="1"/>
              <p:nvPr/>
            </p:nvSpPr>
            <p:spPr>
              <a:xfrm rot="3188563">
                <a:off x="6541465" y="5018412"/>
                <a:ext cx="2301607"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ドブタミン</a:t>
                </a:r>
              </a:p>
            </p:txBody>
          </p:sp>
          <p:sp>
            <p:nvSpPr>
              <p:cNvPr id="13" name="テキスト ボックス 12">
                <a:extLst>
                  <a:ext uri="{FF2B5EF4-FFF2-40B4-BE49-F238E27FC236}">
                    <a16:creationId xmlns:a16="http://schemas.microsoft.com/office/drawing/2014/main" id="{41F81FB3-4FAC-44D8-8B87-F4D21ECCD869}"/>
                  </a:ext>
                </a:extLst>
              </p:cNvPr>
              <p:cNvSpPr txBox="1"/>
              <p:nvPr/>
            </p:nvSpPr>
            <p:spPr>
              <a:xfrm>
                <a:off x="671078" y="2759803"/>
                <a:ext cx="342915" cy="1569660"/>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血管収縮</a:t>
                </a:r>
              </a:p>
            </p:txBody>
          </p:sp>
          <p:sp>
            <p:nvSpPr>
              <p:cNvPr id="14" name="テキスト ボックス 13">
                <a:extLst>
                  <a:ext uri="{FF2B5EF4-FFF2-40B4-BE49-F238E27FC236}">
                    <a16:creationId xmlns:a16="http://schemas.microsoft.com/office/drawing/2014/main" id="{28C9FF4B-B2A2-4A9D-A95D-5E95D9EAD655}"/>
                  </a:ext>
                </a:extLst>
              </p:cNvPr>
              <p:cNvSpPr txBox="1"/>
              <p:nvPr/>
            </p:nvSpPr>
            <p:spPr>
              <a:xfrm>
                <a:off x="7886785" y="2781013"/>
                <a:ext cx="923330" cy="2705493"/>
              </a:xfrm>
              <a:prstGeom prst="rect">
                <a:avLst/>
              </a:prstGeom>
              <a:noFill/>
            </p:spPr>
            <p:txBody>
              <a:bodyPr vert="eaVert"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心収縮</a:t>
                </a:r>
                <a:endParaRPr kumimoji="1"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心拍数増加</a:t>
                </a:r>
              </a:p>
            </p:txBody>
          </p:sp>
        </p:grpSp>
      </p:grpSp>
      <p:sp>
        <p:nvSpPr>
          <p:cNvPr id="16" name="テキスト ボックス 15">
            <a:extLst>
              <a:ext uri="{FF2B5EF4-FFF2-40B4-BE49-F238E27FC236}">
                <a16:creationId xmlns:a16="http://schemas.microsoft.com/office/drawing/2014/main" id="{E21F7C74-7EB9-4720-9F70-844BAECC2C41}"/>
              </a:ext>
            </a:extLst>
          </p:cNvPr>
          <p:cNvSpPr txBox="1"/>
          <p:nvPr/>
        </p:nvSpPr>
        <p:spPr>
          <a:xfrm>
            <a:off x="571682" y="3742235"/>
            <a:ext cx="7859228" cy="267765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800" dirty="0">
                <a:latin typeface="UD デジタル 教科書体 NK-R" panose="02020400000000000000" pitchFamily="18" charset="-128"/>
                <a:ea typeface="UD デジタル 教科書体 NK-R" panose="02020400000000000000" pitchFamily="18" charset="-128"/>
              </a:rPr>
              <a:t>ドパミンは</a:t>
            </a:r>
            <a:r>
              <a:rPr kumimoji="1" lang="en-US" altLang="ja-JP" sz="2800" dirty="0">
                <a:latin typeface="UD デジタル 教科書体 NK-R" panose="02020400000000000000" pitchFamily="18" charset="-128"/>
                <a:ea typeface="UD デジタル 教科書体 NK-R" panose="02020400000000000000" pitchFamily="18" charset="-128"/>
              </a:rPr>
              <a:t>α</a:t>
            </a:r>
            <a:r>
              <a:rPr kumimoji="1" lang="ja-JP" altLang="en-US" sz="2800" dirty="0">
                <a:latin typeface="UD デジタル 教科書体 NK-R" panose="02020400000000000000" pitchFamily="18" charset="-128"/>
                <a:ea typeface="UD デジタル 教科書体 NK-R" panose="02020400000000000000" pitchFamily="18" charset="-128"/>
              </a:rPr>
              <a:t>作用、</a:t>
            </a:r>
            <a:r>
              <a:rPr kumimoji="1" lang="en-US" altLang="ja-JP" sz="2800" dirty="0">
                <a:latin typeface="UD デジタル 教科書体 NK-R" panose="02020400000000000000" pitchFamily="18" charset="-128"/>
                <a:ea typeface="UD デジタル 教科書体 NK-R" panose="02020400000000000000" pitchFamily="18" charset="-128"/>
              </a:rPr>
              <a:t>β</a:t>
            </a:r>
            <a:r>
              <a:rPr kumimoji="1" lang="ja-JP" altLang="en-US" sz="2800" dirty="0">
                <a:latin typeface="UD デジタル 教科書体 NK-R" panose="02020400000000000000" pitchFamily="18" charset="-128"/>
                <a:ea typeface="UD デジタル 教科書体 NK-R" panose="02020400000000000000" pitchFamily="18" charset="-128"/>
              </a:rPr>
              <a:t>作用半々で使いやすいの？</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→不整脈が出やすく、ノルアドレナリンより有害</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en-US" altLang="ja-JP" sz="2800" dirty="0">
                <a:latin typeface="UD デジタル 教科書体 NK-R" panose="02020400000000000000" pitchFamily="18" charset="-128"/>
                <a:ea typeface="UD デジタル 教科書体 NK-R" panose="02020400000000000000" pitchFamily="18" charset="-128"/>
              </a:rPr>
              <a:t>    (N </a:t>
            </a:r>
            <a:r>
              <a:rPr kumimoji="1" lang="en-US" altLang="ja-JP" sz="2800" dirty="0" err="1">
                <a:latin typeface="UD デジタル 教科書体 NK-R" panose="02020400000000000000" pitchFamily="18" charset="-128"/>
                <a:ea typeface="UD デジタル 教科書体 NK-R" panose="02020400000000000000" pitchFamily="18" charset="-128"/>
              </a:rPr>
              <a:t>Engl</a:t>
            </a:r>
            <a:r>
              <a:rPr kumimoji="1" lang="en-US" altLang="ja-JP" sz="2800" dirty="0">
                <a:latin typeface="UD デジタル 教科書体 NK-R" panose="02020400000000000000" pitchFamily="18" charset="-128"/>
                <a:ea typeface="UD デジタル 教科書体 NK-R" panose="02020400000000000000" pitchFamily="18" charset="-128"/>
              </a:rPr>
              <a:t> J Med 2010;362:779)</a:t>
            </a:r>
          </a:p>
          <a:p>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これは心原性ショックでも同じ結果</a:t>
            </a:r>
            <a:endParaRPr kumimoji="1" lang="en-US" altLang="ja-JP" sz="2800" dirty="0">
              <a:latin typeface="UD デジタル 教科書体 NK-R" panose="02020400000000000000" pitchFamily="18" charset="-128"/>
              <a:ea typeface="UD デジタル 教科書体 NK-R" panose="02020400000000000000" pitchFamily="18" charset="-128"/>
            </a:endParaRPr>
          </a:p>
          <a:p>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457200" indent="-457200">
              <a:buFont typeface="Arial" panose="020B0604020202020204" pitchFamily="34" charset="0"/>
              <a:buChar char="•"/>
            </a:pPr>
            <a:r>
              <a:rPr kumimoji="1" lang="ja-JP" altLang="en-US" sz="2800" dirty="0">
                <a:latin typeface="UD デジタル 教科書体 NK-R" panose="02020400000000000000" pitchFamily="18" charset="-128"/>
                <a:ea typeface="UD デジタル 教科書体 NK-R" panose="02020400000000000000" pitchFamily="18" charset="-128"/>
              </a:rPr>
              <a:t>昇圧にはノルアドレナリンが第一選択</a:t>
            </a:r>
          </a:p>
        </p:txBody>
      </p:sp>
    </p:spTree>
    <p:extLst>
      <p:ext uri="{BB962C8B-B14F-4D97-AF65-F5344CB8AC3E}">
        <p14:creationId xmlns:p14="http://schemas.microsoft.com/office/powerpoint/2010/main" val="246285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AD255-CC4A-4B5B-AE4E-A4802DB97898}"/>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強心薬</a:t>
            </a: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ドブタミン</a:t>
            </a:r>
            <a:r>
              <a:rPr kumimoji="1" lang="en-US"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20D49508-DA6F-4212-8CA5-C1AC0121AE0E}"/>
              </a:ext>
            </a:extLst>
          </p:cNvPr>
          <p:cNvSpPr>
            <a:spLocks noGrp="1"/>
          </p:cNvSpPr>
          <p:nvPr>
            <p:ph idx="1"/>
          </p:nvPr>
        </p:nvSpPr>
        <p:spPr>
          <a:xfrm>
            <a:off x="628650" y="1825625"/>
            <a:ext cx="7886700" cy="4351338"/>
          </a:xfrm>
        </p:spPr>
        <p:txBody>
          <a:bodyPr>
            <a:noAutofit/>
          </a:bodyPr>
          <a:lstStyle/>
          <a:p>
            <a:r>
              <a:rPr kumimoji="1" lang="ja-JP" altLang="en-US" sz="3200" dirty="0">
                <a:latin typeface="UD デジタル 教科書体 NK-R" panose="02020400000000000000" pitchFamily="18" charset="-128"/>
                <a:ea typeface="UD デジタル 教科書体 NK-R" panose="02020400000000000000" pitchFamily="18" charset="-128"/>
              </a:rPr>
              <a:t>ドブタミンは一般的に昇圧薬ではなく、強心薬に分類</a:t>
            </a:r>
            <a:endParaRPr kumimoji="1" lang="en-US" altLang="ja-JP" sz="3200" dirty="0">
              <a:latin typeface="UD デジタル 教科書体 NK-R" panose="02020400000000000000" pitchFamily="18" charset="-128"/>
              <a:ea typeface="UD デジタル 教科書体 NK-R" panose="02020400000000000000" pitchFamily="18" charset="-128"/>
            </a:endParaRPr>
          </a:p>
          <a:p>
            <a:endParaRPr lang="en-US" altLang="ja-JP" sz="3200" dirty="0">
              <a:latin typeface="UD デジタル 教科書体 NK-R" panose="02020400000000000000" pitchFamily="18" charset="-128"/>
              <a:ea typeface="UD デジタル 教科書体 NK-R" panose="02020400000000000000" pitchFamily="18" charset="-128"/>
            </a:endParaRPr>
          </a:p>
          <a:p>
            <a:r>
              <a:rPr kumimoji="1" lang="ja-JP" altLang="en-US" sz="3200" dirty="0">
                <a:latin typeface="UD デジタル 教科書体 NK-R" panose="02020400000000000000" pitchFamily="18" charset="-128"/>
                <a:ea typeface="UD デジタル 教科書体 NK-R" panose="02020400000000000000" pitchFamily="18" charset="-128"/>
              </a:rPr>
              <a:t>ドブタミンは</a:t>
            </a:r>
            <a:r>
              <a:rPr lang="ja-JP" altLang="en-US" sz="3200" dirty="0">
                <a:latin typeface="UD デジタル 教科書体 NK-R" panose="02020400000000000000" pitchFamily="18" charset="-128"/>
                <a:ea typeface="UD デジタル 教科書体 NK-R" panose="02020400000000000000" pitchFamily="18" charset="-128"/>
              </a:rPr>
              <a:t>ほ</a:t>
            </a:r>
            <a:r>
              <a:rPr kumimoji="1" lang="ja-JP" altLang="en-US" sz="3200" dirty="0">
                <a:latin typeface="UD デジタル 教科書体 NK-R" panose="02020400000000000000" pitchFamily="18" charset="-128"/>
                <a:ea typeface="UD デジタル 教科書体 NK-R" panose="02020400000000000000" pitchFamily="18" charset="-128"/>
              </a:rPr>
              <a:t>とんどが</a:t>
            </a:r>
            <a:r>
              <a:rPr kumimoji="1" lang="en-US" altLang="ja-JP" sz="3200" dirty="0">
                <a:latin typeface="UD デジタル 教科書体 NK-R" panose="02020400000000000000" pitchFamily="18" charset="-128"/>
                <a:ea typeface="UD デジタル 教科書体 NK-R" panose="02020400000000000000" pitchFamily="18" charset="-128"/>
              </a:rPr>
              <a:t>β</a:t>
            </a:r>
            <a:r>
              <a:rPr kumimoji="1" lang="ja-JP" altLang="en-US" sz="3200" dirty="0">
                <a:latin typeface="UD デジタル 教科書体 NK-R" panose="02020400000000000000" pitchFamily="18" charset="-128"/>
                <a:ea typeface="UD デジタル 教科書体 NK-R" panose="02020400000000000000" pitchFamily="18" charset="-128"/>
              </a:rPr>
              <a:t>作用で血管収縮作用による血圧上昇は起こさない</a:t>
            </a:r>
            <a:endParaRPr kumimoji="1" lang="en-US" altLang="ja-JP" sz="3200" dirty="0">
              <a:latin typeface="UD デジタル 教科書体 NK-R" panose="02020400000000000000" pitchFamily="18" charset="-128"/>
              <a:ea typeface="UD デジタル 教科書体 NK-R" panose="02020400000000000000" pitchFamily="18" charset="-128"/>
            </a:endParaRPr>
          </a:p>
          <a:p>
            <a:endParaRPr lang="en-US" altLang="ja-JP" sz="3200" dirty="0">
              <a:latin typeface="UD デジタル 教科書体 NK-R" panose="02020400000000000000" pitchFamily="18" charset="-128"/>
              <a:ea typeface="UD デジタル 教科書体 NK-R" panose="02020400000000000000" pitchFamily="18" charset="-128"/>
            </a:endParaRPr>
          </a:p>
          <a:p>
            <a:r>
              <a:rPr kumimoji="1" lang="ja-JP" altLang="en-US" sz="3200" dirty="0">
                <a:latin typeface="UD デジタル 教科書体 NK-R" panose="02020400000000000000" pitchFamily="18" charset="-128"/>
                <a:ea typeface="UD デジタル 教科書体 NK-R" panose="02020400000000000000" pitchFamily="18" charset="-128"/>
              </a:rPr>
              <a:t>ドブタミンは</a:t>
            </a:r>
            <a:r>
              <a:rPr kumimoji="1" lang="en-US" altLang="ja-JP" sz="3200" dirty="0">
                <a:latin typeface="UD デジタル 教科書体 NK-R" panose="02020400000000000000" pitchFamily="18" charset="-128"/>
                <a:ea typeface="UD デジタル 教科書体 NK-R" panose="02020400000000000000" pitchFamily="18" charset="-128"/>
              </a:rPr>
              <a:t>β2</a:t>
            </a:r>
            <a:r>
              <a:rPr kumimoji="1" lang="ja-JP" altLang="en-US" sz="3200" dirty="0">
                <a:latin typeface="UD デジタル 教科書体 NK-R" panose="02020400000000000000" pitchFamily="18" charset="-128"/>
                <a:ea typeface="UD デジタル 教科書体 NK-R" panose="02020400000000000000" pitchFamily="18" charset="-128"/>
              </a:rPr>
              <a:t>刺激作用により血圧が下がる危険があるので、心機能が低下している場合にのみ用いる</a:t>
            </a:r>
          </a:p>
        </p:txBody>
      </p:sp>
    </p:spTree>
    <p:extLst>
      <p:ext uri="{BB962C8B-B14F-4D97-AF65-F5344CB8AC3E}">
        <p14:creationId xmlns:p14="http://schemas.microsoft.com/office/powerpoint/2010/main" val="219644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54CC17-1725-446B-8C26-B1E14B36F991}"/>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まとめ</a:t>
            </a:r>
          </a:p>
        </p:txBody>
      </p:sp>
      <p:sp>
        <p:nvSpPr>
          <p:cNvPr id="3" name="コンテンツ プレースホルダー 2">
            <a:extLst>
              <a:ext uri="{FF2B5EF4-FFF2-40B4-BE49-F238E27FC236}">
                <a16:creationId xmlns:a16="http://schemas.microsoft.com/office/drawing/2014/main" id="{D6C6000D-8475-421A-9600-5151ABCD0E80}"/>
              </a:ext>
            </a:extLst>
          </p:cNvPr>
          <p:cNvSpPr>
            <a:spLocks noGrp="1"/>
          </p:cNvSpPr>
          <p:nvPr>
            <p:ph idx="1"/>
          </p:nvPr>
        </p:nvSpPr>
        <p:spPr/>
        <p:txBody>
          <a:bodyPr>
            <a:normAutofit/>
          </a:bodyPr>
          <a:lstStyle/>
          <a:p>
            <a:r>
              <a:rPr kumimoji="1" lang="ja-JP" altLang="en-US" dirty="0">
                <a:latin typeface="UD デジタル 教科書体 NK-R" panose="02020400000000000000" pitchFamily="18" charset="-128"/>
                <a:ea typeface="UD デジタル 教科書体 NK-R" panose="02020400000000000000" pitchFamily="18" charset="-128"/>
              </a:rPr>
              <a:t>敗血症かな？という時は血圧、呼吸、意識レベルに注目し、</a:t>
            </a:r>
            <a:r>
              <a:rPr kumimoji="1" lang="en-US" altLang="ja-JP" dirty="0">
                <a:latin typeface="UD デジタル 教科書体 NK-R" panose="02020400000000000000" pitchFamily="18" charset="-128"/>
                <a:ea typeface="UD デジタル 教科書体 NK-R" panose="02020400000000000000" pitchFamily="18" charset="-128"/>
              </a:rPr>
              <a:t>BP&lt;100mmhg</a:t>
            </a:r>
            <a:r>
              <a:rPr kumimoji="1" lang="ja-JP" altLang="en-US" dirty="0" err="1">
                <a:latin typeface="UD デジタル 教科書体 NK-R" panose="02020400000000000000" pitchFamily="18" charset="-128"/>
                <a:ea typeface="UD デジタル 教科書体 NK-R" panose="02020400000000000000" pitchFamily="18" charset="-128"/>
              </a:rPr>
              <a:t>、</a:t>
            </a:r>
            <a:r>
              <a:rPr kumimoji="1" lang="en-US" altLang="ja-JP" dirty="0">
                <a:latin typeface="UD デジタル 教科書体 NK-R" panose="02020400000000000000" pitchFamily="18" charset="-128"/>
                <a:ea typeface="UD デジタル 教科書体 NK-R" panose="02020400000000000000" pitchFamily="18" charset="-128"/>
              </a:rPr>
              <a:t>RR&gt;22/m</a:t>
            </a:r>
            <a:r>
              <a:rPr kumimoji="1" lang="ja-JP" altLang="en-US" dirty="0" err="1">
                <a:latin typeface="UD デジタル 教科書体 NK-R" panose="02020400000000000000" pitchFamily="18" charset="-128"/>
                <a:ea typeface="UD デジタル 教科書体 NK-R" panose="02020400000000000000" pitchFamily="18" charset="-128"/>
              </a:rPr>
              <a:t>、</a:t>
            </a:r>
            <a:r>
              <a:rPr kumimoji="1" lang="en-US" altLang="ja-JP" dirty="0">
                <a:latin typeface="UD デジタル 教科書体 NK-R" panose="02020400000000000000" pitchFamily="18" charset="-128"/>
                <a:ea typeface="UD デジタル 教科書体 NK-R" panose="02020400000000000000" pitchFamily="18" charset="-128"/>
              </a:rPr>
              <a:t>GCS&lt;15</a:t>
            </a:r>
            <a:r>
              <a:rPr lang="ja-JP" altLang="en-US" dirty="0">
                <a:latin typeface="UD デジタル 教科書体 NK-R" panose="02020400000000000000" pitchFamily="18" charset="-128"/>
                <a:ea typeface="UD デジタル 教科書体 NK-R" panose="02020400000000000000" pitchFamily="18" charset="-128"/>
              </a:rPr>
              <a:t>の</a:t>
            </a:r>
            <a:r>
              <a:rPr lang="en-US" altLang="ja-JP" dirty="0">
                <a:latin typeface="UD デジタル 教科書体 NK-R" panose="02020400000000000000" pitchFamily="18" charset="-128"/>
                <a:ea typeface="UD デジタル 教科書体 NK-R" panose="02020400000000000000" pitchFamily="18" charset="-128"/>
              </a:rPr>
              <a:t>2</a:t>
            </a:r>
            <a:r>
              <a:rPr lang="ja-JP" altLang="en-US" dirty="0" err="1">
                <a:latin typeface="UD デジタル 教科書体 NK-R" panose="02020400000000000000" pitchFamily="18" charset="-128"/>
                <a:ea typeface="UD デジタル 教科書体 NK-R" panose="02020400000000000000" pitchFamily="18" charset="-128"/>
              </a:rPr>
              <a:t>つを</a:t>
            </a:r>
            <a:r>
              <a:rPr lang="ja-JP" altLang="en-US" dirty="0">
                <a:latin typeface="UD デジタル 教科書体 NK-R" panose="02020400000000000000" pitchFamily="18" charset="-128"/>
                <a:ea typeface="UD デジタル 教科書体 NK-R" panose="02020400000000000000" pitchFamily="18" charset="-128"/>
              </a:rPr>
              <a:t>満たすときは注意する</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同じ輸液でも体内への分布が異なる</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昇圧にはノルアドレナリンが第一選択</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ドブタミンは心機能低下に対して使用</a:t>
            </a:r>
            <a:endParaRPr lang="en-US" altLang="ja-JP" dirty="0">
              <a:latin typeface="UD デジタル 教科書体 NK-R" panose="02020400000000000000" pitchFamily="18" charset="-128"/>
              <a:ea typeface="UD デジタル 教科書体 NK-R" panose="02020400000000000000" pitchFamily="18" charset="-128"/>
            </a:endParaRPr>
          </a:p>
          <a:p>
            <a:endParaRPr kumimoji="1" lang="en-US" altLang="ja-JP" dirty="0"/>
          </a:p>
          <a:p>
            <a:endParaRPr kumimoji="1" lang="ja-JP" altLang="en-US" dirty="0"/>
          </a:p>
        </p:txBody>
      </p:sp>
    </p:spTree>
    <p:extLst>
      <p:ext uri="{BB962C8B-B14F-4D97-AF65-F5344CB8AC3E}">
        <p14:creationId xmlns:p14="http://schemas.microsoft.com/office/powerpoint/2010/main" val="2021312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E7D3091-2DD8-4845-8EDB-7E2EE4FE00C0}"/>
              </a:ext>
            </a:extLst>
          </p:cNvPr>
          <p:cNvSpPr>
            <a:spLocks noGrp="1"/>
          </p:cNvSpPr>
          <p:nvPr>
            <p:ph type="ctrTitle"/>
          </p:nvPr>
        </p:nvSpPr>
        <p:spPr>
          <a:xfrm>
            <a:off x="685800" y="1992829"/>
            <a:ext cx="7772400" cy="2387600"/>
          </a:xfrm>
        </p:spPr>
        <p:txBody>
          <a:bodyPr/>
          <a:lstStyle/>
          <a:p>
            <a:r>
              <a:rPr lang="ja-JP" altLang="en-US" b="1" dirty="0">
                <a:latin typeface="UD デジタル 教科書体 NK-R" panose="02020400000000000000" pitchFamily="18" charset="-128"/>
                <a:ea typeface="UD デジタル 教科書体 NK-R" panose="02020400000000000000" pitchFamily="18" charset="-128"/>
              </a:rPr>
              <a:t>最後</a:t>
            </a:r>
            <a:r>
              <a:rPr kumimoji="1" lang="ja-JP" altLang="en-US" b="1" dirty="0">
                <a:latin typeface="UD デジタル 教科書体 NK-R" panose="02020400000000000000" pitchFamily="18" charset="-128"/>
                <a:ea typeface="UD デジタル 教科書体 NK-R" panose="02020400000000000000" pitchFamily="18" charset="-128"/>
              </a:rPr>
              <a:t>に</a:t>
            </a:r>
            <a:r>
              <a:rPr kumimoji="1" lang="en-US" altLang="ja-JP" b="1" dirty="0">
                <a:latin typeface="UD デジタル 教科書体 NK-R" panose="02020400000000000000" pitchFamily="18" charset="-128"/>
                <a:ea typeface="UD デジタル 教科書体 NK-R" panose="02020400000000000000" pitchFamily="18" charset="-128"/>
              </a:rPr>
              <a:t>ICLS</a:t>
            </a:r>
            <a:r>
              <a:rPr kumimoji="1" lang="ja-JP" altLang="en-US" b="1" dirty="0">
                <a:latin typeface="UD デジタル 教科書体 NK-R" panose="02020400000000000000" pitchFamily="18" charset="-128"/>
                <a:ea typeface="UD デジタル 教科書体 NK-R" panose="02020400000000000000" pitchFamily="18" charset="-128"/>
              </a:rPr>
              <a:t>について</a:t>
            </a:r>
            <a:br>
              <a:rPr kumimoji="1" lang="en-US" altLang="ja-JP" b="1" dirty="0">
                <a:latin typeface="UD デジタル 教科書体 NK-R" panose="02020400000000000000" pitchFamily="18" charset="-128"/>
                <a:ea typeface="UD デジタル 教科書体 NK-R" panose="02020400000000000000" pitchFamily="18" charset="-128"/>
              </a:rPr>
            </a:br>
            <a:r>
              <a:rPr kumimoji="1" lang="ja-JP" altLang="en-US" b="1" dirty="0">
                <a:latin typeface="UD デジタル 教科書体 NK-R" panose="02020400000000000000" pitchFamily="18" charset="-128"/>
                <a:ea typeface="UD デジタル 教科書体 NK-R" panose="02020400000000000000" pitchFamily="18" charset="-128"/>
              </a:rPr>
              <a:t>（院内急変について）</a:t>
            </a:r>
          </a:p>
        </p:txBody>
      </p:sp>
    </p:spTree>
    <p:extLst>
      <p:ext uri="{BB962C8B-B14F-4D97-AF65-F5344CB8AC3E}">
        <p14:creationId xmlns:p14="http://schemas.microsoft.com/office/powerpoint/2010/main" val="23686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サッカー　不整脈">
            <a:hlinkClick r:id="" action="ppaction://media"/>
            <a:extLst>
              <a:ext uri="{FF2B5EF4-FFF2-40B4-BE49-F238E27FC236}">
                <a16:creationId xmlns:a16="http://schemas.microsoft.com/office/drawing/2014/main" id="{CD8C6C7B-0AE3-4041-8620-E85574D0C0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3050" y="505054"/>
            <a:ext cx="7797899" cy="5847892"/>
          </a:xfrm>
        </p:spPr>
      </p:pic>
    </p:spTree>
    <p:extLst>
      <p:ext uri="{BB962C8B-B14F-4D97-AF65-F5344CB8AC3E}">
        <p14:creationId xmlns:p14="http://schemas.microsoft.com/office/powerpoint/2010/main" val="231844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コンテンツ プレースホルダー 4" descr="テキスト, 新聞 が含まれている画像&#10;&#10;非常に高い精度で生成された説明">
            <a:extLst>
              <a:ext uri="{FF2B5EF4-FFF2-40B4-BE49-F238E27FC236}">
                <a16:creationId xmlns:a16="http://schemas.microsoft.com/office/drawing/2014/main" id="{2D4430F8-2B50-48EC-91AF-4E159AF8FD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076" y="971570"/>
            <a:ext cx="3968749" cy="4914859"/>
          </a:xfrm>
          <a:prstGeom prst="rect">
            <a:avLst/>
          </a:prstGeom>
        </p:spPr>
      </p:pic>
      <p:pic>
        <p:nvPicPr>
          <p:cNvPr id="6" name="図 5" descr="テキスト が含まれている画像&#10;&#10;非常に高い精度で生成された説明">
            <a:extLst>
              <a:ext uri="{FF2B5EF4-FFF2-40B4-BE49-F238E27FC236}">
                <a16:creationId xmlns:a16="http://schemas.microsoft.com/office/drawing/2014/main" id="{A1C91C7E-923D-4134-822C-A7C264E6E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990" y="2395816"/>
            <a:ext cx="4656688" cy="2402427"/>
          </a:xfrm>
          <a:prstGeom prst="rect">
            <a:avLst/>
          </a:prstGeom>
        </p:spPr>
      </p:pic>
    </p:spTree>
    <p:extLst>
      <p:ext uri="{BB962C8B-B14F-4D97-AF65-F5344CB8AC3E}">
        <p14:creationId xmlns:p14="http://schemas.microsoft.com/office/powerpoint/2010/main" val="271836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人, 室内, 男性 が含まれている画像&#10;&#10;非常に高い精度で生成された説明">
            <a:extLst>
              <a:ext uri="{FF2B5EF4-FFF2-40B4-BE49-F238E27FC236}">
                <a16:creationId xmlns:a16="http://schemas.microsoft.com/office/drawing/2014/main" id="{5890CBBB-160A-414F-AA41-907F2D0679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15" y="481343"/>
            <a:ext cx="8839570" cy="5895314"/>
          </a:xfrm>
        </p:spPr>
      </p:pic>
      <p:sp>
        <p:nvSpPr>
          <p:cNvPr id="7" name="吹き出し: 円形 6">
            <a:extLst>
              <a:ext uri="{FF2B5EF4-FFF2-40B4-BE49-F238E27FC236}">
                <a16:creationId xmlns:a16="http://schemas.microsoft.com/office/drawing/2014/main" id="{FEA21B56-6BBD-4908-81D4-5E2C35F8AC4D}"/>
              </a:ext>
            </a:extLst>
          </p:cNvPr>
          <p:cNvSpPr/>
          <p:nvPr/>
        </p:nvSpPr>
        <p:spPr>
          <a:xfrm>
            <a:off x="377066" y="150829"/>
            <a:ext cx="4619139" cy="1376313"/>
          </a:xfrm>
          <a:prstGeom prst="wedgeEllipseCallout">
            <a:avLst>
              <a:gd name="adj1" fmla="val 10597"/>
              <a:gd name="adj2" fmla="val 60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dirty="0"/>
              <a:t>アンカロン！ノルアド！</a:t>
            </a:r>
            <a:endParaRPr kumimoji="1" lang="en-US" altLang="ja-JP" sz="2200" dirty="0"/>
          </a:p>
          <a:p>
            <a:r>
              <a:rPr kumimoji="1" lang="ja-JP" altLang="en-US" sz="2200" dirty="0"/>
              <a:t>パルスチェック！</a:t>
            </a:r>
            <a:endParaRPr kumimoji="1" lang="en-US" altLang="ja-JP" sz="2200" dirty="0"/>
          </a:p>
          <a:p>
            <a:r>
              <a:rPr kumimoji="1" lang="ja-JP" altLang="en-US" sz="2200" dirty="0"/>
              <a:t>モニターは？！</a:t>
            </a:r>
          </a:p>
        </p:txBody>
      </p:sp>
      <p:sp>
        <p:nvSpPr>
          <p:cNvPr id="8" name="吹き出し: 角を丸めた四角形 7">
            <a:extLst>
              <a:ext uri="{FF2B5EF4-FFF2-40B4-BE49-F238E27FC236}">
                <a16:creationId xmlns:a16="http://schemas.microsoft.com/office/drawing/2014/main" id="{A702A531-6F8C-473A-85DC-651BD451B88B}"/>
              </a:ext>
            </a:extLst>
          </p:cNvPr>
          <p:cNvSpPr/>
          <p:nvPr/>
        </p:nvSpPr>
        <p:spPr>
          <a:xfrm>
            <a:off x="6400800" y="923827"/>
            <a:ext cx="2366134" cy="1197204"/>
          </a:xfrm>
          <a:prstGeom prst="wedgeRoundRectCallout">
            <a:avLst>
              <a:gd name="adj1" fmla="val -44350"/>
              <a:gd name="adj2" fmla="val 774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挿管していいですか！</a:t>
            </a:r>
          </a:p>
        </p:txBody>
      </p:sp>
      <p:sp>
        <p:nvSpPr>
          <p:cNvPr id="9" name="吹き出し: 四角形 8">
            <a:extLst>
              <a:ext uri="{FF2B5EF4-FFF2-40B4-BE49-F238E27FC236}">
                <a16:creationId xmlns:a16="http://schemas.microsoft.com/office/drawing/2014/main" id="{114CFBDA-62E3-4D33-B120-FD37D67430D6}"/>
              </a:ext>
            </a:extLst>
          </p:cNvPr>
          <p:cNvSpPr/>
          <p:nvPr/>
        </p:nvSpPr>
        <p:spPr>
          <a:xfrm>
            <a:off x="1970202" y="4600280"/>
            <a:ext cx="2064470" cy="1197205"/>
          </a:xfrm>
          <a:prstGeom prst="wedgeRectCallout">
            <a:avLst>
              <a:gd name="adj1" fmla="val -37728"/>
              <a:gd name="adj2" fmla="val -721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ルート</a:t>
            </a:r>
            <a:r>
              <a:rPr kumimoji="1" lang="en-US" altLang="ja-JP" sz="2400" dirty="0"/>
              <a:t>20G</a:t>
            </a:r>
            <a:r>
              <a:rPr kumimoji="1" lang="ja-JP" altLang="en-US" sz="2400" dirty="0"/>
              <a:t>！</a:t>
            </a:r>
            <a:endParaRPr kumimoji="1" lang="en-US" altLang="ja-JP" sz="2400" dirty="0"/>
          </a:p>
          <a:p>
            <a:pPr algn="ctr"/>
            <a:r>
              <a:rPr kumimoji="1" lang="ja-JP" altLang="en-US" sz="2400" dirty="0"/>
              <a:t>取れました！</a:t>
            </a:r>
          </a:p>
        </p:txBody>
      </p:sp>
    </p:spTree>
    <p:extLst>
      <p:ext uri="{BB962C8B-B14F-4D97-AF65-F5344CB8AC3E}">
        <p14:creationId xmlns:p14="http://schemas.microsoft.com/office/powerpoint/2010/main" val="3526712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descr="スクリーンショット が含まれている画像&#10;&#10;非常に高い精度で生成された説明">
            <a:extLst>
              <a:ext uri="{FF2B5EF4-FFF2-40B4-BE49-F238E27FC236}">
                <a16:creationId xmlns:a16="http://schemas.microsoft.com/office/drawing/2014/main" id="{F5BF94A5-3113-414F-BA6F-7F460EECCA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333782" y="445417"/>
            <a:ext cx="8476436" cy="5967166"/>
          </a:xfrm>
          <a:ln>
            <a:noFill/>
          </a:ln>
        </p:spPr>
      </p:pic>
      <p:sp>
        <p:nvSpPr>
          <p:cNvPr id="10" name="楕円 9">
            <a:extLst>
              <a:ext uri="{FF2B5EF4-FFF2-40B4-BE49-F238E27FC236}">
                <a16:creationId xmlns:a16="http://schemas.microsoft.com/office/drawing/2014/main" id="{AA15E0ED-7162-4D17-A5C2-8D7A673CB4D4}"/>
              </a:ext>
            </a:extLst>
          </p:cNvPr>
          <p:cNvSpPr/>
          <p:nvPr/>
        </p:nvSpPr>
        <p:spPr>
          <a:xfrm>
            <a:off x="593889" y="5957741"/>
            <a:ext cx="1263191" cy="4359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1969A9F-39C4-40F2-AD66-6D6426D49368}"/>
              </a:ext>
            </a:extLst>
          </p:cNvPr>
          <p:cNvSpPr/>
          <p:nvPr/>
        </p:nvSpPr>
        <p:spPr>
          <a:xfrm>
            <a:off x="3233393" y="5307291"/>
            <a:ext cx="4534293" cy="782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UD デジタル 教科書体 NK-R" panose="02020400000000000000" pitchFamily="18" charset="-128"/>
                <a:ea typeface="UD デジタル 教科書体 NK-R" panose="02020400000000000000" pitchFamily="18" charset="-128"/>
              </a:rPr>
              <a:t>ご清聴ありがとうございました</a:t>
            </a:r>
          </a:p>
        </p:txBody>
      </p:sp>
    </p:spTree>
    <p:extLst>
      <p:ext uri="{BB962C8B-B14F-4D97-AF65-F5344CB8AC3E}">
        <p14:creationId xmlns:p14="http://schemas.microsoft.com/office/powerpoint/2010/main" val="12589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989EC4-6849-40D4-B948-BBD44166607C}"/>
              </a:ext>
            </a:extLst>
          </p:cNvPr>
          <p:cNvSpPr>
            <a:spLocks noGrp="1"/>
          </p:cNvSpPr>
          <p:nvPr>
            <p:ph type="title"/>
          </p:nvPr>
        </p:nvSpPr>
        <p:spPr>
          <a:xfrm>
            <a:off x="628650" y="166977"/>
            <a:ext cx="7886700" cy="1325563"/>
          </a:xfrm>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検査所見</a:t>
            </a:r>
          </a:p>
        </p:txBody>
      </p:sp>
      <p:sp>
        <p:nvSpPr>
          <p:cNvPr id="3" name="コンテンツ プレースホルダー 2">
            <a:extLst>
              <a:ext uri="{FF2B5EF4-FFF2-40B4-BE49-F238E27FC236}">
                <a16:creationId xmlns:a16="http://schemas.microsoft.com/office/drawing/2014/main" id="{FF0E7D35-721A-4AAD-B0BE-4FB4F202BD87}"/>
              </a:ext>
            </a:extLst>
          </p:cNvPr>
          <p:cNvSpPr>
            <a:spLocks noGrp="1"/>
          </p:cNvSpPr>
          <p:nvPr>
            <p:ph idx="1"/>
          </p:nvPr>
        </p:nvSpPr>
        <p:spPr>
          <a:xfrm>
            <a:off x="628650" y="1296063"/>
            <a:ext cx="7886700" cy="5394960"/>
          </a:xfrm>
        </p:spPr>
        <p:txBody>
          <a:bodyPr>
            <a:normAutofit lnSpcReduction="10000"/>
          </a:bodyPr>
          <a:lstStyle/>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血液検査</a:t>
            </a:r>
            <a:r>
              <a:rPr kumimoji="1"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WBC18000</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Hb12.0</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Hct36</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chemeClr val="accent1"/>
                </a:solidFill>
                <a:latin typeface="UD デジタル 教科書体 NK-R" panose="02020400000000000000" pitchFamily="18" charset="-128"/>
                <a:ea typeface="UD デジタル 教科書体 NK-R" panose="02020400000000000000" pitchFamily="18" charset="-128"/>
              </a:rPr>
              <a:t>plt9</a:t>
            </a:r>
            <a:r>
              <a:rPr lang="ja-JP" altLang="en-US" dirty="0">
                <a:solidFill>
                  <a:schemeClr val="accent1"/>
                </a:solidFill>
                <a:latin typeface="UD デジタル 教科書体 NK-R" panose="02020400000000000000" pitchFamily="18" charset="-128"/>
                <a:ea typeface="UD デジタル 教科書体 NK-R" panose="02020400000000000000" pitchFamily="18" charset="-128"/>
              </a:rPr>
              <a:t>万</a:t>
            </a:r>
            <a:endParaRPr lang="en-US" altLang="ja-JP" dirty="0">
              <a:solidFill>
                <a:schemeClr val="accent1"/>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PT16</a:t>
            </a:r>
            <a:r>
              <a:rPr kumimoji="1" lang="ja-JP" altLang="en-US" dirty="0" err="1">
                <a:latin typeface="UD デジタル 教科書体 NK-R" panose="02020400000000000000" pitchFamily="18" charset="-128"/>
                <a:ea typeface="UD デジタル 教科書体 NK-R" panose="02020400000000000000" pitchFamily="18" charset="-128"/>
              </a:rPr>
              <a:t>、</a:t>
            </a:r>
            <a:r>
              <a:rPr kumimoji="1" lang="en-US" altLang="ja-JP" dirty="0">
                <a:solidFill>
                  <a:srgbClr val="FF0000"/>
                </a:solidFill>
                <a:latin typeface="UD デジタル 教科書体 NK-R" panose="02020400000000000000" pitchFamily="18" charset="-128"/>
                <a:ea typeface="UD デジタル 教科書体 NK-R" panose="02020400000000000000" pitchFamily="18" charset="-128"/>
              </a:rPr>
              <a:t>APTT45</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Na144</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K4.8</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Cl108</a:t>
            </a:r>
            <a:r>
              <a:rPr lang="ja-JP" altLang="en-US" dirty="0" err="1">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BUN32</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Cr2.0</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Glu168</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T-bil1.2</a:t>
            </a:r>
            <a:r>
              <a:rPr lang="ja-JP" altLang="en-US" dirty="0" err="1">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ALP100</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AST60</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ALT70</a:t>
            </a:r>
            <a:r>
              <a:rPr lang="ja-JP" altLang="en-US" dirty="0" err="1">
                <a:latin typeface="UD デジタル 教科書体 NK-R" panose="02020400000000000000" pitchFamily="18" charset="-128"/>
                <a:ea typeface="UD デジタル 教科書体 NK-R" panose="02020400000000000000" pitchFamily="18" charset="-128"/>
              </a:rPr>
              <a:t>、</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乳酸</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6</a:t>
            </a:r>
            <a:r>
              <a:rPr lang="en-US" altLang="ja-JP" dirty="0">
                <a:latin typeface="UD デジタル 教科書体 NK-R" panose="02020400000000000000" pitchFamily="18" charset="-128"/>
                <a:ea typeface="UD デジタル 教科書体 NK-R" panose="02020400000000000000" pitchFamily="18" charset="-128"/>
              </a:rPr>
              <a:t>(&lt;2mmol/l)</a:t>
            </a: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尿検査</a:t>
            </a:r>
            <a:r>
              <a:rPr kumimoji="1"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白血球エステラーゼ</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WBC3+</a:t>
            </a:r>
            <a:r>
              <a:rPr lang="ja-JP" altLang="en-US" dirty="0" err="1">
                <a:latin typeface="UD デジタル 教科書体 NK-R" panose="02020400000000000000" pitchFamily="18" charset="-128"/>
                <a:ea typeface="UD デジタル 教科書体 NK-R" panose="02020400000000000000" pitchFamily="18" charset="-128"/>
              </a:rPr>
              <a:t>、</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RBC1+</a:t>
            </a:r>
            <a:r>
              <a:rPr lang="ja-JP" altLang="en-US" dirty="0" err="1">
                <a:latin typeface="UD デジタル 教科書体 NK-R" panose="02020400000000000000" pitchFamily="18" charset="-128"/>
                <a:ea typeface="UD デジタル 教科書体 NK-R" panose="02020400000000000000" pitchFamily="18" charset="-128"/>
              </a:rPr>
              <a:t>、</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細菌</a:t>
            </a:r>
            <a:r>
              <a:rPr lang="en-US" altLang="ja-JP" dirty="0">
                <a:solidFill>
                  <a:srgbClr val="FF0000"/>
                </a:solidFill>
                <a:latin typeface="UD デジタル 教科書体 NK-R" panose="02020400000000000000" pitchFamily="18" charset="-128"/>
                <a:ea typeface="UD デジタル 教科書体 NK-R" panose="02020400000000000000" pitchFamily="18" charset="-128"/>
              </a:rPr>
              <a:t>3+</a:t>
            </a: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胸部</a:t>
            </a:r>
            <a:r>
              <a:rPr kumimoji="1" lang="en-US" altLang="ja-JP" dirty="0" err="1">
                <a:latin typeface="UD デジタル 教科書体 NK-R" panose="02020400000000000000" pitchFamily="18" charset="-128"/>
                <a:ea typeface="UD デジタル 教科書体 NK-R" panose="02020400000000000000" pitchFamily="18" charset="-128"/>
              </a:rPr>
              <a:t>Xp</a:t>
            </a:r>
            <a:r>
              <a:rPr kumimoji="1"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明らかな異常なし</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心電図</a:t>
            </a:r>
            <a:r>
              <a:rPr kumimoji="1" lang="en-US" altLang="ja-JP" dirty="0">
                <a:latin typeface="UD デジタル 教科書体 NK-R" panose="02020400000000000000" pitchFamily="18" charset="-128"/>
                <a:ea typeface="UD デジタル 教科書体 NK-R" panose="02020400000000000000" pitchFamily="18" charset="-128"/>
              </a:rPr>
              <a:t>】</a:t>
            </a: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洞性頻脈</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28782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432E4-C349-4642-B108-F2C0776FB0FC}"/>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治療</a:t>
            </a:r>
          </a:p>
        </p:txBody>
      </p:sp>
      <p:sp>
        <p:nvSpPr>
          <p:cNvPr id="3" name="コンテンツ プレースホルダー 2">
            <a:extLst>
              <a:ext uri="{FF2B5EF4-FFF2-40B4-BE49-F238E27FC236}">
                <a16:creationId xmlns:a16="http://schemas.microsoft.com/office/drawing/2014/main" id="{C40AEBEF-62D1-47D6-AD55-33B86D4CE2E4}"/>
              </a:ext>
            </a:extLst>
          </p:cNvPr>
          <p:cNvSpPr>
            <a:spLocks noGrp="1"/>
          </p:cNvSpPr>
          <p:nvPr>
            <p:ph idx="1"/>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生理食塩水</a:t>
            </a:r>
            <a:r>
              <a:rPr kumimoji="1" lang="en-US" altLang="ja-JP" dirty="0">
                <a:latin typeface="UD デジタル 教科書体 NK-R" panose="02020400000000000000" pitchFamily="18" charset="-128"/>
                <a:ea typeface="UD デジタル 教科書体 NK-R" panose="02020400000000000000" pitchFamily="18" charset="-128"/>
              </a:rPr>
              <a:t>2L</a:t>
            </a:r>
            <a:r>
              <a:rPr kumimoji="1" lang="ja-JP" altLang="en-US" dirty="0">
                <a:latin typeface="UD デジタル 教科書体 NK-R" panose="02020400000000000000" pitchFamily="18" charset="-128"/>
                <a:ea typeface="UD デジタル 教科書体 NK-R" panose="02020400000000000000" pitchFamily="18" charset="-128"/>
              </a:rPr>
              <a:t>輸液。</a:t>
            </a:r>
            <a:endParaRPr kumimoji="1" lang="en-US" altLang="ja-JP"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血圧</a:t>
            </a:r>
            <a:r>
              <a:rPr kumimoji="1" lang="en-US" altLang="ja-JP" dirty="0">
                <a:latin typeface="UD デジタル 教科書体 NK-R" panose="02020400000000000000" pitchFamily="18" charset="-128"/>
                <a:ea typeface="UD デジタル 教科書体 NK-R" panose="02020400000000000000" pitchFamily="18" charset="-128"/>
              </a:rPr>
              <a:t>84/42mmhg</a:t>
            </a:r>
            <a:r>
              <a:rPr kumimoji="1" lang="ja-JP" altLang="en-US" dirty="0" err="1">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心拍数</a:t>
            </a:r>
            <a:r>
              <a:rPr kumimoji="1" lang="en-US" altLang="ja-JP" dirty="0">
                <a:latin typeface="UD デジタル 教科書体 NK-R" panose="02020400000000000000" pitchFamily="18" charset="-128"/>
                <a:ea typeface="UD デジタル 教科書体 NK-R" panose="02020400000000000000" pitchFamily="18" charset="-128"/>
              </a:rPr>
              <a:t>110bpm</a:t>
            </a:r>
            <a:r>
              <a:rPr lang="ja-JP" altLang="en-US" dirty="0">
                <a:latin typeface="UD デジタル 教科書体 NK-R" panose="02020400000000000000" pitchFamily="18" charset="-128"/>
                <a:ea typeface="UD デジタル 教科書体 NK-R" panose="02020400000000000000" pitchFamily="18" charset="-128"/>
              </a:rPr>
              <a:t>のため</a:t>
            </a:r>
            <a:r>
              <a:rPr kumimoji="1" lang="ja-JP" altLang="en-US" dirty="0">
                <a:latin typeface="UD デジタル 教科書体 NK-R" panose="02020400000000000000" pitchFamily="18" charset="-128"/>
                <a:ea typeface="UD デジタル 教科書体 NK-R" panose="02020400000000000000" pitchFamily="18" charset="-128"/>
              </a:rPr>
              <a:t>、尿路感染症による敗血症性ショックの治療のため</a:t>
            </a:r>
            <a:r>
              <a:rPr kumimoji="1" lang="en-US" altLang="ja-JP" dirty="0">
                <a:latin typeface="UD デジタル 教科書体 NK-R" panose="02020400000000000000" pitchFamily="18" charset="-128"/>
                <a:ea typeface="UD デジタル 教科書体 NK-R" panose="02020400000000000000" pitchFamily="18" charset="-128"/>
              </a:rPr>
              <a:t>ICU</a:t>
            </a:r>
            <a:r>
              <a:rPr kumimoji="1" lang="ja-JP" altLang="en-US" dirty="0">
                <a:latin typeface="UD デジタル 教科書体 NK-R" panose="02020400000000000000" pitchFamily="18" charset="-128"/>
                <a:ea typeface="UD デジタル 教科書体 NK-R" panose="02020400000000000000" pitchFamily="18" charset="-128"/>
              </a:rPr>
              <a:t>に入室となる。</a:t>
            </a:r>
          </a:p>
        </p:txBody>
      </p:sp>
      <p:sp>
        <p:nvSpPr>
          <p:cNvPr id="4" name="テキスト ボックス 3">
            <a:extLst>
              <a:ext uri="{FF2B5EF4-FFF2-40B4-BE49-F238E27FC236}">
                <a16:creationId xmlns:a16="http://schemas.microsoft.com/office/drawing/2014/main" id="{18694948-6F95-482F-9AD1-467747814C7B}"/>
              </a:ext>
            </a:extLst>
          </p:cNvPr>
          <p:cNvSpPr txBox="1"/>
          <p:nvPr/>
        </p:nvSpPr>
        <p:spPr>
          <a:xfrm>
            <a:off x="1311965" y="4675131"/>
            <a:ext cx="6368995" cy="830997"/>
          </a:xfrm>
          <a:prstGeom prst="rect">
            <a:avLst/>
          </a:prstGeom>
          <a:noFill/>
        </p:spPr>
        <p:txBody>
          <a:bodyPr wrap="square" rtlCol="0">
            <a:spAutoFit/>
          </a:bodyPr>
          <a:lstStyle/>
          <a:p>
            <a:pPr algn="ctr"/>
            <a:r>
              <a:rPr kumimoji="1" lang="ja-JP" altLang="en-US" sz="4800" dirty="0">
                <a:latin typeface="UD デジタル 教科書体 NK-R" panose="02020400000000000000" pitchFamily="18" charset="-128"/>
                <a:ea typeface="UD デジタル 教科書体 NK-R" panose="02020400000000000000" pitchFamily="18" charset="-128"/>
              </a:rPr>
              <a:t>敗血症とは？</a:t>
            </a:r>
          </a:p>
        </p:txBody>
      </p:sp>
    </p:spTree>
    <p:extLst>
      <p:ext uri="{BB962C8B-B14F-4D97-AF65-F5344CB8AC3E}">
        <p14:creationId xmlns:p14="http://schemas.microsoft.com/office/powerpoint/2010/main" val="251268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EE001D-E423-4A66-86D0-5537C5C7BCE3}"/>
              </a:ext>
            </a:extLst>
          </p:cNvPr>
          <p:cNvSpPr>
            <a:spLocks noGrp="1"/>
          </p:cNvSpPr>
          <p:nvPr>
            <p:ph type="title"/>
          </p:nvPr>
        </p:nvSpPr>
        <p:spPr/>
        <p:txBody>
          <a:bodyPr/>
          <a:lstStyle/>
          <a:p>
            <a:r>
              <a:rPr kumimoji="1" lang="ja-JP" altLang="en-US" dirty="0">
                <a:latin typeface="UD デジタル 教科書体 NK-R" panose="02020400000000000000" pitchFamily="18" charset="-128"/>
                <a:ea typeface="UD デジタル 教科書体 NK-R" panose="02020400000000000000" pitchFamily="18" charset="-128"/>
              </a:rPr>
              <a:t>敗血症とは？</a:t>
            </a:r>
          </a:p>
        </p:txBody>
      </p:sp>
      <p:sp>
        <p:nvSpPr>
          <p:cNvPr id="3" name="コンテンツ プレースホルダー 2">
            <a:extLst>
              <a:ext uri="{FF2B5EF4-FFF2-40B4-BE49-F238E27FC236}">
                <a16:creationId xmlns:a16="http://schemas.microsoft.com/office/drawing/2014/main" id="{5E77F140-A30A-4767-B5DA-430BE6FDAB58}"/>
              </a:ext>
            </a:extLst>
          </p:cNvPr>
          <p:cNvSpPr>
            <a:spLocks noGrp="1"/>
          </p:cNvSpPr>
          <p:nvPr>
            <p:ph idx="1"/>
          </p:nvPr>
        </p:nvSpPr>
        <p:spPr>
          <a:xfrm>
            <a:off x="628650" y="1825625"/>
            <a:ext cx="7886700" cy="4351338"/>
          </a:xfrm>
        </p:spPr>
        <p:txBody>
          <a:bodyPr/>
          <a:lstStyle/>
          <a:p>
            <a:r>
              <a:rPr kumimoji="1" lang="en-US" altLang="ja-JP" dirty="0">
                <a:latin typeface="UD デジタル 教科書体 NK-R" panose="02020400000000000000" pitchFamily="18" charset="-128"/>
                <a:ea typeface="UD デジタル 教科書体 NK-R" panose="02020400000000000000" pitchFamily="18" charset="-128"/>
              </a:rPr>
              <a:t>2016</a:t>
            </a:r>
            <a:r>
              <a:rPr kumimoji="1" lang="ja-JP" altLang="en-US" dirty="0">
                <a:latin typeface="UD デジタル 教科書体 NK-R" panose="02020400000000000000" pitchFamily="18" charset="-128"/>
                <a:ea typeface="UD デジタル 教科書体 NK-R" panose="02020400000000000000" pitchFamily="18" charset="-128"/>
              </a:rPr>
              <a:t>年に定義が新しくなる    </a:t>
            </a:r>
            <a:r>
              <a:rPr kumimoji="1" lang="en-US" altLang="ja-JP" dirty="0">
                <a:latin typeface="UD デジタル 教科書体 NK-R" panose="02020400000000000000" pitchFamily="18" charset="-128"/>
                <a:ea typeface="UD デジタル 教科書体 NK-R" panose="02020400000000000000" pitchFamily="18" charset="-128"/>
              </a:rPr>
              <a:t>(JAMA2016;315:801)</a:t>
            </a: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Life-threatening organ dysfunction caused by a dysregulated response to infection</a:t>
            </a:r>
            <a:r>
              <a:rPr lang="ja-JP" altLang="en-US" dirty="0">
                <a:latin typeface="UD デジタル 教科書体 NK-R" panose="02020400000000000000" pitchFamily="18" charset="-128"/>
                <a:ea typeface="UD デジタル 教科書体 NK-R" panose="02020400000000000000" pitchFamily="18" charset="-128"/>
              </a:rPr>
              <a:t>’</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「感染症に対する宿主の無調節な反応のために起こる致死的な臓器障害」</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dirty="0"/>
          </a:p>
        </p:txBody>
      </p:sp>
    </p:spTree>
    <p:extLst>
      <p:ext uri="{BB962C8B-B14F-4D97-AF65-F5344CB8AC3E}">
        <p14:creationId xmlns:p14="http://schemas.microsoft.com/office/powerpoint/2010/main" val="1402521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E8D3920-036D-44F0-A5A8-CD111ACDA309}"/>
              </a:ext>
            </a:extLst>
          </p:cNvPr>
          <p:cNvSpPr>
            <a:spLocks noGrp="1"/>
          </p:cNvSpPr>
          <p:nvPr>
            <p:ph idx="1"/>
          </p:nvPr>
        </p:nvSpPr>
        <p:spPr/>
        <p:txBody>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敗血症＝感染症＋臓器障害</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敗血症性ショック＝敗血症＋低血圧＋乳酸高値</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敗血症</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臓器障害</a:t>
            </a:r>
            <a:r>
              <a:rPr lang="en-US" altLang="ja-JP" dirty="0">
                <a:latin typeface="UD デジタル 教科書体 NK-R" panose="02020400000000000000" pitchFamily="18" charset="-128"/>
                <a:ea typeface="UD デジタル 教科書体 NK-R" panose="02020400000000000000" pitchFamily="18" charset="-128"/>
              </a:rPr>
              <a:t>)</a:t>
            </a:r>
            <a:r>
              <a:rPr lang="ja-JP" altLang="en-US" dirty="0" err="1">
                <a:latin typeface="UD デジタル 教科書体 NK-R" panose="02020400000000000000" pitchFamily="18" charset="-128"/>
                <a:ea typeface="UD デジタル 教科書体 NK-R" panose="02020400000000000000" pitchFamily="18" charset="-128"/>
              </a:rPr>
              <a:t>を簡</a:t>
            </a:r>
            <a:r>
              <a:rPr lang="ja-JP" altLang="en-US" dirty="0">
                <a:latin typeface="UD デジタル 教科書体 NK-R" panose="02020400000000000000" pitchFamily="18" charset="-128"/>
                <a:ea typeface="UD デジタル 教科書体 NK-R" panose="02020400000000000000" pitchFamily="18" charset="-128"/>
              </a:rPr>
              <a:t>単に見つけるためには？</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en-US" altLang="ja-JP" dirty="0">
                <a:latin typeface="UD デジタル 教科書体 NK-R" panose="02020400000000000000" pitchFamily="18" charset="-128"/>
                <a:ea typeface="UD デジタル 教科書体 NK-R" panose="02020400000000000000" pitchFamily="18" charset="-128"/>
              </a:rPr>
              <a:t>SOFA</a:t>
            </a:r>
            <a:r>
              <a:rPr lang="ja-JP" altLang="en-US" dirty="0">
                <a:latin typeface="UD デジタル 教科書体 NK-R" panose="02020400000000000000" pitchFamily="18" charset="-128"/>
                <a:ea typeface="UD デジタル 教科書体 NK-R" panose="02020400000000000000" pitchFamily="18" charset="-128"/>
              </a:rPr>
              <a:t> </a:t>
            </a:r>
            <a:r>
              <a:rPr lang="en-US" altLang="ja-JP" dirty="0">
                <a:latin typeface="UD デジタル 教科書体 NK-R" panose="02020400000000000000" pitchFamily="18" charset="-128"/>
                <a:ea typeface="UD デジタル 教科書体 NK-R" panose="02020400000000000000" pitchFamily="18" charset="-128"/>
              </a:rPr>
              <a:t>score</a:t>
            </a:r>
            <a:r>
              <a:rPr lang="ja-JP" altLang="en-US" dirty="0">
                <a:latin typeface="UD デジタル 教科書体 NK-R" panose="02020400000000000000" pitchFamily="18" charset="-128"/>
                <a:ea typeface="UD デジタル 教科書体 NK-R" panose="02020400000000000000" pitchFamily="18" charset="-128"/>
              </a:rPr>
              <a:t>を使おう！</a:t>
            </a:r>
          </a:p>
          <a:p>
            <a:endParaRPr kumimoji="1" lang="ja-JP" altLang="en-US" dirty="0"/>
          </a:p>
        </p:txBody>
      </p:sp>
      <p:sp>
        <p:nvSpPr>
          <p:cNvPr id="4" name="正方形/長方形 3">
            <a:extLst>
              <a:ext uri="{FF2B5EF4-FFF2-40B4-BE49-F238E27FC236}">
                <a16:creationId xmlns:a16="http://schemas.microsoft.com/office/drawing/2014/main" id="{EED3F76A-480D-440C-80F2-694BC2B45C24}"/>
              </a:ext>
            </a:extLst>
          </p:cNvPr>
          <p:cNvSpPr/>
          <p:nvPr/>
        </p:nvSpPr>
        <p:spPr>
          <a:xfrm>
            <a:off x="520495" y="1730397"/>
            <a:ext cx="7807427" cy="1084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9993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7E1FF-0615-48E0-B7C9-9C0E7DF3306B}"/>
              </a:ext>
            </a:extLst>
          </p:cNvPr>
          <p:cNvSpPr>
            <a:spLocks noGrp="1"/>
          </p:cNvSpPr>
          <p:nvPr>
            <p:ph type="title"/>
          </p:nvPr>
        </p:nvSpPr>
        <p:spPr>
          <a:xfrm>
            <a:off x="266617" y="131084"/>
            <a:ext cx="8610766" cy="1325563"/>
          </a:xfrm>
        </p:spPr>
        <p:txBody>
          <a:bodyPr>
            <a:normAutofit/>
          </a:bodyPr>
          <a:lstStyle/>
          <a:p>
            <a:r>
              <a:rPr kumimoji="1" lang="en-US" altLang="ja-JP" sz="3600" dirty="0">
                <a:latin typeface="UD デジタル 教科書体 NK-R" panose="02020400000000000000" pitchFamily="18" charset="-128"/>
                <a:ea typeface="UD デジタル 教科書体 NK-R" panose="02020400000000000000" pitchFamily="18" charset="-128"/>
              </a:rPr>
              <a:t>SOFA score</a:t>
            </a:r>
            <a:r>
              <a:rPr kumimoji="1" lang="ja-JP" altLang="en-US" sz="3600" dirty="0">
                <a:latin typeface="UD デジタル 教科書体 NK-R" panose="02020400000000000000" pitchFamily="18" charset="-128"/>
                <a:ea typeface="UD デジタル 教科書体 NK-R" panose="02020400000000000000" pitchFamily="18" charset="-128"/>
              </a:rPr>
              <a:t>：</a:t>
            </a:r>
            <a:r>
              <a:rPr kumimoji="1" lang="en-US" altLang="ja-JP" sz="3600" dirty="0">
                <a:latin typeface="UD デジタル 教科書体 NK-R" panose="02020400000000000000" pitchFamily="18" charset="-128"/>
                <a:ea typeface="UD デジタル 教科書体 NK-R" panose="02020400000000000000" pitchFamily="18" charset="-128"/>
              </a:rPr>
              <a:t>2</a:t>
            </a:r>
            <a:r>
              <a:rPr kumimoji="1" lang="ja-JP" altLang="en-US" sz="3600" dirty="0">
                <a:latin typeface="UD デジタル 教科書体 NK-R" panose="02020400000000000000" pitchFamily="18" charset="-128"/>
                <a:ea typeface="UD デジタル 教科書体 NK-R" panose="02020400000000000000" pitchFamily="18" charset="-128"/>
              </a:rPr>
              <a:t>点以上で臓器障害あり</a:t>
            </a:r>
            <a:br>
              <a:rPr kumimoji="1" lang="en-US" altLang="ja-JP" sz="3600" dirty="0">
                <a:latin typeface="UD デジタル 教科書体 NK-R" panose="02020400000000000000" pitchFamily="18" charset="-128"/>
                <a:ea typeface="UD デジタル 教科書体 NK-R" panose="02020400000000000000" pitchFamily="18" charset="-128"/>
              </a:rPr>
            </a:br>
            <a:r>
              <a:rPr kumimoji="1" lang="en-US" altLang="ja-JP" sz="3600" dirty="0">
                <a:latin typeface="UD デジタル 教科書体 NK-R" panose="02020400000000000000" pitchFamily="18" charset="-128"/>
                <a:ea typeface="UD デジタル 教科書体 NK-R" panose="02020400000000000000" pitchFamily="18" charset="-128"/>
              </a:rPr>
              <a:t>(</a:t>
            </a:r>
            <a:r>
              <a:rPr kumimoji="1" lang="ja-JP" altLang="en-US" sz="3600" dirty="0">
                <a:latin typeface="UD デジタル 教科書体 NK-R" panose="02020400000000000000" pitchFamily="18" charset="-128"/>
                <a:ea typeface="UD デジタル 教科書体 NK-R" panose="02020400000000000000" pitchFamily="18" charset="-128"/>
              </a:rPr>
              <a:t>呼吸、凝固、肝臓、心血管、中枢神経、腎臓</a:t>
            </a:r>
            <a:r>
              <a:rPr kumimoji="1" lang="en-US" altLang="ja-JP" sz="3600" dirty="0">
                <a:latin typeface="UD デジタル 教科書体 NK-R" panose="02020400000000000000" pitchFamily="18" charset="-128"/>
                <a:ea typeface="UD デジタル 教科書体 NK-R" panose="02020400000000000000" pitchFamily="18" charset="-128"/>
              </a:rPr>
              <a:t>)</a:t>
            </a:r>
            <a:endParaRPr kumimoji="1" lang="ja-JP" altLang="en-US" sz="3600" dirty="0">
              <a:latin typeface="UD デジタル 教科書体 NK-R" panose="02020400000000000000" pitchFamily="18" charset="-128"/>
              <a:ea typeface="UD デジタル 教科書体 NK-R" panose="02020400000000000000" pitchFamily="18" charset="-128"/>
            </a:endParaRPr>
          </a:p>
        </p:txBody>
      </p:sp>
      <p:pic>
        <p:nvPicPr>
          <p:cNvPr id="5" name="コンテンツ プレースホルダー 4">
            <a:extLst>
              <a:ext uri="{FF2B5EF4-FFF2-40B4-BE49-F238E27FC236}">
                <a16:creationId xmlns:a16="http://schemas.microsoft.com/office/drawing/2014/main" id="{A92650A8-C975-4B25-AF7F-4F35C08623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992"/>
          <a:stretch/>
        </p:blipFill>
        <p:spPr>
          <a:xfrm>
            <a:off x="862645" y="1508548"/>
            <a:ext cx="7129812" cy="5201847"/>
          </a:xfrm>
        </p:spPr>
      </p:pic>
      <p:sp>
        <p:nvSpPr>
          <p:cNvPr id="6" name="楕円 5">
            <a:extLst>
              <a:ext uri="{FF2B5EF4-FFF2-40B4-BE49-F238E27FC236}">
                <a16:creationId xmlns:a16="http://schemas.microsoft.com/office/drawing/2014/main" id="{32EA25D7-37BD-4835-A634-087BBE5D36B7}"/>
              </a:ext>
            </a:extLst>
          </p:cNvPr>
          <p:cNvSpPr/>
          <p:nvPr/>
        </p:nvSpPr>
        <p:spPr>
          <a:xfrm>
            <a:off x="3026285" y="2315155"/>
            <a:ext cx="485029" cy="294198"/>
          </a:xfrm>
          <a:prstGeom prst="ellipse">
            <a:avLst/>
          </a:prstGeom>
          <a:solidFill>
            <a:srgbClr val="4472C4">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FE72F807-F155-4CB8-9F49-069D6BC29CD5}"/>
              </a:ext>
            </a:extLst>
          </p:cNvPr>
          <p:cNvSpPr/>
          <p:nvPr/>
        </p:nvSpPr>
        <p:spPr>
          <a:xfrm>
            <a:off x="5040537" y="2944181"/>
            <a:ext cx="485029" cy="29419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A34C44A-C447-488A-9C5A-5862C92C84DD}"/>
              </a:ext>
            </a:extLst>
          </p:cNvPr>
          <p:cNvSpPr/>
          <p:nvPr/>
        </p:nvSpPr>
        <p:spPr>
          <a:xfrm>
            <a:off x="4031886" y="3508208"/>
            <a:ext cx="485029" cy="29419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6D323AF5-532C-4400-965B-094238BB946A}"/>
              </a:ext>
            </a:extLst>
          </p:cNvPr>
          <p:cNvSpPr/>
          <p:nvPr/>
        </p:nvSpPr>
        <p:spPr>
          <a:xfrm>
            <a:off x="3004250" y="4325930"/>
            <a:ext cx="485029" cy="29419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E66B4A12-9340-4C47-A440-C951963C4582}"/>
              </a:ext>
            </a:extLst>
          </p:cNvPr>
          <p:cNvSpPr/>
          <p:nvPr/>
        </p:nvSpPr>
        <p:spPr>
          <a:xfrm>
            <a:off x="4041816" y="5155163"/>
            <a:ext cx="485029" cy="29419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402F3391-9BE3-4028-8149-C896B5C77FBD}"/>
              </a:ext>
            </a:extLst>
          </p:cNvPr>
          <p:cNvSpPr/>
          <p:nvPr/>
        </p:nvSpPr>
        <p:spPr>
          <a:xfrm>
            <a:off x="5007483" y="5728410"/>
            <a:ext cx="485029" cy="29419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83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3EF7C-1D8F-4DBF-9D73-53BB3ABFE042}"/>
              </a:ext>
            </a:extLst>
          </p:cNvPr>
          <p:cNvSpPr>
            <a:spLocks noGrp="1"/>
          </p:cNvSpPr>
          <p:nvPr>
            <p:ph type="title"/>
          </p:nvPr>
        </p:nvSpPr>
        <p:spPr/>
        <p:txBody>
          <a:bodyPr/>
          <a:lstStyle/>
          <a:p>
            <a:r>
              <a:rPr kumimoji="1" lang="en-US" altLang="ja-JP" dirty="0" err="1">
                <a:latin typeface="UD デジタル 教科書体 NK-R" panose="02020400000000000000" pitchFamily="18" charset="-128"/>
                <a:ea typeface="UD デジタル 教科書体 NK-R" panose="02020400000000000000" pitchFamily="18" charset="-128"/>
              </a:rPr>
              <a:t>qSOFA</a:t>
            </a:r>
            <a:r>
              <a:rPr kumimoji="1" lang="ja-JP" altLang="en-US" dirty="0">
                <a:latin typeface="UD デジタル 教科書体 NK-R" panose="02020400000000000000" pitchFamily="18" charset="-128"/>
                <a:ea typeface="UD デジタル 教科書体 NK-R" panose="02020400000000000000" pitchFamily="18" charset="-128"/>
              </a:rPr>
              <a:t>スコアとは？</a:t>
            </a:r>
          </a:p>
        </p:txBody>
      </p:sp>
      <p:sp>
        <p:nvSpPr>
          <p:cNvPr id="3" name="コンテンツ プレースホルダー 2">
            <a:extLst>
              <a:ext uri="{FF2B5EF4-FFF2-40B4-BE49-F238E27FC236}">
                <a16:creationId xmlns:a16="http://schemas.microsoft.com/office/drawing/2014/main" id="{361F28C3-D3BA-4737-B56B-BB0CC686E914}"/>
              </a:ext>
            </a:extLst>
          </p:cNvPr>
          <p:cNvSpPr>
            <a:spLocks noGrp="1"/>
          </p:cNvSpPr>
          <p:nvPr>
            <p:ph idx="1"/>
          </p:nvPr>
        </p:nvSpPr>
        <p:spPr/>
        <p:txBody>
          <a:bodyPr/>
          <a:lstStyle/>
          <a:p>
            <a:r>
              <a:rPr kumimoji="1" lang="en-US" altLang="ja-JP" dirty="0">
                <a:latin typeface="UD デジタル 教科書体 NK-R" panose="02020400000000000000" pitchFamily="18" charset="-128"/>
                <a:ea typeface="UD デジタル 教科書体 NK-R" panose="02020400000000000000" pitchFamily="18" charset="-128"/>
              </a:rPr>
              <a:t>2016</a:t>
            </a:r>
            <a:r>
              <a:rPr kumimoji="1" lang="ja-JP" altLang="en-US" dirty="0">
                <a:latin typeface="UD デジタル 教科書体 NK-R" panose="02020400000000000000" pitchFamily="18" charset="-128"/>
                <a:ea typeface="UD デジタル 教科書体 NK-R" panose="02020400000000000000" pitchFamily="18" charset="-128"/>
              </a:rPr>
              <a:t>年に</a:t>
            </a:r>
            <a:r>
              <a:rPr kumimoji="1" lang="en-US" altLang="ja-JP" dirty="0">
                <a:latin typeface="UD デジタル 教科書体 NK-R" panose="02020400000000000000" pitchFamily="18" charset="-128"/>
                <a:ea typeface="UD デジタル 教科書体 NK-R" panose="02020400000000000000" pitchFamily="18" charset="-128"/>
              </a:rPr>
              <a:t>CDC</a:t>
            </a:r>
            <a:r>
              <a:rPr kumimoji="1" lang="ja-JP" altLang="en-US" dirty="0">
                <a:latin typeface="UD デジタル 教科書体 NK-R" panose="02020400000000000000" pitchFamily="18" charset="-128"/>
                <a:ea typeface="UD デジタル 教科書体 NK-R" panose="02020400000000000000" pitchFamily="18" charset="-128"/>
              </a:rPr>
              <a:t>が「</a:t>
            </a:r>
            <a:r>
              <a:rPr kumimoji="1" lang="en-US" altLang="ja-JP" dirty="0">
                <a:latin typeface="UD デジタル 教科書体 NK-R" panose="02020400000000000000" pitchFamily="18" charset="-128"/>
                <a:ea typeface="UD デジタル 教科書体 NK-R" panose="02020400000000000000" pitchFamily="18" charset="-128"/>
              </a:rPr>
              <a:t>Sepsis should be treated as a medical emergency</a:t>
            </a:r>
            <a:r>
              <a:rPr kumimoji="1" lang="ja-JP" altLang="en-US" dirty="0">
                <a:latin typeface="UD デジタル 教科書体 NK-R" panose="02020400000000000000" pitchFamily="18" charset="-128"/>
                <a:ea typeface="UD デジタル 教科書体 NK-R" panose="02020400000000000000" pitchFamily="18" charset="-128"/>
              </a:rPr>
              <a:t>」という声明</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敗血症の診断・治療は時間との勝負</a:t>
            </a:r>
            <a:endParaRPr lang="en-US" altLang="ja-JP" dirty="0">
              <a:latin typeface="UD デジタル 教科書体 NK-R" panose="02020400000000000000" pitchFamily="18" charset="-128"/>
              <a:ea typeface="UD デジタル 教科書体 NK-R" panose="02020400000000000000" pitchFamily="18" charset="-128"/>
            </a:endParaRPr>
          </a:p>
          <a:p>
            <a:r>
              <a:rPr kumimoji="1" lang="en-US" altLang="ja-JP" dirty="0">
                <a:latin typeface="UD デジタル 教科書体 NK-R" panose="02020400000000000000" pitchFamily="18" charset="-128"/>
                <a:ea typeface="UD デジタル 教科書体 NK-R" panose="02020400000000000000" pitchFamily="18" charset="-128"/>
              </a:rPr>
              <a:t>SOFA</a:t>
            </a:r>
            <a:r>
              <a:rPr kumimoji="1" lang="ja-JP" altLang="en-US" dirty="0">
                <a:latin typeface="UD デジタル 教科書体 NK-R" panose="02020400000000000000" pitchFamily="18" charset="-128"/>
                <a:ea typeface="UD デジタル 教科書体 NK-R" panose="02020400000000000000" pitchFamily="18" charset="-128"/>
              </a:rPr>
              <a:t>スコアは採血や血液ガスが必要！</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en-US" altLang="ja-JP" dirty="0" err="1">
                <a:latin typeface="UD デジタル 教科書体 NK-R" panose="02020400000000000000" pitchFamily="18" charset="-128"/>
                <a:ea typeface="UD デジタル 教科書体 NK-R" panose="02020400000000000000" pitchFamily="18" charset="-128"/>
              </a:rPr>
              <a:t>qSO</a:t>
            </a:r>
            <a:r>
              <a:rPr lang="en-US" altLang="ja-JP" dirty="0" err="1">
                <a:latin typeface="UD デジタル 教科書体 NK-R" panose="02020400000000000000" pitchFamily="18" charset="-128"/>
                <a:ea typeface="UD デジタル 教科書体 NK-R" panose="02020400000000000000" pitchFamily="18" charset="-128"/>
              </a:rPr>
              <a:t>FA</a:t>
            </a:r>
            <a:r>
              <a:rPr lang="ja-JP" altLang="en-US" dirty="0">
                <a:latin typeface="UD デジタル 教科書体 NK-R" panose="02020400000000000000" pitchFamily="18" charset="-128"/>
                <a:ea typeface="UD デジタル 教科書体 NK-R" panose="02020400000000000000" pitchFamily="18" charset="-128"/>
              </a:rPr>
              <a:t>スコアを使おう</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990466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64A92-8F9E-4B60-9DDB-C98546FDABDA}"/>
              </a:ext>
            </a:extLst>
          </p:cNvPr>
          <p:cNvSpPr>
            <a:spLocks noGrp="1"/>
          </p:cNvSpPr>
          <p:nvPr>
            <p:ph type="title"/>
          </p:nvPr>
        </p:nvSpPr>
        <p:spPr/>
        <p:txBody>
          <a:bodyPr/>
          <a:lstStyle/>
          <a:p>
            <a:r>
              <a:rPr kumimoji="1" lang="en-US" altLang="ja-JP" dirty="0" err="1">
                <a:latin typeface="UD デジタル 教科書体 NK-R" panose="02020400000000000000" pitchFamily="18" charset="-128"/>
                <a:ea typeface="UD デジタル 教科書体 NK-R" panose="02020400000000000000" pitchFamily="18" charset="-128"/>
              </a:rPr>
              <a:t>qSOFA</a:t>
            </a:r>
            <a:r>
              <a:rPr kumimoji="1" lang="ja-JP" altLang="en-US" dirty="0">
                <a:latin typeface="UD デジタル 教科書体 NK-R" panose="02020400000000000000" pitchFamily="18" charset="-128"/>
                <a:ea typeface="UD デジタル 教科書体 NK-R" panose="02020400000000000000" pitchFamily="18" charset="-128"/>
              </a:rPr>
              <a:t>とは？</a:t>
            </a:r>
          </a:p>
        </p:txBody>
      </p:sp>
      <p:pic>
        <p:nvPicPr>
          <p:cNvPr id="5" name="コンテンツ プレースホルダー 4">
            <a:extLst>
              <a:ext uri="{FF2B5EF4-FFF2-40B4-BE49-F238E27FC236}">
                <a16:creationId xmlns:a16="http://schemas.microsoft.com/office/drawing/2014/main" id="{831D03C0-7814-43D6-854C-BABB747676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526" r="22671"/>
          <a:stretch/>
        </p:blipFill>
        <p:spPr>
          <a:xfrm>
            <a:off x="1340664" y="1619128"/>
            <a:ext cx="6462672" cy="3000579"/>
          </a:xfrm>
        </p:spPr>
      </p:pic>
      <p:sp>
        <p:nvSpPr>
          <p:cNvPr id="6" name="テキスト ボックス 5">
            <a:extLst>
              <a:ext uri="{FF2B5EF4-FFF2-40B4-BE49-F238E27FC236}">
                <a16:creationId xmlns:a16="http://schemas.microsoft.com/office/drawing/2014/main" id="{5033EDB3-EF6F-4322-8888-59C0B1B5F7D9}"/>
              </a:ext>
            </a:extLst>
          </p:cNvPr>
          <p:cNvSpPr txBox="1"/>
          <p:nvPr/>
        </p:nvSpPr>
        <p:spPr>
          <a:xfrm>
            <a:off x="397565" y="4898003"/>
            <a:ext cx="8436334" cy="1384995"/>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800" dirty="0" err="1">
                <a:latin typeface="UD デジタル 教科書体 NK-R" panose="02020400000000000000" pitchFamily="18" charset="-128"/>
                <a:ea typeface="UD デジタル 教科書体 NK-R" panose="02020400000000000000" pitchFamily="18" charset="-128"/>
              </a:rPr>
              <a:t>qSOFA</a:t>
            </a:r>
            <a:r>
              <a:rPr kumimoji="1" lang="ja-JP" altLang="en-US" sz="2800" dirty="0">
                <a:latin typeface="UD デジタル 教科書体 NK-R" panose="02020400000000000000" pitchFamily="18" charset="-128"/>
                <a:ea typeface="UD デジタル 教科書体 NK-R" panose="02020400000000000000" pitchFamily="18" charset="-128"/>
              </a:rPr>
              <a:t>スコア</a:t>
            </a:r>
            <a:r>
              <a:rPr kumimoji="1" lang="en-US" altLang="ja-JP" sz="2800" dirty="0">
                <a:latin typeface="UD デジタル 教科書体 NK-R" panose="02020400000000000000" pitchFamily="18" charset="-128"/>
                <a:ea typeface="UD デジタル 教科書体 NK-R" panose="02020400000000000000" pitchFamily="18" charset="-128"/>
              </a:rPr>
              <a:t>2</a:t>
            </a:r>
            <a:r>
              <a:rPr kumimoji="1" lang="ja-JP" altLang="en-US" sz="2800" dirty="0" err="1">
                <a:latin typeface="UD デジタル 教科書体 NK-R" panose="02020400000000000000" pitchFamily="18" charset="-128"/>
                <a:ea typeface="UD デジタル 教科書体 NK-R" panose="02020400000000000000" pitchFamily="18" charset="-128"/>
              </a:rPr>
              <a:t>つを</a:t>
            </a:r>
            <a:r>
              <a:rPr kumimoji="1" lang="ja-JP" altLang="en-US" sz="2800" dirty="0">
                <a:latin typeface="UD デジタル 教科書体 NK-R" panose="02020400000000000000" pitchFamily="18" charset="-128"/>
                <a:ea typeface="UD デジタル 教科書体 NK-R" panose="02020400000000000000" pitchFamily="18" charset="-128"/>
              </a:rPr>
              <a:t>満たせば「敗血症の疑いあり」</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285750" indent="-285750">
              <a:buFont typeface="Arial" panose="020B0604020202020204" pitchFamily="34" charset="0"/>
              <a:buChar char="•"/>
            </a:pPr>
            <a:r>
              <a:rPr kumimoji="1" lang="en-US" altLang="ja-JP" sz="2800" dirty="0" err="1">
                <a:latin typeface="UD デジタル 教科書体 NK-R" panose="02020400000000000000" pitchFamily="18" charset="-128"/>
                <a:ea typeface="UD デジタル 教科書体 NK-R" panose="02020400000000000000" pitchFamily="18" charset="-128"/>
              </a:rPr>
              <a:t>qSOFA</a:t>
            </a:r>
            <a:r>
              <a:rPr kumimoji="1" lang="ja-JP" altLang="en-US" sz="2800" dirty="0">
                <a:latin typeface="UD デジタル 教科書体 NK-R" panose="02020400000000000000" pitchFamily="18" charset="-128"/>
                <a:ea typeface="UD デジタル 教科書体 NK-R" panose="02020400000000000000" pitchFamily="18" charset="-128"/>
              </a:rPr>
              <a:t>陽性は他の疾患でも起こりうる</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→その後</a:t>
            </a:r>
            <a:r>
              <a:rPr kumimoji="1" lang="en-US" altLang="ja-JP" sz="2800" dirty="0">
                <a:latin typeface="UD デジタル 教科書体 NK-R" panose="02020400000000000000" pitchFamily="18" charset="-128"/>
                <a:ea typeface="UD デジタル 教科書体 NK-R" panose="02020400000000000000" pitchFamily="18" charset="-128"/>
              </a:rPr>
              <a:t>SOFA</a:t>
            </a:r>
            <a:r>
              <a:rPr kumimoji="1" lang="ja-JP" altLang="en-US" sz="2800" dirty="0">
                <a:latin typeface="UD デジタル 教科書体 NK-R" panose="02020400000000000000" pitchFamily="18" charset="-128"/>
                <a:ea typeface="UD デジタル 教科書体 NK-R" panose="02020400000000000000" pitchFamily="18" charset="-128"/>
              </a:rPr>
              <a:t>スコアで確認する</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採血オーダーなど</a:t>
            </a:r>
            <a:r>
              <a:rPr kumimoji="1" lang="en-US" altLang="ja-JP" sz="2800" dirty="0">
                <a:latin typeface="UD デジタル 教科書体 NK-R" panose="02020400000000000000" pitchFamily="18" charset="-128"/>
                <a:ea typeface="UD デジタル 教科書体 NK-R" panose="02020400000000000000" pitchFamily="18" charset="-128"/>
              </a:rPr>
              <a:t>)</a:t>
            </a:r>
            <a:endParaRPr kumimoji="1" lang="ja-JP" altLang="en-US" sz="2800" dirty="0">
              <a:latin typeface="UD デジタル 教科書体 NK-R" panose="02020400000000000000" pitchFamily="18" charset="-128"/>
              <a:ea typeface="UD デジタル 教科書体 NK-R" panose="02020400000000000000" pitchFamily="18" charset="-128"/>
            </a:endParaRPr>
          </a:p>
        </p:txBody>
      </p:sp>
      <p:sp>
        <p:nvSpPr>
          <p:cNvPr id="7" name="楕円 6">
            <a:extLst>
              <a:ext uri="{FF2B5EF4-FFF2-40B4-BE49-F238E27FC236}">
                <a16:creationId xmlns:a16="http://schemas.microsoft.com/office/drawing/2014/main" id="{D9B71467-93FB-4F4B-80FD-74A6FDB049BB}"/>
              </a:ext>
            </a:extLst>
          </p:cNvPr>
          <p:cNvSpPr/>
          <p:nvPr/>
        </p:nvSpPr>
        <p:spPr>
          <a:xfrm>
            <a:off x="6319648" y="2388753"/>
            <a:ext cx="722175" cy="429862"/>
          </a:xfrm>
          <a:prstGeom prst="ellipse">
            <a:avLst/>
          </a:prstGeom>
          <a:solidFill>
            <a:srgbClr val="4472C4">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27272BA3-73DD-4914-B499-EB6130186AB4}"/>
              </a:ext>
            </a:extLst>
          </p:cNvPr>
          <p:cNvSpPr/>
          <p:nvPr/>
        </p:nvSpPr>
        <p:spPr>
          <a:xfrm>
            <a:off x="6319648" y="3005415"/>
            <a:ext cx="722175" cy="429862"/>
          </a:xfrm>
          <a:prstGeom prst="ellipse">
            <a:avLst/>
          </a:prstGeom>
          <a:solidFill>
            <a:srgbClr val="4472C4">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6DF99AB9-7F5A-4E3F-B374-3E07B079A422}"/>
              </a:ext>
            </a:extLst>
          </p:cNvPr>
          <p:cNvSpPr/>
          <p:nvPr/>
        </p:nvSpPr>
        <p:spPr>
          <a:xfrm>
            <a:off x="6314568" y="3642755"/>
            <a:ext cx="722175" cy="429862"/>
          </a:xfrm>
          <a:prstGeom prst="ellipse">
            <a:avLst/>
          </a:prstGeom>
          <a:solidFill>
            <a:srgbClr val="4472C4">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98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954</Words>
  <Application>Microsoft Office PowerPoint</Application>
  <PresentationFormat>画面に合わせる (4:3)</PresentationFormat>
  <Paragraphs>154</Paragraphs>
  <Slides>29</Slides>
  <Notes>6</Notes>
  <HiddenSlides>1</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29</vt:i4>
      </vt:variant>
    </vt:vector>
  </HeadingPairs>
  <TitlesOfParts>
    <vt:vector size="35" baseType="lpstr">
      <vt:lpstr>UD デジタル 教科書体 NK-R</vt:lpstr>
      <vt:lpstr>游ゴシック</vt:lpstr>
      <vt:lpstr>Arial</vt:lpstr>
      <vt:lpstr>Calibri</vt:lpstr>
      <vt:lpstr>Calibri Light</vt:lpstr>
      <vt:lpstr>Office テーマ</vt:lpstr>
      <vt:lpstr>集中治療(循環編)</vt:lpstr>
      <vt:lpstr>症例：60歳女性</vt:lpstr>
      <vt:lpstr>検査所見</vt:lpstr>
      <vt:lpstr>治療</vt:lpstr>
      <vt:lpstr>敗血症とは？</vt:lpstr>
      <vt:lpstr>PowerPoint プレゼンテーション</vt:lpstr>
      <vt:lpstr>SOFA score：2点以上で臓器障害あり (呼吸、凝固、肝臓、心血管、中枢神経、腎臓)</vt:lpstr>
      <vt:lpstr>qSOFAスコアとは？</vt:lpstr>
      <vt:lpstr>qSOFAとは？</vt:lpstr>
      <vt:lpstr>PowerPoint プレゼンテーション</vt:lpstr>
      <vt:lpstr>ショックの考え方</vt:lpstr>
      <vt:lpstr>敗血症性ショックの治療</vt:lpstr>
      <vt:lpstr>輸液‥心拍出量を増やす目的</vt:lpstr>
      <vt:lpstr>輸液‥ 多ければ良いというわけではない</vt:lpstr>
      <vt:lpstr>輸液の選び方 (体内での水分の分布に注目)</vt:lpstr>
      <vt:lpstr>PowerPoint プレゼンテーション</vt:lpstr>
      <vt:lpstr>PowerPoint プレゼンテーション</vt:lpstr>
      <vt:lpstr>ショックの時には アルブミンがいいんじゃないの？</vt:lpstr>
      <vt:lpstr>PowerPoint プレゼンテーション</vt:lpstr>
      <vt:lpstr>昇圧薬</vt:lpstr>
      <vt:lpstr>カテコラミンの作用 (α作用、β作用)</vt:lpstr>
      <vt:lpstr>PowerPoint プレゼンテーション</vt:lpstr>
      <vt:lpstr>強心薬(ドブタミン)</vt:lpstr>
      <vt:lpstr>まとめ</vt:lpstr>
      <vt:lpstr>最後にICLSについて （院内急変について）</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2020-12-20T03:34:08Z</dcterms:created>
  <dcterms:modified xsi:type="dcterms:W3CDTF">2020-12-20T03:35:42Z</dcterms:modified>
</cp:coreProperties>
</file>