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7" r:id="rId2"/>
    <p:sldId id="258" r:id="rId3"/>
    <p:sldId id="261" r:id="rId4"/>
    <p:sldId id="270" r:id="rId5"/>
    <p:sldId id="265" r:id="rId6"/>
    <p:sldId id="268" r:id="rId7"/>
    <p:sldId id="269" r:id="rId8"/>
    <p:sldId id="262" r:id="rId9"/>
    <p:sldId id="266" r:id="rId10"/>
    <p:sldId id="267"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8" autoAdjust="0"/>
  </p:normalViewPr>
  <p:slideViewPr>
    <p:cSldViewPr>
      <p:cViewPr varScale="1">
        <p:scale>
          <a:sx n="57" d="100"/>
          <a:sy n="57" d="100"/>
        </p:scale>
        <p:origin x="15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E0166-A30B-4A1C-BCE1-560B9FFA9FE5}" type="datetimeFigureOut">
              <a:rPr kumimoji="1" lang="ja-JP" altLang="en-US" smtClean="0"/>
              <a:t>2020/11/11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2AC53-08E7-4EB3-9E75-EA5FDDB15474}" type="slidenum">
              <a:rPr kumimoji="1" lang="ja-JP" altLang="en-US" smtClean="0"/>
              <a:t>‹#›</a:t>
            </a:fld>
            <a:endParaRPr kumimoji="1" lang="ja-JP" altLang="en-US"/>
          </a:p>
        </p:txBody>
      </p:sp>
    </p:spTree>
    <p:extLst>
      <p:ext uri="{BB962C8B-B14F-4D97-AF65-F5344CB8AC3E}">
        <p14:creationId xmlns:p14="http://schemas.microsoft.com/office/powerpoint/2010/main" val="33336725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1</a:t>
            </a:fld>
            <a:endParaRPr kumimoji="1" lang="ja-JP" altLang="en-US"/>
          </a:p>
        </p:txBody>
      </p:sp>
    </p:spTree>
    <p:extLst>
      <p:ext uri="{BB962C8B-B14F-4D97-AF65-F5344CB8AC3E}">
        <p14:creationId xmlns:p14="http://schemas.microsoft.com/office/powerpoint/2010/main" val="133207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2</a:t>
            </a:fld>
            <a:endParaRPr kumimoji="1" lang="ja-JP" altLang="en-US"/>
          </a:p>
        </p:txBody>
      </p:sp>
    </p:spTree>
    <p:extLst>
      <p:ext uri="{BB962C8B-B14F-4D97-AF65-F5344CB8AC3E}">
        <p14:creationId xmlns:p14="http://schemas.microsoft.com/office/powerpoint/2010/main" val="313607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3</a:t>
            </a:fld>
            <a:endParaRPr kumimoji="1" lang="ja-JP" altLang="en-US"/>
          </a:p>
        </p:txBody>
      </p:sp>
    </p:spTree>
    <p:extLst>
      <p:ext uri="{BB962C8B-B14F-4D97-AF65-F5344CB8AC3E}">
        <p14:creationId xmlns:p14="http://schemas.microsoft.com/office/powerpoint/2010/main" val="354675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4</a:t>
            </a:fld>
            <a:endParaRPr kumimoji="1" lang="ja-JP" altLang="en-US"/>
          </a:p>
        </p:txBody>
      </p:sp>
    </p:spTree>
    <p:extLst>
      <p:ext uri="{BB962C8B-B14F-4D97-AF65-F5344CB8AC3E}">
        <p14:creationId xmlns:p14="http://schemas.microsoft.com/office/powerpoint/2010/main" val="211616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5</a:t>
            </a:fld>
            <a:endParaRPr kumimoji="1" lang="ja-JP" altLang="en-US"/>
          </a:p>
        </p:txBody>
      </p:sp>
    </p:spTree>
    <p:extLst>
      <p:ext uri="{BB962C8B-B14F-4D97-AF65-F5344CB8AC3E}">
        <p14:creationId xmlns:p14="http://schemas.microsoft.com/office/powerpoint/2010/main" val="282104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6</a:t>
            </a:fld>
            <a:endParaRPr kumimoji="1" lang="ja-JP" altLang="en-US"/>
          </a:p>
        </p:txBody>
      </p:sp>
    </p:spTree>
    <p:extLst>
      <p:ext uri="{BB962C8B-B14F-4D97-AF65-F5344CB8AC3E}">
        <p14:creationId xmlns:p14="http://schemas.microsoft.com/office/powerpoint/2010/main" val="372935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7</a:t>
            </a:fld>
            <a:endParaRPr kumimoji="1" lang="ja-JP" altLang="en-US"/>
          </a:p>
        </p:txBody>
      </p:sp>
    </p:spTree>
    <p:extLst>
      <p:ext uri="{BB962C8B-B14F-4D97-AF65-F5344CB8AC3E}">
        <p14:creationId xmlns:p14="http://schemas.microsoft.com/office/powerpoint/2010/main" val="159204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8</a:t>
            </a:fld>
            <a:endParaRPr kumimoji="1" lang="ja-JP" altLang="en-US"/>
          </a:p>
        </p:txBody>
      </p:sp>
    </p:spTree>
    <p:extLst>
      <p:ext uri="{BB962C8B-B14F-4D97-AF65-F5344CB8AC3E}">
        <p14:creationId xmlns:p14="http://schemas.microsoft.com/office/powerpoint/2010/main" val="299657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492AC53-08E7-4EB3-9E75-EA5FDDB15474}" type="slidenum">
              <a:rPr kumimoji="1" lang="ja-JP" altLang="en-US" smtClean="0"/>
              <a:t>9</a:t>
            </a:fld>
            <a:endParaRPr kumimoji="1" lang="ja-JP" altLang="en-US"/>
          </a:p>
        </p:txBody>
      </p:sp>
    </p:spTree>
    <p:extLst>
      <p:ext uri="{BB962C8B-B14F-4D97-AF65-F5344CB8AC3E}">
        <p14:creationId xmlns:p14="http://schemas.microsoft.com/office/powerpoint/2010/main" val="149906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197614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266599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340458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414266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67749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277709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169793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326930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97610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139638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CA3D0C-2710-42BF-B8EB-29FD11DD7140}" type="datetimeFigureOut">
              <a:rPr kumimoji="1" lang="ja-JP" altLang="en-US" smtClean="0"/>
              <a:t>2020/11/11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208798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A3D0C-2710-42BF-B8EB-29FD11DD7140}" type="datetimeFigureOut">
              <a:rPr kumimoji="1" lang="ja-JP" altLang="en-US" smtClean="0"/>
              <a:t>2020/11/11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CE6C-D15B-43E6-9800-6FBDDD4F1958}" type="slidenum">
              <a:rPr kumimoji="1" lang="ja-JP" altLang="en-US" smtClean="0"/>
              <a:t>‹#›</a:t>
            </a:fld>
            <a:endParaRPr kumimoji="1" lang="ja-JP" altLang="en-US"/>
          </a:p>
        </p:txBody>
      </p:sp>
    </p:spTree>
    <p:extLst>
      <p:ext uri="{BB962C8B-B14F-4D97-AF65-F5344CB8AC3E}">
        <p14:creationId xmlns:p14="http://schemas.microsoft.com/office/powerpoint/2010/main" val="396222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4320480" cy="68078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タイトル 1"/>
          <p:cNvSpPr>
            <a:spLocks noGrp="1"/>
          </p:cNvSpPr>
          <p:nvPr>
            <p:ph type="title"/>
          </p:nvPr>
        </p:nvSpPr>
        <p:spPr>
          <a:xfrm>
            <a:off x="3924161" y="27184"/>
            <a:ext cx="5220072" cy="1143000"/>
          </a:xfrm>
        </p:spPr>
        <p:txBody>
          <a:bodyPr>
            <a:noAutofit/>
          </a:bodyPr>
          <a:lstStyle/>
          <a:p>
            <a:r>
              <a:rPr kumimoji="1" lang="en-US" altLang="ja-JP" sz="3200" dirty="0"/>
              <a:t>TAVR</a:t>
            </a:r>
            <a:r>
              <a:rPr kumimoji="1" lang="ja-JP" altLang="en-US" sz="3200" dirty="0"/>
              <a:t>が臨床に</a:t>
            </a:r>
            <a:r>
              <a:rPr lang="ja-JP" altLang="en-US" sz="3200" dirty="0"/>
              <a:t>与えた影響</a:t>
            </a:r>
            <a:endParaRPr kumimoji="1" lang="ja-JP" altLang="en-US" sz="3200" dirty="0"/>
          </a:p>
        </p:txBody>
      </p:sp>
      <p:sp>
        <p:nvSpPr>
          <p:cNvPr id="5" name="テキスト ボックス 4"/>
          <p:cNvSpPr txBox="1"/>
          <p:nvPr/>
        </p:nvSpPr>
        <p:spPr>
          <a:xfrm>
            <a:off x="4067944" y="1412776"/>
            <a:ext cx="4680520" cy="4524315"/>
          </a:xfrm>
          <a:prstGeom prst="rect">
            <a:avLst/>
          </a:prstGeom>
          <a:noFill/>
        </p:spPr>
        <p:txBody>
          <a:bodyPr wrap="square" rtlCol="0">
            <a:spAutoFit/>
          </a:bodyPr>
          <a:lstStyle/>
          <a:p>
            <a:r>
              <a:rPr lang="ja-JP" altLang="en-US" b="0" i="0" dirty="0">
                <a:effectLst/>
              </a:rPr>
              <a:t>・経カテーテル大動脈弁置換術（</a:t>
            </a:r>
            <a:r>
              <a:rPr lang="en-US" altLang="ja-JP" b="0" i="0" dirty="0">
                <a:effectLst/>
              </a:rPr>
              <a:t>TAVR</a:t>
            </a:r>
            <a:r>
              <a:rPr lang="ja-JP" altLang="en-US" b="0" i="0" dirty="0">
                <a:effectLst/>
              </a:rPr>
              <a:t>）が導入されてから，その臨床診療に対する影響は，現在標準治療と考えられている外科的大動脈弁置換術と比較してどうかという疑問</a:t>
            </a:r>
            <a:endParaRPr lang="en-US" altLang="ja-JP" b="0" i="0" dirty="0">
              <a:effectLst/>
            </a:endParaRPr>
          </a:p>
          <a:p>
            <a:endParaRPr kumimoji="1" lang="en-US" altLang="ja-JP" dirty="0"/>
          </a:p>
          <a:p>
            <a:r>
              <a:rPr lang="ja-JP" altLang="en-US" dirty="0"/>
              <a:t>・</a:t>
            </a:r>
            <a:r>
              <a:rPr lang="ja-JP" altLang="en-US" b="0" i="0" dirty="0">
                <a:effectLst/>
              </a:rPr>
              <a:t>ドイツで，</a:t>
            </a:r>
            <a:r>
              <a:rPr lang="en-US" altLang="ja-JP" b="0" i="0" dirty="0">
                <a:effectLst/>
              </a:rPr>
              <a:t>2007</a:t>
            </a:r>
            <a:r>
              <a:rPr lang="ja-JP" altLang="en-US" b="0" i="0" dirty="0">
                <a:effectLst/>
              </a:rPr>
              <a:t>～</a:t>
            </a:r>
            <a:r>
              <a:rPr lang="en-US" altLang="ja-JP" b="0" i="0" dirty="0">
                <a:effectLst/>
              </a:rPr>
              <a:t>13 </a:t>
            </a:r>
            <a:r>
              <a:rPr lang="ja-JP" altLang="en-US" b="0" i="0" dirty="0">
                <a:effectLst/>
              </a:rPr>
              <a:t>年に単独で実施されたすべての </a:t>
            </a:r>
            <a:r>
              <a:rPr lang="en-US" altLang="ja-JP" b="0" i="0" dirty="0">
                <a:effectLst/>
              </a:rPr>
              <a:t>TAVR </a:t>
            </a:r>
            <a:r>
              <a:rPr lang="ja-JP" altLang="en-US" b="0" i="0" dirty="0">
                <a:effectLst/>
              </a:rPr>
              <a:t>および外科的大動脈弁置換術について，患者背景と院内転帰に関するデータを解析した</a:t>
            </a:r>
            <a:endParaRPr lang="en-US" altLang="ja-JP" b="0" i="0" dirty="0">
              <a:effectLst/>
            </a:endParaRPr>
          </a:p>
          <a:p>
            <a:endParaRPr kumimoji="1" lang="en-US" altLang="ja-JP" dirty="0"/>
          </a:p>
          <a:p>
            <a:r>
              <a:rPr lang="ja-JP" altLang="en-US" dirty="0"/>
              <a:t>・</a:t>
            </a:r>
            <a:r>
              <a:rPr lang="en-US" altLang="ja-JP" dirty="0"/>
              <a:t>7</a:t>
            </a:r>
            <a:r>
              <a:rPr lang="ja-JP" altLang="en-US" dirty="0"/>
              <a:t>年間で</a:t>
            </a:r>
            <a:r>
              <a:rPr lang="ja-JP" altLang="en-US" b="0" i="0" dirty="0">
                <a:effectLst/>
              </a:rPr>
              <a:t>全体で，</a:t>
            </a:r>
            <a:r>
              <a:rPr lang="en-US" altLang="ja-JP" b="0" i="0" dirty="0">
                <a:effectLst/>
              </a:rPr>
              <a:t>TAVR </a:t>
            </a:r>
            <a:r>
              <a:rPr lang="ja-JP" altLang="en-US" b="0" i="0" dirty="0">
                <a:effectLst/>
              </a:rPr>
              <a:t>は </a:t>
            </a:r>
            <a:r>
              <a:rPr lang="en-US" altLang="ja-JP" b="0" i="0" dirty="0">
                <a:effectLst/>
              </a:rPr>
              <a:t>32,581 </a:t>
            </a:r>
            <a:r>
              <a:rPr lang="ja-JP" altLang="en-US" b="0" i="0" dirty="0">
                <a:effectLst/>
              </a:rPr>
              <a:t>件，外科的大動脈弁置換術は </a:t>
            </a:r>
            <a:r>
              <a:rPr lang="en-US" altLang="ja-JP" b="0" i="0" dirty="0">
                <a:effectLst/>
              </a:rPr>
              <a:t>55,992 </a:t>
            </a:r>
            <a:r>
              <a:rPr lang="ja-JP" altLang="en-US" b="0" i="0" dirty="0">
                <a:effectLst/>
              </a:rPr>
              <a:t>件実施</a:t>
            </a:r>
            <a:r>
              <a:rPr lang="ja-JP" altLang="en-US" dirty="0"/>
              <a:t>された</a:t>
            </a:r>
            <a:endParaRPr lang="en-US" altLang="ja-JP" b="0" i="0" dirty="0">
              <a:effectLst/>
            </a:endParaRPr>
          </a:p>
          <a:p>
            <a:endParaRPr lang="en-US" altLang="ja-JP" dirty="0"/>
          </a:p>
          <a:p>
            <a:r>
              <a:rPr lang="ja-JP" altLang="en-US" dirty="0"/>
              <a:t>・</a:t>
            </a:r>
            <a:r>
              <a:rPr lang="en-US" altLang="ja-JP" dirty="0"/>
              <a:t>TAVR</a:t>
            </a:r>
            <a:r>
              <a:rPr lang="ja-JP" altLang="en-US" dirty="0"/>
              <a:t>と</a:t>
            </a:r>
            <a:r>
              <a:rPr lang="en-US" altLang="ja-JP" dirty="0"/>
              <a:t>SAVR</a:t>
            </a:r>
            <a:r>
              <a:rPr lang="ja-JP" altLang="en-US" dirty="0"/>
              <a:t>を件数，年齢，予後などで比較・検討した</a:t>
            </a:r>
            <a:endParaRPr lang="en-US" altLang="ja-JP" b="0" i="0" dirty="0">
              <a:effectLst/>
            </a:endParaRPr>
          </a:p>
          <a:p>
            <a:endParaRPr kumimoji="1" lang="en-US" altLang="ja-JP" dirty="0"/>
          </a:p>
        </p:txBody>
      </p:sp>
    </p:spTree>
    <p:extLst>
      <p:ext uri="{BB962C8B-B14F-4D97-AF65-F5344CB8AC3E}">
        <p14:creationId xmlns:p14="http://schemas.microsoft.com/office/powerpoint/2010/main" val="383904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5" descr="Image"/>
          <p:cNvPicPr>
            <a:picLocks noGrp="1" noChangeAspect="1"/>
          </p:cNvPicPr>
          <p:nvPr>
            <p:ph idx="1"/>
          </p:nvPr>
        </p:nvPicPr>
        <p:blipFill>
          <a:blip r:embed="rId2" cstate="print"/>
          <a:stretch>
            <a:fillRect/>
          </a:stretch>
        </p:blipFill>
        <p:spPr>
          <a:xfrm>
            <a:off x="4716016" y="188640"/>
            <a:ext cx="4178693" cy="2916282"/>
          </a:xfrm>
          <a:prstGeom prst="rect">
            <a:avLst/>
          </a:prstGeom>
        </p:spPr>
      </p:pic>
      <p:pic>
        <p:nvPicPr>
          <p:cNvPr id="5" name="Picture 5" descr="Image"/>
          <p:cNvPicPr>
            <a:picLocks noChangeAspect="1"/>
          </p:cNvPicPr>
          <p:nvPr/>
        </p:nvPicPr>
        <p:blipFill>
          <a:blip r:embed="rId3" cstate="print"/>
          <a:stretch>
            <a:fillRect/>
          </a:stretch>
        </p:blipFill>
        <p:spPr>
          <a:xfrm>
            <a:off x="179513" y="188640"/>
            <a:ext cx="4394545" cy="4320480"/>
          </a:xfrm>
          <a:prstGeom prst="rect">
            <a:avLst/>
          </a:prstGeom>
        </p:spPr>
      </p:pic>
      <p:sp>
        <p:nvSpPr>
          <p:cNvPr id="3" name="テキスト ボックス 2"/>
          <p:cNvSpPr txBox="1"/>
          <p:nvPr/>
        </p:nvSpPr>
        <p:spPr>
          <a:xfrm>
            <a:off x="251520" y="4653136"/>
            <a:ext cx="8568952" cy="2031325"/>
          </a:xfrm>
          <a:prstGeom prst="rect">
            <a:avLst/>
          </a:prstGeom>
          <a:noFill/>
        </p:spPr>
        <p:txBody>
          <a:bodyPr wrap="square" rtlCol="0">
            <a:spAutoFit/>
          </a:bodyPr>
          <a:lstStyle/>
          <a:p>
            <a:r>
              <a:rPr lang="ja-JP" altLang="en-US" dirty="0"/>
              <a:t>・</a:t>
            </a:r>
            <a:r>
              <a:rPr lang="en-US" altLang="ja-JP" dirty="0"/>
              <a:t>28 </a:t>
            </a:r>
            <a:r>
              <a:rPr lang="ja-JP" altLang="en-US" dirty="0"/>
              <a:t>日目までの </a:t>
            </a:r>
            <a:r>
              <a:rPr lang="en-US" altLang="ja-JP" dirty="0"/>
              <a:t>ICU </a:t>
            </a:r>
            <a:r>
              <a:rPr lang="ja-JP" altLang="en-US" dirty="0"/>
              <a:t>退室後の日数は，アセトアミノフェン群 </a:t>
            </a:r>
            <a:r>
              <a:rPr lang="en-US" altLang="ja-JP" dirty="0"/>
              <a:t>23 </a:t>
            </a:r>
            <a:r>
              <a:rPr lang="ja-JP" altLang="en-US" dirty="0"/>
              <a:t>日，プラセボ群 </a:t>
            </a:r>
            <a:r>
              <a:rPr lang="en-US" altLang="ja-JP" dirty="0"/>
              <a:t>22 </a:t>
            </a:r>
            <a:r>
              <a:rPr lang="ja-JP" altLang="en-US" dirty="0"/>
              <a:t>日であり，有意差は認められなかった（</a:t>
            </a:r>
            <a:r>
              <a:rPr lang="en-US" altLang="ja-JP" dirty="0"/>
              <a:t>Hodges–Lehmann </a:t>
            </a:r>
            <a:r>
              <a:rPr lang="ja-JP" altLang="en-US" dirty="0"/>
              <a:t>推定絶対差 </a:t>
            </a:r>
            <a:r>
              <a:rPr lang="en-US" altLang="ja-JP" dirty="0"/>
              <a:t>0 </a:t>
            </a:r>
            <a:r>
              <a:rPr lang="ja-JP" altLang="en-US" dirty="0"/>
              <a:t>日</a:t>
            </a:r>
            <a:r>
              <a:rPr lang="en-US" altLang="ja-JP" dirty="0"/>
              <a:t>;96.2%</a:t>
            </a:r>
            <a:r>
              <a:rPr lang="ja-JP" altLang="en-US" dirty="0"/>
              <a:t> 信頼区間 </a:t>
            </a:r>
            <a:r>
              <a:rPr lang="en-US" altLang="ja-JP" dirty="0"/>
              <a:t>[CI] 0</a:t>
            </a:r>
            <a:r>
              <a:rPr lang="ja-JP" altLang="en-US" dirty="0"/>
              <a:t>～</a:t>
            </a:r>
            <a:r>
              <a:rPr lang="en-US" altLang="ja-JP" dirty="0"/>
              <a:t>1</a:t>
            </a:r>
            <a:r>
              <a:rPr lang="ja-JP" altLang="en-US" dirty="0"/>
              <a:t>，</a:t>
            </a:r>
            <a:r>
              <a:rPr lang="en-US" altLang="ja-JP" dirty="0"/>
              <a:t>P</a:t>
            </a:r>
            <a:r>
              <a:rPr lang="ja-JP" altLang="en-US" dirty="0"/>
              <a:t>＝</a:t>
            </a:r>
            <a:r>
              <a:rPr lang="en-US" altLang="ja-JP" dirty="0"/>
              <a:t>0.07</a:t>
            </a:r>
            <a:r>
              <a:rPr lang="ja-JP" altLang="en-US" dirty="0"/>
              <a:t>）．</a:t>
            </a:r>
            <a:endParaRPr lang="en-US" altLang="ja-JP" dirty="0"/>
          </a:p>
          <a:p>
            <a:r>
              <a:rPr lang="ja-JP" altLang="en-US" dirty="0"/>
              <a:t>・アセトアミノフェン群の </a:t>
            </a:r>
            <a:r>
              <a:rPr lang="en-US" altLang="ja-JP" dirty="0"/>
              <a:t>345 </a:t>
            </a:r>
            <a:r>
              <a:rPr lang="ja-JP" altLang="en-US" dirty="0"/>
              <a:t>例中 </a:t>
            </a:r>
            <a:r>
              <a:rPr lang="en-US" altLang="ja-JP" dirty="0"/>
              <a:t>55 </a:t>
            </a:r>
            <a:r>
              <a:rPr lang="ja-JP" altLang="en-US" dirty="0"/>
              <a:t>例（</a:t>
            </a:r>
            <a:r>
              <a:rPr lang="en-US" altLang="ja-JP" dirty="0"/>
              <a:t>15.9%</a:t>
            </a:r>
            <a:r>
              <a:rPr lang="ja-JP" altLang="en-US" dirty="0"/>
              <a:t>）と，プラセボ群の </a:t>
            </a:r>
            <a:r>
              <a:rPr lang="en-US" altLang="ja-JP" dirty="0"/>
              <a:t>344 </a:t>
            </a:r>
            <a:r>
              <a:rPr lang="ja-JP" altLang="en-US" dirty="0"/>
              <a:t>例中 </a:t>
            </a:r>
            <a:r>
              <a:rPr lang="en-US" altLang="ja-JP" dirty="0"/>
              <a:t>57 </a:t>
            </a:r>
            <a:r>
              <a:rPr lang="ja-JP" altLang="en-US" dirty="0"/>
              <a:t>例（</a:t>
            </a:r>
            <a:r>
              <a:rPr lang="en-US" altLang="ja-JP" dirty="0"/>
              <a:t>16.6%</a:t>
            </a:r>
            <a:r>
              <a:rPr lang="ja-JP" altLang="en-US" dirty="0"/>
              <a:t>）が </a:t>
            </a:r>
            <a:r>
              <a:rPr lang="en-US" altLang="ja-JP" dirty="0"/>
              <a:t>90 </a:t>
            </a:r>
            <a:r>
              <a:rPr lang="ja-JP" altLang="en-US" dirty="0"/>
              <a:t>日目までに死亡した（相対リスク </a:t>
            </a:r>
            <a:r>
              <a:rPr lang="en-US" altLang="ja-JP" dirty="0"/>
              <a:t>0.96</a:t>
            </a:r>
            <a:r>
              <a:rPr lang="ja-JP" altLang="en-US" dirty="0"/>
              <a:t>，</a:t>
            </a:r>
            <a:r>
              <a:rPr lang="en-US" altLang="ja-JP" dirty="0"/>
              <a:t>95% CI 0.66</a:t>
            </a:r>
            <a:r>
              <a:rPr lang="ja-JP" altLang="en-US" dirty="0"/>
              <a:t>～</a:t>
            </a:r>
            <a:r>
              <a:rPr lang="en-US" altLang="ja-JP" dirty="0"/>
              <a:t>1.39</a:t>
            </a:r>
            <a:r>
              <a:rPr lang="ja-JP" altLang="en-US" dirty="0"/>
              <a:t>，</a:t>
            </a:r>
            <a:r>
              <a:rPr lang="en-US" altLang="ja-JP" dirty="0"/>
              <a:t>P</a:t>
            </a:r>
            <a:r>
              <a:rPr lang="ja-JP" altLang="en-US" dirty="0"/>
              <a:t>＝</a:t>
            </a:r>
            <a:r>
              <a:rPr lang="en-US" altLang="ja-JP" dirty="0"/>
              <a:t>0.84</a:t>
            </a:r>
            <a:r>
              <a:rPr lang="ja-JP" altLang="en-US" dirty="0"/>
              <a:t>）．</a:t>
            </a:r>
          </a:p>
          <a:p>
            <a:r>
              <a:rPr lang="ja-JP" altLang="en-US" dirty="0"/>
              <a:t>・感染症の可能性が高い発熱に対してアセトアミノフェンを早期に投与しても，</a:t>
            </a:r>
            <a:r>
              <a:rPr lang="en-US" altLang="ja-JP" dirty="0"/>
              <a:t>ICU </a:t>
            </a:r>
            <a:r>
              <a:rPr lang="ja-JP" altLang="en-US" dirty="0"/>
              <a:t>退室後の日数には影響がなかった．</a:t>
            </a:r>
            <a:endParaRPr kumimoji="1" lang="ja-JP" altLang="en-US" dirty="0"/>
          </a:p>
        </p:txBody>
      </p:sp>
    </p:spTree>
    <p:extLst>
      <p:ext uri="{BB962C8B-B14F-4D97-AF65-F5344CB8AC3E}">
        <p14:creationId xmlns:p14="http://schemas.microsoft.com/office/powerpoint/2010/main" val="349383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5" descr="Image"/>
          <p:cNvPicPr>
            <a:picLocks noGrp="1" noChangeAspect="1"/>
          </p:cNvPicPr>
          <p:nvPr>
            <p:ph idx="1"/>
          </p:nvPr>
        </p:nvPicPr>
        <p:blipFill>
          <a:blip r:embed="rId3" cstate="print"/>
          <a:stretch>
            <a:fillRect/>
          </a:stretch>
        </p:blipFill>
        <p:spPr>
          <a:xfrm>
            <a:off x="107505" y="188640"/>
            <a:ext cx="4320480" cy="3311128"/>
          </a:xfrm>
          <a:prstGeom prst="rect">
            <a:avLst/>
          </a:prstGeom>
        </p:spPr>
      </p:pic>
      <p:pic>
        <p:nvPicPr>
          <p:cNvPr id="5" name="Picture 5" descr="Image"/>
          <p:cNvPicPr>
            <a:picLocks noChangeAspect="1"/>
          </p:cNvPicPr>
          <p:nvPr/>
        </p:nvPicPr>
        <p:blipFill>
          <a:blip r:embed="rId4" cstate="print"/>
          <a:stretch>
            <a:fillRect/>
          </a:stretch>
        </p:blipFill>
        <p:spPr>
          <a:xfrm>
            <a:off x="4644007" y="188641"/>
            <a:ext cx="4362389" cy="3312368"/>
          </a:xfrm>
          <a:prstGeom prst="rect">
            <a:avLst/>
          </a:prstGeom>
        </p:spPr>
      </p:pic>
      <p:sp>
        <p:nvSpPr>
          <p:cNvPr id="8" name="テキスト ボックス 7"/>
          <p:cNvSpPr txBox="1"/>
          <p:nvPr/>
        </p:nvSpPr>
        <p:spPr>
          <a:xfrm>
            <a:off x="158558" y="3991703"/>
            <a:ext cx="8826884" cy="2677656"/>
          </a:xfrm>
          <a:prstGeom prst="rect">
            <a:avLst/>
          </a:prstGeom>
          <a:noFill/>
        </p:spPr>
        <p:txBody>
          <a:bodyPr wrap="square" rtlCol="0">
            <a:spAutoFit/>
          </a:bodyPr>
          <a:lstStyle/>
          <a:p>
            <a:pPr marL="285750" indent="-285750">
              <a:buFont typeface="Arial" panose="020B0604020202020204" pitchFamily="34" charset="0"/>
              <a:buChar char="•"/>
            </a:pPr>
            <a:r>
              <a:rPr lang="en-US" altLang="ja-JP" sz="1400" b="0" i="0" dirty="0">
                <a:effectLst/>
              </a:rPr>
              <a:t>TAVR </a:t>
            </a:r>
            <a:r>
              <a:rPr lang="ja-JP" altLang="en-US" sz="1400" b="0" i="0" dirty="0">
                <a:effectLst/>
              </a:rPr>
              <a:t>の件数は，</a:t>
            </a:r>
            <a:r>
              <a:rPr lang="en-US" altLang="ja-JP" sz="1400" b="0" i="0" dirty="0">
                <a:effectLst/>
              </a:rPr>
              <a:t>2007 </a:t>
            </a:r>
            <a:r>
              <a:rPr lang="ja-JP" altLang="en-US" sz="1400" b="0" i="0" dirty="0">
                <a:effectLst/>
              </a:rPr>
              <a:t>年には </a:t>
            </a:r>
            <a:r>
              <a:rPr lang="en-US" altLang="ja-JP" sz="1400" b="0" i="0" dirty="0">
                <a:effectLst/>
              </a:rPr>
              <a:t>144 </a:t>
            </a:r>
            <a:r>
              <a:rPr lang="ja-JP" altLang="en-US" sz="1400" b="0" i="0" dirty="0">
                <a:effectLst/>
              </a:rPr>
              <a:t>件であったが，</a:t>
            </a:r>
            <a:r>
              <a:rPr lang="en-US" altLang="ja-JP" sz="1400" b="0" i="0" dirty="0">
                <a:effectLst/>
              </a:rPr>
              <a:t>2013 </a:t>
            </a:r>
            <a:r>
              <a:rPr lang="ja-JP" altLang="en-US" sz="1400" b="0" i="0" dirty="0">
                <a:effectLst/>
              </a:rPr>
              <a:t>年には </a:t>
            </a:r>
            <a:r>
              <a:rPr lang="en-US" altLang="ja-JP" sz="1400" b="0" i="0" dirty="0">
                <a:effectLst/>
              </a:rPr>
              <a:t>9,147 </a:t>
            </a:r>
            <a:r>
              <a:rPr lang="ja-JP" altLang="en-US" sz="1400" b="0" i="0" dirty="0">
                <a:effectLst/>
              </a:rPr>
              <a:t>件に増加した</a:t>
            </a:r>
            <a:endParaRPr lang="en-US" altLang="ja-JP" sz="1400" dirty="0"/>
          </a:p>
          <a:p>
            <a:pPr marL="285750" indent="-285750">
              <a:buFont typeface="Arial" panose="020B0604020202020204" pitchFamily="34" charset="0"/>
              <a:buChar char="•"/>
            </a:pPr>
            <a:r>
              <a:rPr lang="ja-JP" altLang="en-US" sz="1400" b="0" i="0" dirty="0">
                <a:effectLst/>
              </a:rPr>
              <a:t>一方，外科的大動脈弁置換術の件数は</a:t>
            </a:r>
            <a:r>
              <a:rPr lang="en-US" altLang="ja-JP" sz="1400" b="0" i="0" dirty="0">
                <a:effectLst/>
              </a:rPr>
              <a:t>2007</a:t>
            </a:r>
            <a:r>
              <a:rPr lang="ja-JP" altLang="en-US" sz="1400" b="0" i="0" dirty="0">
                <a:effectLst/>
              </a:rPr>
              <a:t>年に</a:t>
            </a:r>
            <a:r>
              <a:rPr lang="ja-JP" altLang="en-US" sz="1400" dirty="0"/>
              <a:t>の</a:t>
            </a:r>
            <a:r>
              <a:rPr lang="en-US" altLang="ja-JP" sz="1400" dirty="0"/>
              <a:t>8</a:t>
            </a:r>
            <a:r>
              <a:rPr lang="en-US" altLang="ja-JP" sz="1400" b="0" i="0" dirty="0">
                <a:effectLst/>
              </a:rPr>
              <a:t>,622 </a:t>
            </a:r>
            <a:r>
              <a:rPr lang="ja-JP" altLang="en-US" sz="1400" b="0" i="0" dirty="0">
                <a:effectLst/>
              </a:rPr>
              <a:t>件から </a:t>
            </a:r>
            <a:r>
              <a:rPr lang="en-US" altLang="ja-JP" sz="1400" b="0" i="0" dirty="0">
                <a:effectLst/>
              </a:rPr>
              <a:t>2013</a:t>
            </a:r>
            <a:r>
              <a:rPr lang="ja-JP" altLang="en-US" sz="1400" b="0" i="0" dirty="0">
                <a:effectLst/>
              </a:rPr>
              <a:t>年の</a:t>
            </a:r>
            <a:r>
              <a:rPr lang="en-US" altLang="ja-JP" sz="1400" b="0" i="0" dirty="0">
                <a:effectLst/>
              </a:rPr>
              <a:t>7,048 </a:t>
            </a:r>
            <a:r>
              <a:rPr lang="ja-JP" altLang="en-US" sz="1400" b="0" i="0" dirty="0">
                <a:effectLst/>
              </a:rPr>
              <a:t>件へとわずかに減少した</a:t>
            </a:r>
            <a:endParaRPr lang="en-US" altLang="ja-JP" sz="1400" b="0" i="0" dirty="0">
              <a:effectLst/>
            </a:endParaRPr>
          </a:p>
          <a:p>
            <a:pPr marL="285750" indent="-285750">
              <a:buFont typeface="Arial" panose="020B0604020202020204" pitchFamily="34" charset="0"/>
              <a:buChar char="•"/>
            </a:pPr>
            <a:endParaRPr lang="en-US" altLang="ja-JP" sz="1400" b="0" i="0" dirty="0">
              <a:effectLst/>
            </a:endParaRPr>
          </a:p>
          <a:p>
            <a:pPr marL="285750" indent="-285750">
              <a:buFont typeface="Arial" panose="020B0604020202020204" pitchFamily="34" charset="0"/>
              <a:buChar char="•"/>
            </a:pPr>
            <a:r>
              <a:rPr lang="en-US" altLang="ja-JP" sz="1400" b="0" i="0" dirty="0">
                <a:effectLst/>
              </a:rPr>
              <a:t>TAVR </a:t>
            </a:r>
            <a:r>
              <a:rPr lang="ja-JP" altLang="en-US" sz="1400" b="0" i="0" dirty="0">
                <a:effectLst/>
              </a:rPr>
              <a:t>を受けた患者は外科的大動脈弁置換術を受けた患者よりも年齢が高く（平均年齢 </a:t>
            </a:r>
            <a:r>
              <a:rPr lang="en-US" altLang="ja-JP" sz="1400" b="0" i="0" dirty="0">
                <a:effectLst/>
              </a:rPr>
              <a:t>81.0±6.1 </a:t>
            </a:r>
            <a:r>
              <a:rPr lang="ja-JP" altLang="en-US" sz="1400" b="0" i="0" dirty="0">
                <a:effectLst/>
              </a:rPr>
              <a:t>歳 対 </a:t>
            </a:r>
            <a:r>
              <a:rPr lang="en-US" altLang="ja-JP" sz="1400" b="0" i="0" dirty="0">
                <a:effectLst/>
              </a:rPr>
              <a:t>70.2±10.0 </a:t>
            </a:r>
            <a:r>
              <a:rPr lang="ja-JP" altLang="en-US" sz="1400" b="0" i="0" dirty="0">
                <a:effectLst/>
              </a:rPr>
              <a:t>歳），術前リスクが高かった</a:t>
            </a:r>
            <a:r>
              <a:rPr lang="en-US" altLang="ja-JP" sz="1400" b="0" i="0" dirty="0">
                <a:effectLst/>
              </a:rPr>
              <a:t>[</a:t>
            </a:r>
            <a:r>
              <a:rPr lang="ja-JP" altLang="en-US" sz="1400" b="0" i="0" dirty="0">
                <a:effectLst/>
              </a:rPr>
              <a:t>推定ロジスティック </a:t>
            </a:r>
            <a:r>
              <a:rPr lang="en-US" altLang="ja-JP" sz="1400" b="0" i="0" dirty="0" err="1">
                <a:effectLst/>
              </a:rPr>
              <a:t>EuroSCORE</a:t>
            </a:r>
            <a:r>
              <a:rPr lang="en-US" altLang="ja-JP" sz="1400" b="0" i="0" dirty="0">
                <a:effectLst/>
              </a:rPr>
              <a:t>  22.4% </a:t>
            </a:r>
            <a:r>
              <a:rPr lang="ja-JP" altLang="en-US" sz="1400" b="0" i="0" dirty="0">
                <a:effectLst/>
              </a:rPr>
              <a:t>対 </a:t>
            </a:r>
            <a:r>
              <a:rPr lang="en-US" altLang="ja-JP" sz="1400" b="0" i="0" dirty="0">
                <a:effectLst/>
              </a:rPr>
              <a:t>6.3</a:t>
            </a:r>
            <a:r>
              <a:rPr lang="en-US" altLang="ja-JP" sz="1400" dirty="0"/>
              <a:t>%] </a:t>
            </a:r>
          </a:p>
          <a:p>
            <a:pPr marL="285750" indent="-285750">
              <a:buFont typeface="Arial" panose="020B0604020202020204" pitchFamily="34" charset="0"/>
              <a:buChar char="•"/>
            </a:pPr>
            <a:r>
              <a:rPr lang="ja-JP" altLang="en-US" sz="1400" dirty="0"/>
              <a:t>院内死亡率は両群とも </a:t>
            </a:r>
            <a:r>
              <a:rPr lang="en-US" altLang="ja-JP" sz="1400" dirty="0"/>
              <a:t>2007 </a:t>
            </a:r>
            <a:r>
              <a:rPr lang="ja-JP" altLang="en-US" sz="1400" dirty="0"/>
              <a:t>年から </a:t>
            </a:r>
            <a:r>
              <a:rPr lang="en-US" altLang="ja-JP" sz="1400" dirty="0"/>
              <a:t>2013 </a:t>
            </a:r>
            <a:r>
              <a:rPr lang="ja-JP" altLang="en-US" sz="1400" dirty="0"/>
              <a:t>年にかけて低下した（</a:t>
            </a:r>
            <a:r>
              <a:rPr lang="en-US" altLang="ja-JP" sz="1400" dirty="0"/>
              <a:t>TAVR </a:t>
            </a:r>
            <a:r>
              <a:rPr lang="ja-JP" altLang="en-US" sz="1400" dirty="0"/>
              <a:t>群では </a:t>
            </a:r>
            <a:r>
              <a:rPr lang="en-US" altLang="ja-JP" sz="1400" dirty="0"/>
              <a:t>13.2%</a:t>
            </a:r>
            <a:r>
              <a:rPr lang="ja-JP" altLang="en-US" sz="1400" dirty="0"/>
              <a:t>から </a:t>
            </a:r>
            <a:r>
              <a:rPr lang="en-US" altLang="ja-JP" sz="1400" dirty="0"/>
              <a:t>5.4%</a:t>
            </a:r>
            <a:r>
              <a:rPr lang="ja-JP" altLang="en-US" sz="1400" dirty="0" err="1"/>
              <a:t>へと</a:t>
            </a:r>
            <a:r>
              <a:rPr lang="ja-JP" altLang="en-US" sz="1400" dirty="0"/>
              <a:t>低下し，外科的大動脈弁置換術群では </a:t>
            </a:r>
            <a:r>
              <a:rPr lang="en-US" altLang="ja-JP" sz="1400" dirty="0"/>
              <a:t>3.8%</a:t>
            </a:r>
            <a:r>
              <a:rPr lang="ja-JP" altLang="en-US" sz="1400" dirty="0"/>
              <a:t>から </a:t>
            </a:r>
            <a:r>
              <a:rPr lang="en-US" altLang="ja-JP" sz="1400" dirty="0"/>
              <a:t>2.2%</a:t>
            </a:r>
            <a:r>
              <a:rPr lang="ja-JP" altLang="en-US" sz="1400" dirty="0" err="1"/>
              <a:t>へと</a:t>
            </a:r>
            <a:r>
              <a:rPr lang="ja-JP" altLang="en-US" sz="1400" dirty="0"/>
              <a:t>低下）</a:t>
            </a:r>
            <a:endParaRPr lang="en-US" altLang="ja-JP" sz="1400" b="0" i="0" dirty="0">
              <a:effectLst/>
            </a:endParaRPr>
          </a:p>
          <a:p>
            <a:pPr marL="285750" indent="-285750">
              <a:buFont typeface="Arial" panose="020B0604020202020204" pitchFamily="34" charset="0"/>
              <a:buChar char="•"/>
            </a:pPr>
            <a:r>
              <a:rPr lang="ja-JP" altLang="en-US" sz="1400" b="0" i="0" dirty="0">
                <a:effectLst/>
              </a:rPr>
              <a:t>脳卒中，出血，ペースメーカー植込みの発生率も</a:t>
            </a:r>
            <a:r>
              <a:rPr lang="en-US" altLang="ja-JP" sz="1400" b="0" i="0" dirty="0">
                <a:effectLst/>
              </a:rPr>
              <a:t>TAVR</a:t>
            </a:r>
            <a:r>
              <a:rPr lang="ja-JP" altLang="en-US" sz="1400" b="0" i="0" dirty="0">
                <a:effectLst/>
              </a:rPr>
              <a:t>および</a:t>
            </a:r>
            <a:r>
              <a:rPr lang="en-US" altLang="ja-JP" sz="1400" b="0" i="0" dirty="0">
                <a:effectLst/>
              </a:rPr>
              <a:t>SAVR</a:t>
            </a:r>
            <a:r>
              <a:rPr lang="ja-JP" altLang="en-US" sz="1400" b="0" i="0" dirty="0">
                <a:effectLst/>
              </a:rPr>
              <a:t>とも低下した（急性腎障害は変わらなかった）</a:t>
            </a:r>
          </a:p>
          <a:p>
            <a:pPr marL="285750" indent="-285750">
              <a:buFont typeface="Arial" panose="020B0604020202020204" pitchFamily="34" charset="0"/>
              <a:buChar char="•"/>
            </a:pPr>
            <a:endParaRPr lang="en-US" altLang="ja-JP" sz="1400" dirty="0"/>
          </a:p>
          <a:p>
            <a:pPr marL="285750" indent="-285750">
              <a:buFont typeface="Arial" panose="020B0604020202020204" pitchFamily="34" charset="0"/>
              <a:buChar char="•"/>
            </a:pPr>
            <a:r>
              <a:rPr lang="en-US" altLang="ja-JP" sz="1400" b="0" i="0" dirty="0">
                <a:effectLst/>
              </a:rPr>
              <a:t>TAVR </a:t>
            </a:r>
            <a:r>
              <a:rPr lang="ja-JP" altLang="en-US" sz="1400" b="0" i="0" dirty="0">
                <a:effectLst/>
              </a:rPr>
              <a:t>を受けた患者は外科的大動脈弁置換術を受けた患者よりも年齢が高く，手術リスクが高かった．院内死亡率は両群とも低下したが，</a:t>
            </a:r>
            <a:r>
              <a:rPr lang="en-US" altLang="ja-JP" sz="1400" b="0" i="0" dirty="0">
                <a:effectLst/>
              </a:rPr>
              <a:t>TAVR </a:t>
            </a:r>
            <a:r>
              <a:rPr lang="ja-JP" altLang="en-US" sz="1400" b="0" i="0" dirty="0">
                <a:effectLst/>
              </a:rPr>
              <a:t>群のほうが低下が大きかった．</a:t>
            </a:r>
          </a:p>
          <a:p>
            <a:pPr marL="285750" indent="-285750">
              <a:buFont typeface="Arial" panose="020B0604020202020204" pitchFamily="34" charset="0"/>
              <a:buChar char="•"/>
            </a:pPr>
            <a:endParaRPr lang="en-US" altLang="ja-JP" sz="1400" dirty="0"/>
          </a:p>
        </p:txBody>
      </p:sp>
    </p:spTree>
    <p:extLst>
      <p:ext uri="{BB962C8B-B14F-4D97-AF65-F5344CB8AC3E}">
        <p14:creationId xmlns:p14="http://schemas.microsoft.com/office/powerpoint/2010/main" val="223477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952" y="620688"/>
            <a:ext cx="4546848" cy="1143000"/>
          </a:xfrm>
        </p:spPr>
        <p:txBody>
          <a:bodyPr>
            <a:normAutofit fontScale="90000"/>
          </a:bodyPr>
          <a:lstStyle/>
          <a:p>
            <a:r>
              <a:rPr lang="ja-JP" altLang="en-US" sz="2700" b="1" dirty="0"/>
              <a:t>エンパグリフロジン（</a:t>
            </a:r>
            <a:r>
              <a:rPr lang="en-US" altLang="ja-JP" sz="2700" b="1" dirty="0"/>
              <a:t>SGLT2</a:t>
            </a:r>
            <a:r>
              <a:rPr lang="ja-JP" altLang="en-US" sz="2700" b="1" dirty="0"/>
              <a:t>阻害薬）の</a:t>
            </a:r>
            <a:r>
              <a:rPr lang="en-US" altLang="ja-JP" sz="2700" b="1" dirty="0"/>
              <a:t>2 </a:t>
            </a:r>
            <a:r>
              <a:rPr lang="ja-JP" altLang="en-US" sz="2700" b="1" dirty="0"/>
              <a:t>型糖尿病患者における心血管転帰の改善</a:t>
            </a:r>
            <a:br>
              <a:rPr lang="ja-JP" altLang="en-US" b="1" dirty="0"/>
            </a:br>
            <a:endParaRPr kumimoji="1" lang="ja-JP" altLang="en-US" dirty="0"/>
          </a:p>
        </p:txBody>
      </p:sp>
      <p:sp>
        <p:nvSpPr>
          <p:cNvPr id="4" name="テキスト ボックス 3"/>
          <p:cNvSpPr txBox="1"/>
          <p:nvPr/>
        </p:nvSpPr>
        <p:spPr>
          <a:xfrm>
            <a:off x="4197126" y="1734984"/>
            <a:ext cx="4590139" cy="5078314"/>
          </a:xfrm>
          <a:prstGeom prst="rect">
            <a:avLst/>
          </a:prstGeom>
          <a:noFill/>
        </p:spPr>
        <p:txBody>
          <a:bodyPr wrap="square" rtlCol="0">
            <a:spAutoFit/>
          </a:bodyPr>
          <a:lstStyle/>
          <a:p>
            <a:r>
              <a:rPr lang="ja-JP" altLang="en-US" b="0" i="0" dirty="0">
                <a:effectLst/>
              </a:rPr>
              <a:t>・</a:t>
            </a:r>
            <a:r>
              <a:rPr lang="en-US" altLang="ja-JP" b="0" i="0" dirty="0">
                <a:effectLst/>
              </a:rPr>
              <a:t>2 </a:t>
            </a:r>
            <a:r>
              <a:rPr lang="ja-JP" altLang="en-US" b="0" i="0" dirty="0">
                <a:effectLst/>
              </a:rPr>
              <a:t>型糖尿病で心血管リスクが高い患者において，ナトリウム・グルコース共輸送体 </a:t>
            </a:r>
            <a:r>
              <a:rPr lang="en-US" altLang="ja-JP" b="0" i="0" dirty="0">
                <a:effectLst/>
              </a:rPr>
              <a:t>2 </a:t>
            </a:r>
            <a:r>
              <a:rPr lang="ja-JP" altLang="en-US" b="0" i="0" dirty="0">
                <a:effectLst/>
              </a:rPr>
              <a:t>阻害薬エンパグリフロジン（ジャディアンス）の標準治療への追加が，心血管系の合併症と死亡に及ぼす影響は明らかではない．</a:t>
            </a:r>
          </a:p>
          <a:p>
            <a:endParaRPr lang="en-US" altLang="ja-JP" b="0" i="0" dirty="0">
              <a:effectLst/>
            </a:endParaRPr>
          </a:p>
          <a:p>
            <a:r>
              <a:rPr lang="ja-JP" altLang="en-US" b="0" i="0" dirty="0">
                <a:effectLst/>
              </a:rPr>
              <a:t>・患者を，エンパグリフロジン </a:t>
            </a:r>
            <a:r>
              <a:rPr lang="en-US" altLang="ja-JP" b="0" i="0" dirty="0">
                <a:effectLst/>
              </a:rPr>
              <a:t>10 mg </a:t>
            </a:r>
            <a:r>
              <a:rPr lang="ja-JP" altLang="en-US" b="0" i="0" dirty="0">
                <a:effectLst/>
              </a:rPr>
              <a:t>を </a:t>
            </a:r>
            <a:r>
              <a:rPr lang="en-US" altLang="ja-JP" b="0" i="0" dirty="0">
                <a:effectLst/>
              </a:rPr>
              <a:t>1 </a:t>
            </a:r>
            <a:r>
              <a:rPr lang="ja-JP" altLang="en-US" b="0" i="0" dirty="0">
                <a:effectLst/>
              </a:rPr>
              <a:t>日 </a:t>
            </a:r>
            <a:r>
              <a:rPr lang="en-US" altLang="ja-JP" b="0" i="0" dirty="0">
                <a:effectLst/>
              </a:rPr>
              <a:t>1 </a:t>
            </a:r>
            <a:r>
              <a:rPr lang="ja-JP" altLang="en-US" b="0" i="0" dirty="0">
                <a:effectLst/>
              </a:rPr>
              <a:t>回投与する群，同 </a:t>
            </a:r>
            <a:r>
              <a:rPr lang="en-US" altLang="ja-JP" b="0" i="0" dirty="0">
                <a:effectLst/>
              </a:rPr>
              <a:t>25 mg </a:t>
            </a:r>
            <a:r>
              <a:rPr lang="ja-JP" altLang="en-US" b="0" i="0" dirty="0" err="1">
                <a:effectLst/>
              </a:rPr>
              <a:t>を投</a:t>
            </a:r>
            <a:r>
              <a:rPr lang="ja-JP" altLang="en-US" b="0" i="0" dirty="0">
                <a:effectLst/>
              </a:rPr>
              <a:t>与する群，プラセボを投与する群に無作為に割り付けた．</a:t>
            </a:r>
            <a:endParaRPr lang="en-US" altLang="ja-JP" b="0" i="0" dirty="0">
              <a:effectLst/>
            </a:endParaRPr>
          </a:p>
          <a:p>
            <a:endParaRPr lang="en-US" altLang="ja-JP" dirty="0"/>
          </a:p>
          <a:p>
            <a:r>
              <a:rPr lang="ja-JP" altLang="en-US" b="0" i="0" dirty="0">
                <a:effectLst/>
              </a:rPr>
              <a:t>・主要複合転帰は，心血管系の原因による死亡，非致死的心筋梗塞，非致死的脳卒中とし，エンパグリフロジン統合群とプラセボ群とで比較解析した．</a:t>
            </a:r>
            <a:endParaRPr lang="en-US" altLang="ja-JP" b="0" i="0" dirty="0">
              <a:effectLst/>
            </a:endParaRPr>
          </a:p>
          <a:p>
            <a:endParaRPr lang="en-US" altLang="ja-JP" dirty="0"/>
          </a:p>
          <a:p>
            <a:r>
              <a:rPr lang="ja-JP" altLang="en-US" b="0" i="0" dirty="0">
                <a:effectLst/>
              </a:rPr>
              <a:t>・主な副次的複合転帰は，主要転帰に，不安定狭心症による入院を加えたものとした．</a:t>
            </a:r>
          </a:p>
          <a:p>
            <a:endParaRPr kumimoji="1"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3888432" cy="68132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9702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5" descr="Image"/>
          <p:cNvPicPr>
            <a:picLocks noGrp="1" noChangeAspect="1"/>
          </p:cNvPicPr>
          <p:nvPr>
            <p:ph idx="1"/>
          </p:nvPr>
        </p:nvPicPr>
        <p:blipFill>
          <a:blip r:embed="rId3" cstate="print"/>
          <a:stretch>
            <a:fillRect/>
          </a:stretch>
        </p:blipFill>
        <p:spPr>
          <a:xfrm>
            <a:off x="251520" y="260648"/>
            <a:ext cx="6984776" cy="4263751"/>
          </a:xfrm>
          <a:prstGeom prst="rect">
            <a:avLst/>
          </a:prstGeom>
        </p:spPr>
      </p:pic>
      <p:pic>
        <p:nvPicPr>
          <p:cNvPr id="5" name="Picture 5" descr="Image"/>
          <p:cNvPicPr>
            <a:picLocks noChangeAspect="1"/>
          </p:cNvPicPr>
          <p:nvPr/>
        </p:nvPicPr>
        <p:blipFill>
          <a:blip r:embed="rId4" cstate="print"/>
          <a:stretch>
            <a:fillRect/>
          </a:stretch>
        </p:blipFill>
        <p:spPr>
          <a:xfrm>
            <a:off x="251520" y="4574767"/>
            <a:ext cx="3546748" cy="2166601"/>
          </a:xfrm>
          <a:prstGeom prst="rect">
            <a:avLst/>
          </a:prstGeom>
        </p:spPr>
      </p:pic>
      <p:sp>
        <p:nvSpPr>
          <p:cNvPr id="3" name="正方形/長方形 2"/>
          <p:cNvSpPr/>
          <p:nvPr/>
        </p:nvSpPr>
        <p:spPr>
          <a:xfrm>
            <a:off x="4139952" y="4869160"/>
            <a:ext cx="4572000" cy="1754327"/>
          </a:xfrm>
          <a:prstGeom prst="rect">
            <a:avLst/>
          </a:prstGeom>
        </p:spPr>
        <p:txBody>
          <a:bodyPr>
            <a:spAutoFit/>
          </a:bodyPr>
          <a:lstStyle/>
          <a:p>
            <a:r>
              <a:rPr lang="ja-JP" altLang="en-US" dirty="0"/>
              <a:t>・</a:t>
            </a:r>
            <a:r>
              <a:rPr lang="en-US" altLang="ja-JP" dirty="0"/>
              <a:t>2 </a:t>
            </a:r>
            <a:r>
              <a:rPr lang="ja-JP" altLang="en-US" dirty="0"/>
              <a:t>型糖尿病で心血管イベントのリスクが高い患者において，標準治療にエンパグリフロジンを追加した場合，プラセボを追加した場合と比較して，主要複合心血管転帰の発生率と全死因死亡率が低かった（</a:t>
            </a:r>
            <a:r>
              <a:rPr lang="en-US" altLang="ja-JP" dirty="0"/>
              <a:t>HR</a:t>
            </a:r>
            <a:r>
              <a:rPr lang="ja-JP" altLang="en-US" dirty="0"/>
              <a:t> </a:t>
            </a:r>
            <a:r>
              <a:rPr lang="en-US" altLang="ja-JP" dirty="0"/>
              <a:t>0.86</a:t>
            </a:r>
            <a:r>
              <a:rPr lang="ja-JP" altLang="en-US" dirty="0"/>
              <a:t>，</a:t>
            </a:r>
            <a:r>
              <a:rPr lang="en-US" altLang="ja-JP" dirty="0"/>
              <a:t>95%CI</a:t>
            </a:r>
            <a:r>
              <a:rPr lang="ja-JP" altLang="en-US" dirty="0"/>
              <a:t> </a:t>
            </a:r>
            <a:r>
              <a:rPr lang="en-US" altLang="ja-JP" dirty="0"/>
              <a:t>0.74</a:t>
            </a:r>
            <a:r>
              <a:rPr lang="ja-JP" altLang="en-US" dirty="0"/>
              <a:t>～</a:t>
            </a:r>
            <a:r>
              <a:rPr lang="en-US" altLang="ja-JP" dirty="0"/>
              <a:t>0.99</a:t>
            </a:r>
            <a:r>
              <a:rPr lang="ja-JP" altLang="en-US" dirty="0"/>
              <a:t>，</a:t>
            </a:r>
            <a:r>
              <a:rPr lang="en-US" altLang="ja-JP" dirty="0"/>
              <a:t>P</a:t>
            </a:r>
            <a:r>
              <a:rPr lang="ja-JP" altLang="en-US" dirty="0"/>
              <a:t>＝</a:t>
            </a:r>
            <a:r>
              <a:rPr lang="en-US" altLang="ja-JP" dirty="0"/>
              <a:t>0.04</a:t>
            </a:r>
            <a:r>
              <a:rPr lang="ja-JP" altLang="en-US" dirty="0"/>
              <a:t>）</a:t>
            </a:r>
          </a:p>
        </p:txBody>
      </p:sp>
    </p:spTree>
    <p:extLst>
      <p:ext uri="{BB962C8B-B14F-4D97-AF65-F5344CB8AC3E}">
        <p14:creationId xmlns:p14="http://schemas.microsoft.com/office/powerpoint/2010/main" val="387621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952" y="116632"/>
            <a:ext cx="4546848" cy="1143000"/>
          </a:xfrm>
        </p:spPr>
        <p:txBody>
          <a:bodyPr>
            <a:noAutofit/>
          </a:bodyPr>
          <a:lstStyle/>
          <a:p>
            <a:r>
              <a:rPr lang="ja-JP" altLang="en-US" sz="2400" b="1" dirty="0"/>
              <a:t>糖尿病患者におけるパクリタキセル溶出冠動脈ステントとエベロリムス溶出冠動脈ステントとの比較</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0"/>
            <a:ext cx="3744416" cy="67722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テキスト ボックス 2"/>
          <p:cNvSpPr txBox="1"/>
          <p:nvPr/>
        </p:nvSpPr>
        <p:spPr>
          <a:xfrm>
            <a:off x="4211960" y="1412776"/>
            <a:ext cx="4392488" cy="5355313"/>
          </a:xfrm>
          <a:prstGeom prst="rect">
            <a:avLst/>
          </a:prstGeom>
          <a:noFill/>
        </p:spPr>
        <p:txBody>
          <a:bodyPr wrap="square" rtlCol="0">
            <a:spAutoFit/>
          </a:bodyPr>
          <a:lstStyle/>
          <a:p>
            <a:r>
              <a:rPr lang="ja-JP" altLang="en-US" dirty="0"/>
              <a:t>・糖尿病と冠動脈疾患を合併し，経皮的冠動脈インターベンション（</a:t>
            </a:r>
            <a:r>
              <a:rPr lang="en-US" altLang="ja-JP" dirty="0"/>
              <a:t>PCI</a:t>
            </a:r>
            <a:r>
              <a:rPr lang="ja-JP" altLang="en-US" dirty="0"/>
              <a:t>）を受ける患者に対してどの薬剤溶出性ステントを選択するかについては，議論が続いている．</a:t>
            </a:r>
            <a:endParaRPr lang="en-US" altLang="ja-JP" dirty="0"/>
          </a:p>
          <a:p>
            <a:endParaRPr lang="en-US" altLang="ja-JP" dirty="0"/>
          </a:p>
          <a:p>
            <a:r>
              <a:rPr lang="ja-JP" altLang="en-US" dirty="0"/>
              <a:t>・糖尿病と冠動脈疾患を合併し，</a:t>
            </a:r>
            <a:r>
              <a:rPr lang="en-US" altLang="ja-JP" dirty="0"/>
              <a:t>PCI </a:t>
            </a:r>
            <a:r>
              <a:rPr lang="ja-JP" altLang="en-US" dirty="0"/>
              <a:t>を受ける患者 </a:t>
            </a:r>
            <a:r>
              <a:rPr lang="en-US" altLang="ja-JP" dirty="0"/>
              <a:t>1,830 </a:t>
            </a:r>
            <a:r>
              <a:rPr lang="ja-JP" altLang="en-US" dirty="0"/>
              <a:t>例を，パクリタキセル溶出ステントを留置する群とエベロリムス溶出ステントを留置する群に無作為に割り付けた．</a:t>
            </a:r>
            <a:endParaRPr lang="en-US" altLang="ja-JP" dirty="0"/>
          </a:p>
          <a:p>
            <a:endParaRPr lang="en-US" altLang="ja-JP" dirty="0"/>
          </a:p>
          <a:p>
            <a:r>
              <a:rPr lang="ja-JP" altLang="en-US" dirty="0"/>
              <a:t>・筆者らは非劣性試験デザインを用い，リスク差の </a:t>
            </a:r>
            <a:r>
              <a:rPr lang="en-US" altLang="ja-JP" dirty="0"/>
              <a:t>95%</a:t>
            </a:r>
            <a:r>
              <a:rPr lang="ja-JP" altLang="en-US" dirty="0"/>
              <a:t>信頼区間（</a:t>
            </a:r>
            <a:r>
              <a:rPr lang="en-US" altLang="ja-JP" dirty="0"/>
              <a:t>CI</a:t>
            </a:r>
            <a:r>
              <a:rPr lang="ja-JP" altLang="en-US" dirty="0"/>
              <a:t>）の上限 </a:t>
            </a:r>
            <a:r>
              <a:rPr lang="en-US" altLang="ja-JP" dirty="0"/>
              <a:t>4 </a:t>
            </a:r>
            <a:r>
              <a:rPr lang="ja-JP" altLang="en-US" dirty="0"/>
              <a:t>パーセントポイントを非劣性マージンとした．</a:t>
            </a:r>
            <a:endParaRPr lang="en-US" altLang="ja-JP" dirty="0"/>
          </a:p>
          <a:p>
            <a:endParaRPr lang="en-US" altLang="ja-JP" dirty="0"/>
          </a:p>
          <a:p>
            <a:r>
              <a:rPr lang="ja-JP" altLang="en-US" dirty="0"/>
              <a:t>・主要エンドポイントは，追跡調査 </a:t>
            </a:r>
            <a:r>
              <a:rPr lang="en-US" altLang="ja-JP" dirty="0"/>
              <a:t>1 </a:t>
            </a:r>
            <a:r>
              <a:rPr lang="ja-JP" altLang="en-US" dirty="0"/>
              <a:t>年の時点でのt</a:t>
            </a:r>
            <a:r>
              <a:rPr lang="en-US" altLang="ja-JP" dirty="0" err="1"/>
              <a:t>arget</a:t>
            </a:r>
            <a:r>
              <a:rPr lang="ja-JP" altLang="en-US" dirty="0"/>
              <a:t> </a:t>
            </a:r>
            <a:r>
              <a:rPr lang="en-US" altLang="ja-JP" dirty="0"/>
              <a:t>vessel</a:t>
            </a:r>
            <a:r>
              <a:rPr lang="ja-JP" altLang="en-US" dirty="0"/>
              <a:t> </a:t>
            </a:r>
            <a:r>
              <a:rPr lang="en-US" altLang="ja-JP" dirty="0"/>
              <a:t>failure</a:t>
            </a:r>
            <a:r>
              <a:rPr lang="ja-JP" altLang="en-US" dirty="0"/>
              <a:t>とし，その定義は，心臓死，標的血管心筋梗塞，虚血による標的血管血行再建の複合とした．</a:t>
            </a:r>
          </a:p>
          <a:p>
            <a:endParaRPr kumimoji="1" lang="ja-JP" altLang="en-US" dirty="0"/>
          </a:p>
        </p:txBody>
      </p:sp>
    </p:spTree>
    <p:extLst>
      <p:ext uri="{BB962C8B-B14F-4D97-AF65-F5344CB8AC3E}">
        <p14:creationId xmlns:p14="http://schemas.microsoft.com/office/powerpoint/2010/main" val="318750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a:blip r:embed="rId3" cstate="print"/>
          <a:stretch>
            <a:fillRect/>
          </a:stretch>
        </p:blipFill>
        <p:spPr>
          <a:xfrm>
            <a:off x="251520" y="116632"/>
            <a:ext cx="5030284" cy="4525963"/>
          </a:xfrm>
          <a:prstGeom prst="rect">
            <a:avLst/>
          </a:prstGeom>
        </p:spPr>
      </p:pic>
      <p:sp>
        <p:nvSpPr>
          <p:cNvPr id="3" name="テキスト ボックス 2"/>
          <p:cNvSpPr txBox="1"/>
          <p:nvPr/>
        </p:nvSpPr>
        <p:spPr>
          <a:xfrm>
            <a:off x="539552" y="5085184"/>
            <a:ext cx="7920880" cy="1200329"/>
          </a:xfrm>
          <a:prstGeom prst="rect">
            <a:avLst/>
          </a:prstGeom>
          <a:noFill/>
        </p:spPr>
        <p:txBody>
          <a:bodyPr wrap="square" rtlCol="0">
            <a:spAutoFit/>
          </a:bodyPr>
          <a:lstStyle/>
          <a:p>
            <a:r>
              <a:rPr lang="ja-JP" altLang="en-US" dirty="0"/>
              <a:t>・糖尿病と冠動脈疾患を合併し，</a:t>
            </a:r>
            <a:r>
              <a:rPr lang="en-US" altLang="ja-JP" dirty="0"/>
              <a:t>PCI </a:t>
            </a:r>
            <a:r>
              <a:rPr lang="ja-JP" altLang="en-US" dirty="0"/>
              <a:t>を受ける患者において，パクリタキセル溶出ステントに，エベロリムス溶出ステントに対する非劣性は認められず，また，</a:t>
            </a:r>
            <a:r>
              <a:rPr lang="en-US" altLang="ja-JP" dirty="0"/>
              <a:t>1 </a:t>
            </a:r>
            <a:r>
              <a:rPr lang="ja-JP" altLang="en-US" dirty="0"/>
              <a:t>年の時点での標的血管不全，心筋梗塞，ステント血栓症，標的血管血行再建の発生率がより高かった．</a:t>
            </a:r>
            <a:endParaRPr kumimoji="1" lang="ja-JP" altLang="en-US" dirty="0"/>
          </a:p>
        </p:txBody>
      </p:sp>
      <p:sp>
        <p:nvSpPr>
          <p:cNvPr id="7" name="テキスト ボックス 6"/>
          <p:cNvSpPr txBox="1"/>
          <p:nvPr/>
        </p:nvSpPr>
        <p:spPr>
          <a:xfrm>
            <a:off x="5508104" y="260648"/>
            <a:ext cx="3312368" cy="3139321"/>
          </a:xfrm>
          <a:prstGeom prst="rect">
            <a:avLst/>
          </a:prstGeom>
          <a:noFill/>
        </p:spPr>
        <p:txBody>
          <a:bodyPr wrap="square" rtlCol="0">
            <a:spAutoFit/>
          </a:bodyPr>
          <a:lstStyle/>
          <a:p>
            <a:r>
              <a:rPr lang="ja-JP" altLang="en-US" dirty="0"/>
              <a:t>・</a:t>
            </a:r>
            <a:r>
              <a:rPr lang="en-US" altLang="ja-JP" dirty="0"/>
              <a:t>1</a:t>
            </a:r>
            <a:r>
              <a:rPr lang="ja-JP" altLang="en-US" dirty="0"/>
              <a:t>年での時点でのパクリタキセル溶出ステントは，エベロリムス溶出ステントに対する非劣性の基準を満たさなかった</a:t>
            </a:r>
            <a:endParaRPr lang="en-US" altLang="ja-JP" dirty="0"/>
          </a:p>
          <a:p>
            <a:r>
              <a:rPr lang="ja-JP" altLang="en-US" dirty="0"/>
              <a:t>（標的血管不全の発生率 </a:t>
            </a:r>
            <a:r>
              <a:rPr lang="en-US" altLang="ja-JP" dirty="0"/>
              <a:t>5.6% </a:t>
            </a:r>
            <a:r>
              <a:rPr lang="ja-JP" altLang="en-US" dirty="0"/>
              <a:t>対 </a:t>
            </a:r>
            <a:r>
              <a:rPr lang="en-US" altLang="ja-JP" dirty="0"/>
              <a:t>2.9%</a:t>
            </a:r>
            <a:r>
              <a:rPr lang="ja-JP" altLang="en-US" dirty="0"/>
              <a:t>，リスク差 </a:t>
            </a:r>
            <a:r>
              <a:rPr lang="en-US" altLang="ja-JP" dirty="0"/>
              <a:t>2.7%</a:t>
            </a:r>
            <a:r>
              <a:rPr lang="ja-JP" altLang="en-US" dirty="0"/>
              <a:t> </a:t>
            </a:r>
            <a:r>
              <a:rPr lang="en-US" altLang="ja-JP" dirty="0"/>
              <a:t>[95% CI 0.8</a:t>
            </a:r>
            <a:r>
              <a:rPr lang="ja-JP" altLang="en-US" dirty="0"/>
              <a:t>～</a:t>
            </a:r>
            <a:r>
              <a:rPr lang="en-US" altLang="ja-JP" dirty="0"/>
              <a:t>4.5]</a:t>
            </a:r>
            <a:r>
              <a:rPr lang="ja-JP" altLang="en-US" dirty="0"/>
              <a:t>，</a:t>
            </a:r>
            <a:r>
              <a:rPr lang="en-US" altLang="en-US" dirty="0"/>
              <a:t>RR</a:t>
            </a:r>
            <a:r>
              <a:rPr lang="ja-JP" altLang="en-US" dirty="0"/>
              <a:t> </a:t>
            </a:r>
            <a:r>
              <a:rPr lang="en-US" altLang="ja-JP" dirty="0"/>
              <a:t>1.89 [95% CI 1.20</a:t>
            </a:r>
            <a:r>
              <a:rPr lang="ja-JP" altLang="en-US" dirty="0"/>
              <a:t>～</a:t>
            </a:r>
            <a:r>
              <a:rPr lang="en-US" altLang="ja-JP" dirty="0"/>
              <a:t>2.99]</a:t>
            </a:r>
            <a:r>
              <a:rPr lang="ja-JP" altLang="en-US" dirty="0"/>
              <a:t>，非劣性に対する</a:t>
            </a:r>
            <a:r>
              <a:rPr lang="en-US" altLang="ja-JP" dirty="0"/>
              <a:t>P</a:t>
            </a:r>
            <a:r>
              <a:rPr lang="ja-JP" altLang="en-US" dirty="0"/>
              <a:t>＝</a:t>
            </a:r>
            <a:r>
              <a:rPr lang="en-US" altLang="ja-JP" dirty="0"/>
              <a:t>0.38</a:t>
            </a:r>
            <a:r>
              <a:rPr lang="ja-JP" altLang="en-US" dirty="0"/>
              <a:t>）．</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12096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3968" y="476672"/>
            <a:ext cx="4402832" cy="1143000"/>
          </a:xfrm>
        </p:spPr>
        <p:txBody>
          <a:bodyPr>
            <a:normAutofit fontScale="90000"/>
          </a:bodyPr>
          <a:lstStyle/>
          <a:p>
            <a:r>
              <a:rPr lang="en-US" altLang="ja-JP" sz="3100" b="1" dirty="0"/>
              <a:t>2 </a:t>
            </a:r>
            <a:r>
              <a:rPr lang="ja-JP" altLang="en-US" sz="3100" b="1" dirty="0"/>
              <a:t>型糖尿病に急性冠症候群を合併した患者に対するリキシセナチド（</a:t>
            </a:r>
            <a:r>
              <a:rPr lang="en-US" altLang="ja-JP" sz="3100" b="1" dirty="0"/>
              <a:t>GLP-1</a:t>
            </a:r>
            <a:r>
              <a:rPr lang="ja-JP" altLang="en-US" sz="3100" b="1" dirty="0"/>
              <a:t>阻害薬）</a:t>
            </a:r>
            <a:br>
              <a:rPr lang="ja-JP" altLang="en-US" b="1" dirty="0"/>
            </a:br>
            <a:endParaRPr kumimoji="1" lang="ja-JP" altLang="en-US" dirty="0"/>
          </a:p>
        </p:txBody>
      </p:sp>
      <p:sp>
        <p:nvSpPr>
          <p:cNvPr id="3" name="テキスト ボックス 2"/>
          <p:cNvSpPr txBox="1"/>
          <p:nvPr/>
        </p:nvSpPr>
        <p:spPr>
          <a:xfrm>
            <a:off x="4067944" y="1484784"/>
            <a:ext cx="4824536" cy="5078314"/>
          </a:xfrm>
          <a:prstGeom prst="rect">
            <a:avLst/>
          </a:prstGeom>
          <a:noFill/>
        </p:spPr>
        <p:txBody>
          <a:bodyPr wrap="square" rtlCol="0">
            <a:spAutoFit/>
          </a:bodyPr>
          <a:lstStyle/>
          <a:p>
            <a:r>
              <a:rPr lang="ja-JP" altLang="en-US" dirty="0"/>
              <a:t>・</a:t>
            </a:r>
            <a:r>
              <a:rPr lang="en-US" altLang="ja-JP" dirty="0"/>
              <a:t>2 </a:t>
            </a:r>
            <a:r>
              <a:rPr lang="ja-JP" altLang="en-US" dirty="0"/>
              <a:t>型糖尿病患者，とくに心血管疾患が併存している患者では，集団と比較して，心血管系の合併症および死亡の発生率が高い．</a:t>
            </a:r>
            <a:endParaRPr lang="en-US" altLang="ja-JP" dirty="0"/>
          </a:p>
          <a:p>
            <a:endParaRPr lang="en-US" altLang="ja-JP" dirty="0"/>
          </a:p>
          <a:p>
            <a:r>
              <a:rPr lang="ja-JP" altLang="en-US" dirty="0"/>
              <a:t>・グルカゴン様ペプチド </a:t>
            </a:r>
            <a:r>
              <a:rPr lang="en-US" altLang="ja-JP" dirty="0"/>
              <a:t>1 </a:t>
            </a:r>
            <a:r>
              <a:rPr lang="ja-JP" altLang="en-US" dirty="0"/>
              <a:t>受容体作動薬であるリキシセナチド（リキスミア）が，急性冠症候群を発症して間もない </a:t>
            </a:r>
            <a:r>
              <a:rPr lang="en-US" altLang="ja-JP" dirty="0"/>
              <a:t>2 </a:t>
            </a:r>
            <a:r>
              <a:rPr lang="ja-JP" altLang="en-US" dirty="0"/>
              <a:t>型糖尿病患者の心血管転帰に及ぼす影響を評価</a:t>
            </a:r>
            <a:endParaRPr lang="en-US" altLang="ja-JP" dirty="0"/>
          </a:p>
          <a:p>
            <a:endParaRPr lang="ja-JP" altLang="en-US" dirty="0"/>
          </a:p>
          <a:p>
            <a:r>
              <a:rPr lang="ja-JP" altLang="en-US" dirty="0"/>
              <a:t>・</a:t>
            </a:r>
            <a:r>
              <a:rPr lang="en-US" altLang="ja-JP" dirty="0"/>
              <a:t>180 </a:t>
            </a:r>
            <a:r>
              <a:rPr lang="ja-JP" altLang="en-US" dirty="0"/>
              <a:t>日以内に心筋梗塞を発症したか，不安定狭心症により入院した </a:t>
            </a:r>
            <a:r>
              <a:rPr lang="en-US" altLang="ja-JP" dirty="0"/>
              <a:t>2 </a:t>
            </a:r>
            <a:r>
              <a:rPr lang="ja-JP" altLang="en-US" dirty="0"/>
              <a:t>型糖尿病患者を，標準治療に加えて，リキシセナチドを投与する群とプラセボを投与する群に無作為に割り付けた．</a:t>
            </a:r>
            <a:endParaRPr lang="en-US" altLang="ja-JP" dirty="0"/>
          </a:p>
          <a:p>
            <a:endParaRPr lang="en-US" altLang="ja-JP" dirty="0"/>
          </a:p>
          <a:p>
            <a:r>
              <a:rPr lang="ja-JP" altLang="en-US" dirty="0"/>
              <a:t>・主要複合エンドポイントである心血管死亡，心筋梗塞，脳卒中，不安定狭心症による入院について，リキシセナチドのプラセボに対する非劣性および優越性を検討</a:t>
            </a:r>
            <a:endParaRPr kumimoji="1"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3769451" cy="6845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6152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5" descr="Image"/>
          <p:cNvPicPr>
            <a:picLocks noGrp="1" noChangeAspect="1"/>
          </p:cNvPicPr>
          <p:nvPr>
            <p:ph idx="1"/>
          </p:nvPr>
        </p:nvPicPr>
        <p:blipFill>
          <a:blip r:embed="rId3" cstate="print"/>
          <a:stretch>
            <a:fillRect/>
          </a:stretch>
        </p:blipFill>
        <p:spPr>
          <a:xfrm>
            <a:off x="467544" y="260648"/>
            <a:ext cx="3818287" cy="2924900"/>
          </a:xfrm>
          <a:prstGeom prst="rect">
            <a:avLst/>
          </a:prstGeom>
        </p:spPr>
      </p:pic>
      <p:pic>
        <p:nvPicPr>
          <p:cNvPr id="5" name="Picture 5" descr="Image"/>
          <p:cNvPicPr>
            <a:picLocks noChangeAspect="1"/>
          </p:cNvPicPr>
          <p:nvPr/>
        </p:nvPicPr>
        <p:blipFill>
          <a:blip r:embed="rId4" cstate="print"/>
          <a:stretch>
            <a:fillRect/>
          </a:stretch>
        </p:blipFill>
        <p:spPr>
          <a:xfrm>
            <a:off x="4334043" y="188640"/>
            <a:ext cx="4630445" cy="3302124"/>
          </a:xfrm>
          <a:prstGeom prst="rect">
            <a:avLst/>
          </a:prstGeom>
        </p:spPr>
      </p:pic>
      <p:sp>
        <p:nvSpPr>
          <p:cNvPr id="6" name="テキスト ボックス 5"/>
          <p:cNvSpPr txBox="1"/>
          <p:nvPr/>
        </p:nvSpPr>
        <p:spPr>
          <a:xfrm>
            <a:off x="683568" y="3717032"/>
            <a:ext cx="7848872" cy="3046988"/>
          </a:xfrm>
          <a:prstGeom prst="rect">
            <a:avLst/>
          </a:prstGeom>
          <a:noFill/>
        </p:spPr>
        <p:txBody>
          <a:bodyPr wrap="square" rtlCol="0">
            <a:spAutoFit/>
          </a:bodyPr>
          <a:lstStyle/>
          <a:p>
            <a:r>
              <a:rPr lang="ja-JP" altLang="en-US" sz="1600" dirty="0"/>
              <a:t>・</a:t>
            </a:r>
            <a:r>
              <a:rPr lang="en-US" altLang="ja-JP" sz="1600" dirty="0"/>
              <a:t>6,068 </a:t>
            </a:r>
            <a:r>
              <a:rPr lang="ja-JP" altLang="en-US" sz="1600" dirty="0"/>
              <a:t>例を無作為化し，中央値で </a:t>
            </a:r>
            <a:r>
              <a:rPr lang="en-US" altLang="ja-JP" sz="1600" dirty="0"/>
              <a:t>25 </a:t>
            </a:r>
            <a:r>
              <a:rPr lang="ja-JP" altLang="en-US" sz="1600" dirty="0"/>
              <a:t>ヵ月間追跡した．</a:t>
            </a:r>
            <a:endParaRPr lang="en-US" altLang="ja-JP" sz="1600" dirty="0"/>
          </a:p>
          <a:p>
            <a:r>
              <a:rPr lang="ja-JP" altLang="en-US" sz="1600" dirty="0"/>
              <a:t>・主要エンドポイントのイベントは，リキシセナチド群では </a:t>
            </a:r>
            <a:r>
              <a:rPr lang="en-US" altLang="ja-JP" sz="1600" dirty="0"/>
              <a:t>406 </a:t>
            </a:r>
            <a:r>
              <a:rPr lang="ja-JP" altLang="en-US" sz="1600" dirty="0"/>
              <a:t>例（</a:t>
            </a:r>
            <a:r>
              <a:rPr lang="en-US" altLang="ja-JP" sz="1600" dirty="0"/>
              <a:t>13.4%</a:t>
            </a:r>
            <a:r>
              <a:rPr lang="ja-JP" altLang="en-US" sz="1600" dirty="0"/>
              <a:t>），プラセボ群では </a:t>
            </a:r>
            <a:r>
              <a:rPr lang="en-US" altLang="ja-JP" sz="1600" dirty="0"/>
              <a:t>399 </a:t>
            </a:r>
            <a:r>
              <a:rPr lang="ja-JP" altLang="en-US" sz="1600" dirty="0"/>
              <a:t>例（</a:t>
            </a:r>
            <a:r>
              <a:rPr lang="en-US" altLang="ja-JP" sz="1600" dirty="0"/>
              <a:t>13.2%</a:t>
            </a:r>
            <a:r>
              <a:rPr lang="ja-JP" altLang="en-US" sz="1600" dirty="0"/>
              <a:t>）で発生し（</a:t>
            </a:r>
            <a:r>
              <a:rPr lang="en-US" altLang="ja-JP" sz="1600" dirty="0"/>
              <a:t>HR</a:t>
            </a:r>
            <a:r>
              <a:rPr lang="ja-JP" altLang="en-US" sz="1600" dirty="0"/>
              <a:t> </a:t>
            </a:r>
            <a:r>
              <a:rPr lang="en-US" altLang="ja-JP" sz="1600" dirty="0"/>
              <a:t>1.02</a:t>
            </a:r>
            <a:r>
              <a:rPr lang="ja-JP" altLang="en-US" sz="1600" dirty="0"/>
              <a:t>，</a:t>
            </a:r>
            <a:r>
              <a:rPr lang="en-US" altLang="ja-JP" sz="1600" dirty="0"/>
              <a:t>95%CI 0.89</a:t>
            </a:r>
            <a:r>
              <a:rPr lang="ja-JP" altLang="en-US" sz="1600" dirty="0"/>
              <a:t>～</a:t>
            </a:r>
            <a:r>
              <a:rPr lang="en-US" altLang="ja-JP" sz="1600" dirty="0"/>
              <a:t>1.17</a:t>
            </a:r>
            <a:r>
              <a:rPr lang="ja-JP" altLang="en-US" sz="1600" dirty="0"/>
              <a:t>），リキシセナチドのプラセボに対する非劣性が示されたが（</a:t>
            </a:r>
            <a:r>
              <a:rPr lang="en-US" altLang="ja-JP" sz="1600" dirty="0"/>
              <a:t>P</a:t>
            </a:r>
            <a:r>
              <a:rPr lang="ja-JP" altLang="en-US" sz="1600" dirty="0"/>
              <a:t>＜</a:t>
            </a:r>
            <a:r>
              <a:rPr lang="en-US" altLang="ja-JP" sz="1600" dirty="0"/>
              <a:t>0.001</a:t>
            </a:r>
            <a:r>
              <a:rPr lang="ja-JP" altLang="en-US" sz="1600" dirty="0"/>
              <a:t>），優越性は示されなかった（</a:t>
            </a:r>
            <a:r>
              <a:rPr lang="en-US" altLang="ja-JP" sz="1600" dirty="0"/>
              <a:t>P</a:t>
            </a:r>
            <a:r>
              <a:rPr lang="ja-JP" altLang="en-US" sz="1600" dirty="0"/>
              <a:t>＝</a:t>
            </a:r>
            <a:r>
              <a:rPr lang="en-US" altLang="ja-JP" sz="1600" dirty="0"/>
              <a:t>0.81</a:t>
            </a:r>
            <a:r>
              <a:rPr lang="ja-JP" altLang="en-US" sz="1600" dirty="0"/>
              <a:t>）．</a:t>
            </a:r>
            <a:endParaRPr lang="en-US" altLang="ja-JP" sz="1600" dirty="0"/>
          </a:p>
          <a:p>
            <a:r>
              <a:rPr lang="ja-JP" altLang="en-US" sz="1600" dirty="0"/>
              <a:t>・心不全による入院率（リキシセナチド群の</a:t>
            </a:r>
            <a:r>
              <a:rPr lang="en-US" altLang="en-US" sz="1600" dirty="0"/>
              <a:t>HR</a:t>
            </a:r>
            <a:r>
              <a:rPr lang="ja-JP" altLang="en-US" sz="1600" dirty="0"/>
              <a:t> </a:t>
            </a:r>
            <a:r>
              <a:rPr lang="en-US" altLang="ja-JP" sz="1600" dirty="0"/>
              <a:t>0.96</a:t>
            </a:r>
            <a:r>
              <a:rPr lang="ja-JP" altLang="en-US" sz="1600" dirty="0"/>
              <a:t>，</a:t>
            </a:r>
            <a:r>
              <a:rPr lang="en-US" altLang="ja-JP" sz="1600" dirty="0"/>
              <a:t>95% CI 0.75</a:t>
            </a:r>
            <a:r>
              <a:rPr lang="ja-JP" altLang="en-US" sz="1600" dirty="0"/>
              <a:t>～</a:t>
            </a:r>
            <a:r>
              <a:rPr lang="en-US" altLang="ja-JP" sz="1600" dirty="0"/>
              <a:t>1.23</a:t>
            </a:r>
            <a:r>
              <a:rPr lang="ja-JP" altLang="en-US" sz="1600" dirty="0"/>
              <a:t>），死亡率（</a:t>
            </a:r>
            <a:r>
              <a:rPr lang="en-US" altLang="en-US" sz="1600" dirty="0"/>
              <a:t>HR</a:t>
            </a:r>
            <a:r>
              <a:rPr lang="ja-JP" altLang="en-US" sz="1600" dirty="0"/>
              <a:t> </a:t>
            </a:r>
            <a:r>
              <a:rPr lang="en-US" altLang="ja-JP" sz="1600" dirty="0"/>
              <a:t>0.94</a:t>
            </a:r>
            <a:r>
              <a:rPr lang="ja-JP" altLang="en-US" sz="1600" dirty="0"/>
              <a:t>，</a:t>
            </a:r>
            <a:r>
              <a:rPr lang="en-US" altLang="ja-JP" sz="1600" dirty="0"/>
              <a:t>95% CI 0.78</a:t>
            </a:r>
            <a:r>
              <a:rPr lang="ja-JP" altLang="en-US" sz="1600" dirty="0"/>
              <a:t>～</a:t>
            </a:r>
            <a:r>
              <a:rPr lang="en-US" altLang="ja-JP" sz="1600" dirty="0"/>
              <a:t>1.13</a:t>
            </a:r>
            <a:r>
              <a:rPr lang="ja-JP" altLang="en-US" sz="1600" dirty="0"/>
              <a:t>）に群間で有意差は認められなかった．</a:t>
            </a:r>
            <a:endParaRPr lang="en-US" altLang="ja-JP" sz="1600" dirty="0"/>
          </a:p>
          <a:p>
            <a:r>
              <a:rPr lang="ja-JP" altLang="en-US" sz="1600" dirty="0"/>
              <a:t>・リキシセナチド群で，重篤な有害事象，および重症低血糖，膵炎，膵腫瘍，アレルギー反応の発生率がプラセボ群よりも高くなることはなかった．</a:t>
            </a:r>
          </a:p>
          <a:p>
            <a:endParaRPr lang="en-US" altLang="ja-JP" sz="1600" dirty="0"/>
          </a:p>
          <a:p>
            <a:r>
              <a:rPr lang="en-US" altLang="ja-JP" sz="1600" dirty="0"/>
              <a:t>2 </a:t>
            </a:r>
            <a:r>
              <a:rPr lang="ja-JP" altLang="en-US" sz="1600" dirty="0"/>
              <a:t>型糖尿病で急性冠症候群を発症して間もない患者において，通常治療にリキシセナチドを追加しても，主要心血管イベントおよびその他の重篤な有害事象の発生率に有意な変化は認められなかった．</a:t>
            </a:r>
          </a:p>
        </p:txBody>
      </p:sp>
    </p:spTree>
    <p:extLst>
      <p:ext uri="{BB962C8B-B14F-4D97-AF65-F5344CB8AC3E}">
        <p14:creationId xmlns:p14="http://schemas.microsoft.com/office/powerpoint/2010/main" val="199369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44008" y="274638"/>
            <a:ext cx="4042792" cy="1143000"/>
          </a:xfrm>
        </p:spPr>
        <p:txBody>
          <a:bodyPr>
            <a:noAutofit/>
          </a:bodyPr>
          <a:lstStyle/>
          <a:p>
            <a:r>
              <a:rPr lang="ja-JP" altLang="en-US" sz="2800" b="1" dirty="0"/>
              <a:t>感染症が疑われる重症患者の発熱に対するアセトアミノフェン</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356606" cy="6624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テキスト ボックス 2"/>
          <p:cNvSpPr txBox="1"/>
          <p:nvPr/>
        </p:nvSpPr>
        <p:spPr>
          <a:xfrm>
            <a:off x="4644008" y="1628800"/>
            <a:ext cx="4104456" cy="4247317"/>
          </a:xfrm>
          <a:prstGeom prst="rect">
            <a:avLst/>
          </a:prstGeom>
          <a:noFill/>
        </p:spPr>
        <p:txBody>
          <a:bodyPr wrap="square" rtlCol="0">
            <a:spAutoFit/>
          </a:bodyPr>
          <a:lstStyle/>
          <a:p>
            <a:r>
              <a:rPr lang="ja-JP" altLang="en-US" dirty="0"/>
              <a:t>・アセトアミノフェンは，感染症の可能性が高い集中治療室（</a:t>
            </a:r>
            <a:r>
              <a:rPr lang="en-US" altLang="ja-JP" dirty="0"/>
              <a:t>ICU</a:t>
            </a:r>
            <a:r>
              <a:rPr lang="ja-JP" altLang="en-US" dirty="0"/>
              <a:t>）患者の発熱に対して一般的に使用されているが，その効果は明らかにされていない．</a:t>
            </a:r>
          </a:p>
          <a:p>
            <a:endParaRPr lang="en-US" altLang="ja-JP" dirty="0"/>
          </a:p>
          <a:p>
            <a:r>
              <a:rPr lang="ja-JP" altLang="en-US" dirty="0"/>
              <a:t>・感染症が確定しているまたは疑われる例で，発熱（体温 </a:t>
            </a:r>
            <a:r>
              <a:rPr lang="en-US" altLang="ja-JP" dirty="0"/>
              <a:t>38℃</a:t>
            </a:r>
            <a:r>
              <a:rPr lang="ja-JP" altLang="en-US" dirty="0"/>
              <a:t>以上）が認められる患者 </a:t>
            </a:r>
            <a:r>
              <a:rPr lang="en-US" altLang="ja-JP" dirty="0"/>
              <a:t>700 </a:t>
            </a:r>
            <a:r>
              <a:rPr lang="ja-JP" altLang="en-US" dirty="0"/>
              <a:t>例を，アセトアミノフェン </a:t>
            </a:r>
            <a:r>
              <a:rPr lang="en-US" altLang="ja-JP" dirty="0"/>
              <a:t>1 g </a:t>
            </a:r>
            <a:r>
              <a:rPr lang="ja-JP" altLang="en-US" dirty="0"/>
              <a:t>群とプラセボ群に無作為に割り付け，</a:t>
            </a:r>
            <a:r>
              <a:rPr lang="en-US" altLang="ja-JP" dirty="0"/>
              <a:t>ICU </a:t>
            </a:r>
            <a:r>
              <a:rPr lang="ja-JP" altLang="en-US" dirty="0"/>
              <a:t>退室，解熱，抗菌薬療法の中止，または死亡まで </a:t>
            </a:r>
            <a:r>
              <a:rPr lang="en-US" altLang="ja-JP" dirty="0"/>
              <a:t>6 </a:t>
            </a:r>
            <a:r>
              <a:rPr lang="ja-JP" altLang="en-US" dirty="0"/>
              <a:t>時間ごとに静脈内投与した．</a:t>
            </a:r>
            <a:endParaRPr lang="en-US" altLang="ja-JP" dirty="0"/>
          </a:p>
          <a:p>
            <a:endParaRPr lang="en-US" altLang="ja-JP" dirty="0"/>
          </a:p>
          <a:p>
            <a:r>
              <a:rPr lang="ja-JP" altLang="en-US" dirty="0"/>
              <a:t>・主要評価項目は，無作為化から </a:t>
            </a:r>
            <a:r>
              <a:rPr lang="en-US" altLang="ja-JP" dirty="0"/>
              <a:t>28 </a:t>
            </a:r>
            <a:r>
              <a:rPr lang="ja-JP" altLang="en-US" dirty="0"/>
              <a:t>日目までの，</a:t>
            </a:r>
            <a:r>
              <a:rPr lang="en-US" altLang="ja-JP" dirty="0"/>
              <a:t>ICU </a:t>
            </a:r>
            <a:r>
              <a:rPr lang="ja-JP" altLang="en-US" dirty="0"/>
              <a:t>退室後の日数（集中治療の必要性がなく生存している日数）とした．</a:t>
            </a:r>
          </a:p>
        </p:txBody>
      </p:sp>
    </p:spTree>
    <p:extLst>
      <p:ext uri="{BB962C8B-B14F-4D97-AF65-F5344CB8AC3E}">
        <p14:creationId xmlns:p14="http://schemas.microsoft.com/office/powerpoint/2010/main" val="28506978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画面に合わせる (4:3)</PresentationFormat>
  <Paragraphs>68</Paragraphs>
  <Slides>10</Slides>
  <Notes>9</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Arial</vt:lpstr>
      <vt:lpstr>Calibri</vt:lpstr>
      <vt:lpstr>Office ​​テーマ</vt:lpstr>
      <vt:lpstr>TAVRが臨床に与えた影響</vt:lpstr>
      <vt:lpstr>PowerPoint プレゼンテーション</vt:lpstr>
      <vt:lpstr>エンパグリフロジン（SGLT2阻害薬）の2 型糖尿病患者における心血管転帰の改善 </vt:lpstr>
      <vt:lpstr>PowerPoint プレゼンテーション</vt:lpstr>
      <vt:lpstr>糖尿病患者におけるパクリタキセル溶出冠動脈ステントとエベロリムス溶出冠動脈ステントとの比較</vt:lpstr>
      <vt:lpstr>PowerPoint プレゼンテーション</vt:lpstr>
      <vt:lpstr>2 型糖尿病に急性冠症候群を合併した患者に対するリキシセナチド（GLP-1阻害薬） </vt:lpstr>
      <vt:lpstr>PowerPoint プレゼンテーション</vt:lpstr>
      <vt:lpstr>感染症が疑われる重症患者の発熱に対するアセトアミノフェン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2020-11-11T09:46:37Z</dcterms:created>
  <dcterms:modified xsi:type="dcterms:W3CDTF">2020-11-11T09:46:55Z</dcterms:modified>
</cp:coreProperties>
</file>