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0" r:id="rId4"/>
    <p:sldId id="264" r:id="rId5"/>
    <p:sldId id="268" r:id="rId6"/>
    <p:sldId id="267" r:id="rId7"/>
    <p:sldId id="258" r:id="rId8"/>
    <p:sldId id="270" r:id="rId9"/>
    <p:sldId id="259" r:id="rId10"/>
    <p:sldId id="275" r:id="rId11"/>
    <p:sldId id="265" r:id="rId12"/>
    <p:sldId id="262" r:id="rId13"/>
    <p:sldId id="266" r:id="rId14"/>
    <p:sldId id="272" r:id="rId15"/>
    <p:sldId id="273" r:id="rId16"/>
    <p:sldId id="269" r:id="rId17"/>
    <p:sldId id="274" r:id="rId18"/>
    <p:sldId id="277" r:id="rId19"/>
    <p:sldId id="288" r:id="rId20"/>
    <p:sldId id="278" r:id="rId21"/>
    <p:sldId id="282" r:id="rId22"/>
    <p:sldId id="283" r:id="rId23"/>
    <p:sldId id="281" r:id="rId24"/>
    <p:sldId id="285" r:id="rId25"/>
    <p:sldId id="286" r:id="rId26"/>
    <p:sldId id="287" r:id="rId27"/>
    <p:sldId id="290" r:id="rId28"/>
    <p:sldId id="291" r:id="rId29"/>
    <p:sldId id="276" r:id="rId30"/>
    <p:sldId id="279" r:id="rId31"/>
    <p:sldId id="292" r:id="rId3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2" autoAdjust="0"/>
  </p:normalViewPr>
  <p:slideViewPr>
    <p:cSldViewPr snapToGrid="0" snapToObjects="1"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DB25F-DDA4-174B-81DC-7FAAE217F822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EDC1A-87AB-D044-85F6-7F5F0F8E2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77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93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54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21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04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26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83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35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41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0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33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29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C77D44-D4BC-2E4F-A659-063404E93534}" type="slidenum">
              <a:rPr lang="en-US" altLang="ja-JP" sz="1200"/>
              <a:pPr/>
              <a:t>4</a:t>
            </a:fld>
            <a:endParaRPr lang="en-US" altLang="ja-JP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745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230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22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93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09B418-76FC-2D4A-A125-65F5B608F563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86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75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2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DC1A-87AB-D044-85F6-7F5F0F8E221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46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67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60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9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44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2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73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2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4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6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0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C8EC-8C60-A047-A6A8-A853BB48FE26}" type="datetimeFigureOut">
              <a:rPr kumimoji="1" lang="ja-JP" altLang="en-US" smtClean="0"/>
              <a:t>2020/10/3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F443-4FF5-CC4E-9A88-D47434B389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1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肥大型心筋症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82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0868" y="0"/>
            <a:ext cx="7945931" cy="1143000"/>
          </a:xfrm>
        </p:spPr>
        <p:txBody>
          <a:bodyPr/>
          <a:lstStyle/>
          <a:p>
            <a:r>
              <a:rPr kumimoji="1" lang="ja-JP" altLang="en-US" dirty="0"/>
              <a:t>身体所見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7855"/>
            <a:ext cx="8229600" cy="2496223"/>
          </a:xfrm>
        </p:spPr>
        <p:txBody>
          <a:bodyPr>
            <a:normAutofit/>
          </a:bodyPr>
          <a:lstStyle/>
          <a:p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肋間胸骨左縁</a:t>
            </a:r>
            <a:r>
              <a:rPr kumimoji="1" lang="ja-JP" altLang="en-US" dirty="0"/>
              <a:t>に駆出性心雑音（閉塞性）</a:t>
            </a:r>
            <a:endParaRPr kumimoji="1" lang="en-US" altLang="ja-JP" dirty="0"/>
          </a:p>
          <a:p>
            <a:r>
              <a:rPr lang="ja-JP" altLang="en-US" dirty="0"/>
              <a:t>心尖部に</a:t>
            </a:r>
            <a:r>
              <a:rPr lang="en-US" altLang="ja-JP" dirty="0" err="1"/>
              <a:t>Pansystolic</a:t>
            </a:r>
            <a:r>
              <a:rPr lang="en-US" altLang="ja-JP" dirty="0"/>
              <a:t> murmur</a:t>
            </a:r>
            <a:r>
              <a:rPr lang="ja-JP" altLang="en-US" dirty="0"/>
              <a:t>（</a:t>
            </a:r>
            <a:r>
              <a:rPr lang="en-US" altLang="ja-JP" dirty="0"/>
              <a:t>MR</a:t>
            </a:r>
            <a:r>
              <a:rPr lang="ja-JP" altLang="en-US" dirty="0"/>
              <a:t>合併例）</a:t>
            </a:r>
            <a:endParaRPr lang="en-US" altLang="ja-JP" dirty="0"/>
          </a:p>
          <a:p>
            <a:r>
              <a:rPr lang="ja-JP" altLang="en-US" dirty="0"/>
              <a:t>心尖</a:t>
            </a:r>
            <a:r>
              <a:rPr kumimoji="1" lang="ja-JP" altLang="en-US" dirty="0"/>
              <a:t>拍動の増大</a:t>
            </a:r>
            <a:endParaRPr kumimoji="1" lang="en-US" altLang="ja-JP" dirty="0"/>
          </a:p>
          <a:p>
            <a:r>
              <a:rPr lang="ja-JP" altLang="en-US" dirty="0"/>
              <a:t>体位（前負荷・後負荷）に伴う心雑音の変化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09600" y="3559838"/>
            <a:ext cx="79456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心電図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09600" y="4702838"/>
            <a:ext cx="8229600" cy="249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左室肥大所見、異常</a:t>
            </a:r>
            <a:r>
              <a:rPr lang="en-US" altLang="ja-JP" dirty="0"/>
              <a:t>Q</a:t>
            </a:r>
            <a:r>
              <a:rPr lang="ja-JP" altLang="en-US" dirty="0"/>
              <a:t>波、</a:t>
            </a:r>
            <a:r>
              <a:rPr lang="en-US" altLang="ja-JP" dirty="0"/>
              <a:t>ST-T</a:t>
            </a:r>
            <a:r>
              <a:rPr lang="ja-JP" altLang="en-US" dirty="0"/>
              <a:t>異常、</a:t>
            </a:r>
            <a:r>
              <a:rPr lang="en-US" altLang="ja-JP" dirty="0"/>
              <a:t>Giant negative T</a:t>
            </a:r>
            <a:r>
              <a:rPr lang="ja-JP" altLang="en-US" dirty="0"/>
              <a:t>波、心室内伝導障害など。</a:t>
            </a:r>
            <a:endParaRPr lang="en-US" altLang="ja-JP" dirty="0"/>
          </a:p>
          <a:p>
            <a:r>
              <a:rPr lang="ja-JP" altLang="en-US" dirty="0"/>
              <a:t>所見は多様で非特異的。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184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/>
          <a:srcRect l="9623" t="17462" r="8546" b="9808"/>
          <a:stretch/>
        </p:blipFill>
        <p:spPr bwMode="auto">
          <a:xfrm>
            <a:off x="969122" y="685232"/>
            <a:ext cx="6967653" cy="600280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875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心電図</a:t>
            </a:r>
          </a:p>
        </p:txBody>
      </p:sp>
    </p:spTree>
    <p:extLst>
      <p:ext uri="{BB962C8B-B14F-4D97-AF65-F5344CB8AC3E}">
        <p14:creationId xmlns:p14="http://schemas.microsoft.com/office/powerpoint/2010/main" val="64194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エコー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心肥大所見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(</a:t>
            </a:r>
            <a:r>
              <a:rPr kumimoji="1" lang="ja-JP" altLang="en-US" dirty="0"/>
              <a:t>左室壁厚＞</a:t>
            </a:r>
            <a:r>
              <a:rPr kumimoji="1" lang="en-US" altLang="ja-JP" dirty="0"/>
              <a:t>15mm)</a:t>
            </a:r>
          </a:p>
          <a:p>
            <a:r>
              <a:rPr kumimoji="1" lang="en-US" altLang="ja-JP" dirty="0"/>
              <a:t> </a:t>
            </a:r>
            <a:r>
              <a:rPr lang="ja-JP" altLang="en-US" dirty="0"/>
              <a:t>心室中隔壁</a:t>
            </a:r>
            <a:r>
              <a:rPr lang="en-US" altLang="ja-JP" dirty="0"/>
              <a:t>/</a:t>
            </a:r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lang="ja-JP" altLang="en-US" dirty="0"/>
              <a:t>左室後壁厚</a:t>
            </a:r>
            <a:r>
              <a:rPr lang="en-US" altLang="ja-JP" dirty="0"/>
              <a:t> </a:t>
            </a:r>
            <a:r>
              <a:rPr lang="ja-JP" altLang="en-US" dirty="0"/>
              <a:t>＞</a:t>
            </a:r>
            <a:r>
              <a:rPr lang="en-US" altLang="ja-JP" dirty="0"/>
              <a:t>1.3</a:t>
            </a:r>
            <a:r>
              <a:rPr lang="ja-JP" altLang="en-US" dirty="0"/>
              <a:t>＝</a:t>
            </a:r>
            <a:r>
              <a:rPr lang="en-US" altLang="ja-JP" dirty="0"/>
              <a:t>ASH</a:t>
            </a:r>
          </a:p>
          <a:p>
            <a:r>
              <a:rPr lang="ja-JP" altLang="en-US" dirty="0"/>
              <a:t>僧帽弁収縮期前方運動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＝</a:t>
            </a:r>
            <a:r>
              <a:rPr lang="en-US" altLang="ja-JP" dirty="0"/>
              <a:t>SAM);HOCM</a:t>
            </a:r>
            <a:r>
              <a:rPr lang="ja-JP" altLang="en-US" dirty="0"/>
              <a:t>示唆</a:t>
            </a:r>
            <a:endParaRPr kumimoji="1" lang="en-US" altLang="ja-JP" dirty="0"/>
          </a:p>
          <a:p>
            <a:r>
              <a:rPr lang="ja-JP" altLang="en-US" dirty="0"/>
              <a:t>左室流出路狭窄</a:t>
            </a:r>
            <a:endParaRPr lang="en-US" altLang="ja-JP" dirty="0"/>
          </a:p>
          <a:p>
            <a:r>
              <a:rPr lang="ja-JP" altLang="en-US" dirty="0"/>
              <a:t>安静時左室流出路圧較差</a:t>
            </a:r>
            <a:r>
              <a:rPr lang="en-US" altLang="ja-JP" dirty="0"/>
              <a:t>30mmHg</a:t>
            </a:r>
            <a:r>
              <a:rPr lang="ja-JP" altLang="en-US" dirty="0"/>
              <a:t>以上</a:t>
            </a:r>
            <a:r>
              <a:rPr kumimoji="1" lang="ja-JP" altLang="en-US" dirty="0"/>
              <a:t>で</a:t>
            </a:r>
            <a:r>
              <a:rPr kumimoji="1" lang="en-US" altLang="ja-JP" dirty="0"/>
              <a:t>HOCM</a:t>
            </a:r>
          </a:p>
          <a:p>
            <a:r>
              <a:rPr lang="ja-JP" altLang="en-US" dirty="0"/>
              <a:t>拡張能の評価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BB08A937-40B9-401A-9298-E357455E43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1756971"/>
            <a:ext cx="4334993" cy="38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5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胸部</a:t>
            </a:r>
            <a:r>
              <a:rPr kumimoji="1" lang="en-US" altLang="ja-JP" dirty="0" err="1"/>
              <a:t>Xp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39806" y="1600200"/>
            <a:ext cx="2946994" cy="4981510"/>
          </a:xfrm>
        </p:spPr>
        <p:txBody>
          <a:bodyPr/>
          <a:lstStyle/>
          <a:p>
            <a:r>
              <a:rPr kumimoji="1" lang="en-US" altLang="ja-JP" dirty="0"/>
              <a:t>CTR</a:t>
            </a:r>
            <a:r>
              <a:rPr kumimoji="1" lang="ja-JP" altLang="en-US" dirty="0"/>
              <a:t>の拡大</a:t>
            </a:r>
            <a:endParaRPr kumimoji="1" lang="en-US" altLang="ja-JP" dirty="0"/>
          </a:p>
          <a:p>
            <a:r>
              <a:rPr lang="ja-JP" altLang="en-US" dirty="0"/>
              <a:t>肺門部血管陰影の増強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981510" cy="49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2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心臓カテーテル検査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虚血性心疾患</a:t>
            </a:r>
            <a:r>
              <a:rPr kumimoji="1" lang="en-US" altLang="ja-JP" dirty="0"/>
              <a:t>(</a:t>
            </a:r>
            <a:r>
              <a:rPr kumimoji="1" lang="ja-JP" altLang="en-US" dirty="0"/>
              <a:t>二次性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の除外</a:t>
            </a:r>
            <a:endParaRPr kumimoji="1" lang="en-US" altLang="ja-JP" dirty="0"/>
          </a:p>
          <a:p>
            <a:r>
              <a:rPr lang="ja-JP" altLang="en-US" dirty="0"/>
              <a:t>左室壁厚や壁運動、駆出率などを評価</a:t>
            </a:r>
            <a:endParaRPr lang="en-US" altLang="ja-JP" dirty="0"/>
          </a:p>
          <a:p>
            <a:r>
              <a:rPr kumimoji="1" lang="ja-JP" altLang="en-US" dirty="0"/>
              <a:t>拡張末期のスペード型左室内腔</a:t>
            </a:r>
            <a:endParaRPr kumimoji="1" lang="en-US" altLang="ja-JP" dirty="0"/>
          </a:p>
          <a:p>
            <a:r>
              <a:rPr lang="en-US" altLang="ja-JP" dirty="0"/>
              <a:t>EDP</a:t>
            </a:r>
            <a:r>
              <a:rPr lang="ja-JP" altLang="en-US" dirty="0"/>
              <a:t>圧の上昇</a:t>
            </a:r>
            <a:endParaRPr lang="en-US" altLang="ja-JP" dirty="0"/>
          </a:p>
          <a:p>
            <a:r>
              <a:rPr kumimoji="1" lang="ja-JP" altLang="en-US" dirty="0"/>
              <a:t>左室内ないし流出路圧較差</a:t>
            </a:r>
            <a:endParaRPr kumimoji="1" lang="en-US" altLang="ja-JP" dirty="0"/>
          </a:p>
          <a:p>
            <a:r>
              <a:rPr lang="en-US" altLang="ja-JP" dirty="0" err="1"/>
              <a:t>Brockenbrough</a:t>
            </a:r>
            <a:r>
              <a:rPr lang="ja-JP" altLang="en-US" dirty="0"/>
              <a:t>現象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pic>
        <p:nvPicPr>
          <p:cNvPr id="4" name="コピー LVG～ SUZUKI KAZUKO_20140620(#1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>
            <a:off x="4495800" y="1600200"/>
            <a:ext cx="4448327" cy="433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9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造影心臓</a:t>
            </a:r>
            <a:r>
              <a:rPr kumimoji="1" lang="en-US" altLang="ja-JP" dirty="0"/>
              <a:t>CT</a:t>
            </a:r>
          </a:p>
          <a:p>
            <a:r>
              <a:rPr lang="en-US" altLang="ja-JP" dirty="0"/>
              <a:t>Perfusion MRI</a:t>
            </a:r>
            <a:endParaRPr kumimoji="1" lang="en-US" altLang="ja-JP" dirty="0"/>
          </a:p>
          <a:p>
            <a:r>
              <a:rPr lang="ja-JP" altLang="en-US" dirty="0"/>
              <a:t>ホルター心電図</a:t>
            </a:r>
            <a:endParaRPr lang="en-US" altLang="ja-JP" dirty="0"/>
          </a:p>
          <a:p>
            <a:r>
              <a:rPr lang="ja-JP" altLang="en-US" dirty="0"/>
              <a:t>運動負荷試験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02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2126" y="253560"/>
            <a:ext cx="442467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/>
              <a:t>①</a:t>
            </a:r>
            <a:r>
              <a:rPr kumimoji="1" lang="ja-JP" altLang="en-US" sz="3600" dirty="0"/>
              <a:t>肥大型心筋症</a:t>
            </a:r>
            <a:br>
              <a:rPr kumimoji="1" lang="en-US" altLang="ja-JP" sz="3600" dirty="0"/>
            </a:br>
            <a:r>
              <a:rPr kumimoji="1" lang="ja-JP" altLang="en-US" sz="3600" dirty="0"/>
              <a:t>（治療と予後に関して）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23072" y="1600200"/>
            <a:ext cx="4163727" cy="4525963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/>
              <a:t>1101</a:t>
            </a:r>
            <a:r>
              <a:rPr lang="ja-JP" altLang="en-US" dirty="0"/>
              <a:t>名の</a:t>
            </a:r>
            <a:r>
              <a:rPr lang="en-US" altLang="ja-JP" dirty="0"/>
              <a:t>HCM</a:t>
            </a:r>
            <a:r>
              <a:rPr lang="ja-JP" altLang="en-US" dirty="0"/>
              <a:t>患者のうち、</a:t>
            </a:r>
            <a:r>
              <a:rPr lang="en-US" altLang="ja-JP" dirty="0"/>
              <a:t>HNCM828</a:t>
            </a:r>
            <a:r>
              <a:rPr lang="ja-JP" altLang="en-US" dirty="0"/>
              <a:t>名、</a:t>
            </a:r>
            <a:r>
              <a:rPr lang="en-US" altLang="ja-JP" dirty="0"/>
              <a:t>HOCM273</a:t>
            </a:r>
            <a:r>
              <a:rPr lang="ja-JP" altLang="en-US" dirty="0"/>
              <a:t>名を約</a:t>
            </a:r>
            <a:r>
              <a:rPr lang="en-US" altLang="ja-JP" dirty="0"/>
              <a:t>6.3</a:t>
            </a:r>
            <a:r>
              <a:rPr lang="ja-JP" altLang="en-US" dirty="0"/>
              <a:t>年</a:t>
            </a:r>
            <a:r>
              <a:rPr lang="en-US" altLang="ja-JP" dirty="0"/>
              <a:t>±6.2</a:t>
            </a:r>
            <a:r>
              <a:rPr lang="ja-JP" altLang="en-US" dirty="0"/>
              <a:t>年で追跡し何が予後を規定したか評価した。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HCM</a:t>
            </a:r>
            <a:r>
              <a:rPr lang="ja-JP" altLang="en-US" dirty="0"/>
              <a:t>関連死</a:t>
            </a:r>
            <a:r>
              <a:rPr lang="en-US" altLang="ja-JP" dirty="0"/>
              <a:t>(</a:t>
            </a:r>
            <a:r>
              <a:rPr lang="ja-JP" altLang="en-US" dirty="0"/>
              <a:t>心不全死・突然死・脳卒中死</a:t>
            </a:r>
            <a:r>
              <a:rPr lang="en-US" altLang="ja-JP" dirty="0"/>
              <a:t>)</a:t>
            </a:r>
            <a:r>
              <a:rPr kumimoji="1" lang="ja-JP" altLang="en-US" dirty="0"/>
              <a:t>に直接影響するのは</a:t>
            </a:r>
            <a:r>
              <a:rPr kumimoji="1" lang="en-US" altLang="ja-JP" dirty="0"/>
              <a:t>HOCM</a:t>
            </a:r>
            <a:r>
              <a:rPr lang="ja-JP" altLang="en-US" dirty="0"/>
              <a:t>が存在する事、</a:t>
            </a:r>
            <a:r>
              <a:rPr lang="en-US" altLang="ja-JP" dirty="0"/>
              <a:t>40</a:t>
            </a:r>
            <a:r>
              <a:rPr lang="ja-JP" altLang="en-US" dirty="0"/>
              <a:t>歳以上である事である。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      (RR=2.0  P=0.001, RR=4.4 P</a:t>
            </a:r>
            <a:r>
              <a:rPr lang="ja-JP" altLang="en-US" dirty="0"/>
              <a:t>＜</a:t>
            </a:r>
            <a:r>
              <a:rPr lang="en-US" altLang="ja-JP" dirty="0"/>
              <a:t>0.001)</a:t>
            </a:r>
          </a:p>
          <a:p>
            <a:endParaRPr kumimoji="1" lang="en-US" altLang="ja-JP" dirty="0"/>
          </a:p>
          <a:p>
            <a:r>
              <a:rPr lang="en-US" altLang="ja-JP" dirty="0"/>
              <a:t>NYHA</a:t>
            </a:r>
            <a:r>
              <a:rPr kumimoji="1" lang="ja-JP" altLang="en-US" dirty="0"/>
              <a:t>の程度や、心房細動の存在、心肥大の程度は</a:t>
            </a:r>
            <a:r>
              <a:rPr lang="en-US" altLang="ja-JP" dirty="0"/>
              <a:t>HCM</a:t>
            </a:r>
            <a:r>
              <a:rPr lang="ja-JP" altLang="en-US" dirty="0"/>
              <a:t>関連死</a:t>
            </a:r>
            <a:r>
              <a:rPr kumimoji="1" lang="ja-JP" altLang="en-US" dirty="0"/>
              <a:t>の危険因子ではない。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/>
              <a:t>　　　　　　　　</a:t>
            </a:r>
            <a:r>
              <a:rPr kumimoji="1" lang="en-US" altLang="ja-JP" dirty="0"/>
              <a:t>(NEJM 2003;348 : 295-303)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→</a:t>
            </a:r>
            <a:r>
              <a:rPr lang="ja-JP" altLang="en-US" dirty="0"/>
              <a:t>治療は閉塞の解除が主。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予防的に</a:t>
            </a:r>
            <a:r>
              <a:rPr kumimoji="1" lang="en-US" altLang="ja-JP" dirty="0"/>
              <a:t>ICD</a:t>
            </a:r>
            <a:r>
              <a:rPr kumimoji="1" lang="ja-JP" altLang="en-US" dirty="0"/>
              <a:t>を挿入する事は効果が薄い事を示唆する。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54" y="119867"/>
            <a:ext cx="3833499" cy="64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6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HCM</a:t>
            </a:r>
            <a:r>
              <a:rPr kumimoji="1" lang="ja-JP" altLang="en-US" dirty="0"/>
              <a:t>の治療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左室内に圧差が無く、症状も無い場合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・治療の適応は</a:t>
            </a:r>
            <a:r>
              <a:rPr kumimoji="1" lang="en-US" altLang="ja-JP" dirty="0" err="1"/>
              <a:t>Contraversial</a:t>
            </a:r>
            <a:r>
              <a:rPr lang="en-US" altLang="ja-JP" dirty="0"/>
              <a:t>.(</a:t>
            </a:r>
            <a:r>
              <a:rPr lang="ja-JP" altLang="en-US" dirty="0"/>
              <a:t>突然死の予防が主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突然死のリスク</a:t>
            </a:r>
            <a:r>
              <a:rPr lang="en-US" altLang="ja-JP" dirty="0"/>
              <a:t>(①</a:t>
            </a:r>
            <a:r>
              <a:rPr lang="ja-JP" altLang="en-US" dirty="0"/>
              <a:t>失神</a:t>
            </a:r>
            <a:r>
              <a:rPr lang="en-US" altLang="ja-JP" dirty="0"/>
              <a:t>②</a:t>
            </a:r>
            <a:r>
              <a:rPr lang="ja-JP" altLang="en-US" dirty="0"/>
              <a:t>心停止の既往</a:t>
            </a:r>
            <a:r>
              <a:rPr lang="en-US" altLang="ja-JP" dirty="0"/>
              <a:t>③</a:t>
            </a:r>
            <a:r>
              <a:rPr lang="ja-JP" altLang="en-US" dirty="0"/>
              <a:t>心室頻拍の既往</a:t>
            </a:r>
            <a:r>
              <a:rPr lang="en-US" altLang="ja-JP" dirty="0"/>
              <a:t>④</a:t>
            </a:r>
            <a:r>
              <a:rPr lang="ja-JP" altLang="en-US" dirty="0"/>
              <a:t>家族歴</a:t>
            </a:r>
            <a:r>
              <a:rPr lang="en-US" altLang="ja-JP" dirty="0"/>
              <a:t>⑤</a:t>
            </a:r>
            <a:r>
              <a:rPr lang="ja-JP" altLang="en-US" dirty="0"/>
              <a:t>運動負荷に伴う血圧低下</a:t>
            </a:r>
            <a:r>
              <a:rPr lang="en-US" altLang="ja-JP" dirty="0"/>
              <a:t>⑥</a:t>
            </a:r>
            <a:r>
              <a:rPr lang="ja-JP" altLang="en-US" dirty="0"/>
              <a:t>心筋肥大；壁厚＞</a:t>
            </a:r>
            <a:r>
              <a:rPr lang="en-US" altLang="ja-JP" dirty="0"/>
              <a:t>30mm</a:t>
            </a:r>
            <a:r>
              <a:rPr lang="ja-JP" altLang="en-US" dirty="0"/>
              <a:t>、左室流出路較差＞</a:t>
            </a:r>
            <a:r>
              <a:rPr lang="en-US" altLang="ja-JP" dirty="0"/>
              <a:t>50mmHg)</a:t>
            </a:r>
            <a:r>
              <a:rPr lang="ja-JP" altLang="en-US" dirty="0"/>
              <a:t>が</a:t>
            </a:r>
            <a:r>
              <a:rPr lang="en-US" altLang="ja-JP" dirty="0"/>
              <a:t>2</a:t>
            </a:r>
            <a:r>
              <a:rPr lang="ja-JP" altLang="en-US" dirty="0"/>
              <a:t>つ以上あれば加療を開始する。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en-US" altLang="ja-JP" dirty="0" err="1"/>
              <a:t>Eur</a:t>
            </a:r>
            <a:r>
              <a:rPr lang="en-US" altLang="ja-JP" dirty="0"/>
              <a:t> Heart J 2003;24:1965-1991 </a:t>
            </a:r>
            <a:r>
              <a:rPr lang="ja-JP" altLang="en-US" dirty="0"/>
              <a:t>日本循環器ガイドライン）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・突然死の低リスク群を示した表もあり。</a:t>
            </a:r>
          </a:p>
        </p:txBody>
      </p:sp>
    </p:spTree>
    <p:extLst>
      <p:ext uri="{BB962C8B-B14F-4D97-AF65-F5344CB8AC3E}">
        <p14:creationId xmlns:p14="http://schemas.microsoft.com/office/powerpoint/2010/main" val="191087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HCM</a:t>
            </a:r>
            <a:r>
              <a:rPr kumimoji="1" lang="ja-JP" altLang="en-US" dirty="0"/>
              <a:t>の治療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2.</a:t>
            </a:r>
            <a:r>
              <a:rPr kumimoji="1" lang="ja-JP" altLang="en-US" dirty="0"/>
              <a:t>　症状がある場合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HCM</a:t>
            </a:r>
            <a:r>
              <a:rPr lang="ja-JP" altLang="en-US" dirty="0"/>
              <a:t>で左室内の圧差はないが、症状がある場合には</a:t>
            </a:r>
            <a:r>
              <a:rPr lang="en-US" altLang="ja-JP" dirty="0"/>
              <a:t>B-</a:t>
            </a:r>
            <a:r>
              <a:rPr lang="en-US" altLang="ja-JP" dirty="0" err="1"/>
              <a:t>blocker,Ca</a:t>
            </a:r>
            <a:r>
              <a:rPr lang="en-US" altLang="ja-JP" dirty="0"/>
              <a:t>-</a:t>
            </a:r>
            <a:r>
              <a:rPr lang="en-US" altLang="ja-JP" dirty="0" err="1"/>
              <a:t>blocker,Na</a:t>
            </a:r>
            <a:r>
              <a:rPr lang="en-US" altLang="ja-JP" dirty="0"/>
              <a:t>-channel blocker</a:t>
            </a:r>
            <a:r>
              <a:rPr lang="ja-JP" altLang="en-US" dirty="0"/>
              <a:t>を投与する。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Ca</a:t>
            </a:r>
            <a:r>
              <a:rPr lang="en-US" altLang="ja-JP" dirty="0"/>
              <a:t>-blocker</a:t>
            </a:r>
            <a:r>
              <a:rPr lang="ja-JP" altLang="en-US" dirty="0"/>
              <a:t>は末梢血管の拡張</a:t>
            </a:r>
            <a:r>
              <a:rPr lang="en-US" altLang="ja-JP" dirty="0"/>
              <a:t>→</a:t>
            </a:r>
            <a:r>
              <a:rPr lang="ja-JP" altLang="en-US" dirty="0"/>
              <a:t>心拍出量の上昇をもたらすため注意が必要。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※HOCM</a:t>
            </a:r>
            <a:r>
              <a:rPr lang="ja-JP" altLang="en-US" dirty="0"/>
              <a:t>の場合や圧較差が高度である場合、</a:t>
            </a:r>
            <a:r>
              <a:rPr lang="en-US" altLang="ja-JP" dirty="0" err="1"/>
              <a:t>ACEi</a:t>
            </a:r>
            <a:r>
              <a:rPr lang="ja-JP" altLang="en-US" dirty="0"/>
              <a:t>や</a:t>
            </a:r>
            <a:r>
              <a:rPr lang="en-US" altLang="ja-JP" dirty="0"/>
              <a:t>ARB</a:t>
            </a:r>
            <a:r>
              <a:rPr lang="ja-JP" altLang="en-US" dirty="0"/>
              <a:t>は、体液貯留減少</a:t>
            </a:r>
            <a:r>
              <a:rPr lang="en-US" altLang="ja-JP" dirty="0"/>
              <a:t>→1</a:t>
            </a:r>
            <a:r>
              <a:rPr lang="ja-JP" altLang="en-US" dirty="0"/>
              <a:t>回拍出量の減少</a:t>
            </a:r>
            <a:r>
              <a:rPr lang="en-US" altLang="ja-JP" dirty="0"/>
              <a:t>→</a:t>
            </a:r>
            <a:r>
              <a:rPr lang="ja-JP" altLang="en-US" dirty="0"/>
              <a:t>心拍数の増加</a:t>
            </a:r>
            <a:r>
              <a:rPr lang="en-US" altLang="ja-JP" dirty="0"/>
              <a:t>→</a:t>
            </a:r>
            <a:r>
              <a:rPr lang="ja-JP" altLang="en-US" dirty="0"/>
              <a:t>循環血液量の低下；禁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938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②</a:t>
            </a:r>
            <a:r>
              <a:rPr lang="ja-JP" altLang="en-US" dirty="0"/>
              <a:t>一部の</a:t>
            </a:r>
            <a:r>
              <a:rPr lang="en-US" altLang="ja-JP" dirty="0" err="1"/>
              <a:t>Ia</a:t>
            </a:r>
            <a:r>
              <a:rPr lang="ja-JP" altLang="en-US" dirty="0"/>
              <a:t>抗不整脈薬</a:t>
            </a:r>
            <a:r>
              <a:rPr kumimoji="1" lang="ja-JP" altLang="en-US" dirty="0"/>
              <a:t>が</a:t>
            </a:r>
            <a:r>
              <a:rPr kumimoji="1" lang="en-US" altLang="ja-JP" dirty="0"/>
              <a:t>HOCM</a:t>
            </a:r>
            <a:r>
              <a:rPr kumimoji="1" lang="ja-JP" altLang="en-US" dirty="0"/>
              <a:t>の</a:t>
            </a:r>
            <a:r>
              <a:rPr lang="ja-JP" altLang="en-US" dirty="0"/>
              <a:t>加療に</a:t>
            </a:r>
            <a:r>
              <a:rPr kumimoji="1" lang="ja-JP" altLang="en-US" dirty="0"/>
              <a:t>有効である理由は？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理屈では</a:t>
            </a:r>
            <a:r>
              <a:rPr kumimoji="1" lang="en-US" altLang="ja-JP" dirty="0"/>
              <a:t>Na/</a:t>
            </a:r>
            <a:r>
              <a:rPr kumimoji="1" lang="en-US" altLang="ja-JP" dirty="0" err="1"/>
              <a:t>Ca</a:t>
            </a:r>
            <a:r>
              <a:rPr kumimoji="1" lang="ja-JP" altLang="en-US" dirty="0"/>
              <a:t>交換輸送隊を抑制</a:t>
            </a:r>
            <a:r>
              <a:rPr kumimoji="1" lang="en-US" altLang="ja-JP" dirty="0"/>
              <a:t>+</a:t>
            </a:r>
            <a:r>
              <a:rPr kumimoji="1" lang="en-US" altLang="ja-JP" dirty="0" err="1"/>
              <a:t>Ca</a:t>
            </a:r>
            <a:r>
              <a:rPr kumimoji="1" lang="ja-JP" altLang="en-US" dirty="0"/>
              <a:t>チャネルを抑制する</a:t>
            </a:r>
            <a:r>
              <a:rPr lang="en-US" altLang="ja-JP" dirty="0"/>
              <a:t>→</a:t>
            </a:r>
            <a:r>
              <a:rPr lang="ja-JP" altLang="en-US" dirty="0"/>
              <a:t>細胞内の</a:t>
            </a:r>
            <a:r>
              <a:rPr lang="en-US" altLang="ja-JP" dirty="0" err="1"/>
              <a:t>Ca</a:t>
            </a:r>
            <a:r>
              <a:rPr lang="ja-JP" altLang="en-US" dirty="0"/>
              <a:t>チャネルを強力に抑制。</a:t>
            </a:r>
            <a:endParaRPr lang="en-US" altLang="ja-JP" dirty="0"/>
          </a:p>
          <a:p>
            <a:r>
              <a:rPr kumimoji="1" lang="ja-JP" altLang="en-US" dirty="0"/>
              <a:t>上記以外に有効性に関した記載発見できず。</a:t>
            </a:r>
            <a:endParaRPr kumimoji="1" lang="en-US" altLang="ja-JP" dirty="0"/>
          </a:p>
          <a:p>
            <a:r>
              <a:rPr kumimoji="1" lang="en-US" altLang="ja-JP" dirty="0" err="1"/>
              <a:t>Ia</a:t>
            </a:r>
            <a:r>
              <a:rPr kumimoji="1" lang="ja-JP" altLang="en-US" dirty="0"/>
              <a:t>群で</a:t>
            </a:r>
            <a:r>
              <a:rPr kumimoji="1" lang="en-US" altLang="ja-JP" dirty="0" err="1"/>
              <a:t>Ca</a:t>
            </a:r>
            <a:r>
              <a:rPr kumimoji="1" lang="ja-JP" altLang="en-US" dirty="0"/>
              <a:t>チャネルを抑制</a:t>
            </a:r>
            <a:r>
              <a:rPr kumimoji="1" lang="en-US" altLang="ja-JP" dirty="0"/>
              <a:t>→</a:t>
            </a:r>
            <a:r>
              <a:rPr lang="ja-JP" altLang="en-US" dirty="0"/>
              <a:t>アプリンジン・シベンゾリンのみ</a:t>
            </a:r>
            <a:endParaRPr lang="en-US" altLang="ja-JP" dirty="0"/>
          </a:p>
          <a:p>
            <a:r>
              <a:rPr lang="ja-JP" altLang="en-US" dirty="0"/>
              <a:t>ジソピラミドは</a:t>
            </a:r>
            <a:r>
              <a:rPr lang="en-US" altLang="ja-JP" dirty="0" err="1"/>
              <a:t>Ca</a:t>
            </a:r>
            <a:r>
              <a:rPr lang="ja-JP" altLang="en-US" dirty="0"/>
              <a:t>チャネルの抑制なし？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7012" b="-17012"/>
          <a:stretch>
            <a:fillRect/>
          </a:stretch>
        </p:blipFill>
        <p:spPr>
          <a:xfrm>
            <a:off x="4648200" y="1600200"/>
            <a:ext cx="4241800" cy="4753684"/>
          </a:xfrm>
        </p:spPr>
      </p:pic>
      <p:sp>
        <p:nvSpPr>
          <p:cNvPr id="4" name="円/楕円 3"/>
          <p:cNvSpPr/>
          <p:nvPr/>
        </p:nvSpPr>
        <p:spPr>
          <a:xfrm>
            <a:off x="4648200" y="3308886"/>
            <a:ext cx="899188" cy="1504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648200" y="3979344"/>
            <a:ext cx="899188" cy="1504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53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肥大型心筋症とは？</a:t>
            </a:r>
            <a:r>
              <a:rPr kumimoji="1" lang="en-US" altLang="ja-JP" dirty="0"/>
              <a:t>(</a:t>
            </a:r>
            <a:r>
              <a:rPr kumimoji="1" lang="ja-JP" altLang="en-US" dirty="0"/>
              <a:t>定義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2800" dirty="0"/>
              <a:t>明らかな誘因無く</a:t>
            </a:r>
            <a:r>
              <a:rPr kumimoji="1" lang="ja-JP" altLang="en-US" sz="2800" dirty="0"/>
              <a:t>左室ないし右室心筋の肥大をきたす疾患</a:t>
            </a:r>
            <a:r>
              <a:rPr lang="ja-JP" altLang="en-US" sz="2800" dirty="0"/>
              <a:t>をいう</a:t>
            </a:r>
            <a:r>
              <a:rPr kumimoji="1" lang="ja-JP" altLang="en-US" sz="2800" dirty="0"/>
              <a:t>。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en-US" altLang="ja-JP" sz="2800" dirty="0"/>
              <a:t>(</a:t>
            </a:r>
            <a:r>
              <a:rPr kumimoji="1" lang="ja-JP" altLang="en-US" sz="2800" dirty="0"/>
              <a:t>高血圧等の心血管疾患による二次性肥大の除外が必要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ミトコンドリア病</a:t>
            </a:r>
            <a:r>
              <a:rPr lang="ja-JP" altLang="en-US" sz="2800" dirty="0"/>
              <a:t>・</a:t>
            </a:r>
            <a:r>
              <a:rPr lang="en-US" altLang="ja-JP" sz="2800" dirty="0" err="1"/>
              <a:t>Fabry</a:t>
            </a:r>
            <a:r>
              <a:rPr lang="ja-JP" altLang="en-US" sz="2800" dirty="0"/>
              <a:t>病・糖尿病</a:t>
            </a:r>
            <a:r>
              <a:rPr kumimoji="1" lang="ja-JP" altLang="en-US" sz="2800" dirty="0"/>
              <a:t>性心筋症は除外</a:t>
            </a:r>
            <a:r>
              <a:rPr kumimoji="1" lang="en-US" altLang="ja-JP" sz="2800" dirty="0"/>
              <a:t>)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r>
              <a:rPr lang="ja-JP" altLang="en-US" sz="2800" dirty="0"/>
              <a:t>「心肥大に基づく左室拡張能低下」が基本病態。</a:t>
            </a:r>
            <a:endParaRPr lang="en-US" altLang="ja-JP" sz="2800" dirty="0"/>
          </a:p>
          <a:p>
            <a:r>
              <a:rPr lang="ja-JP" altLang="en-US" sz="2800" dirty="0"/>
              <a:t>心室中隔の肥厚に伴う左室流出路狭窄は全体の</a:t>
            </a:r>
            <a:r>
              <a:rPr lang="en-US" altLang="ja-JP" sz="2800" dirty="0"/>
              <a:t>1/4</a:t>
            </a:r>
            <a:r>
              <a:rPr lang="ja-JP" altLang="en-US" sz="2800" dirty="0"/>
              <a:t>程度に認めるとされる。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HOCM(Hypertrophic obstructive cardiomyopathy)</a:t>
            </a:r>
          </a:p>
          <a:p>
            <a:pPr marL="0" indent="0">
              <a:buNone/>
            </a:pPr>
            <a:r>
              <a:rPr lang="en-US" altLang="ja-JP" sz="2800" dirty="0"/>
              <a:t>=</a:t>
            </a:r>
            <a:r>
              <a:rPr lang="ja-JP" altLang="en-US" sz="2800" dirty="0"/>
              <a:t>安静時左室流出路圧較差</a:t>
            </a:r>
            <a:r>
              <a:rPr lang="en-US" altLang="ja-JP" sz="2800" dirty="0"/>
              <a:t>30mmHg</a:t>
            </a:r>
            <a:r>
              <a:rPr lang="ja-JP" altLang="en-US" sz="2800" dirty="0"/>
              <a:t>以上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心室中隔と僧帽弁</a:t>
            </a:r>
            <a:r>
              <a:rPr lang="en-US" altLang="ja-JP" sz="2800" dirty="0"/>
              <a:t>/</a:t>
            </a:r>
            <a:r>
              <a:rPr lang="ja-JP" altLang="en-US" sz="2800" dirty="0"/>
              <a:t>左室内と大動脈間で測定する。</a:t>
            </a:r>
            <a:endParaRPr lang="en-US" altLang="ja-JP" sz="2800" dirty="0"/>
          </a:p>
          <a:p>
            <a:endParaRPr kumimoji="1"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044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HCM</a:t>
            </a:r>
            <a:r>
              <a:rPr kumimoji="1" lang="ja-JP" altLang="en-US" dirty="0"/>
              <a:t>の治療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3</a:t>
            </a:r>
            <a:r>
              <a:rPr kumimoji="1" lang="en-US" altLang="ja-JP" dirty="0"/>
              <a:t>.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HOCM</a:t>
            </a:r>
            <a:r>
              <a:rPr kumimoji="1" lang="ja-JP" altLang="en-US" dirty="0"/>
              <a:t>の場合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まずは薬物治療を行う。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薬物抵抗性があり、安静時圧較差</a:t>
            </a:r>
            <a:r>
              <a:rPr lang="en-US" altLang="ja-JP" dirty="0"/>
              <a:t>50mmHg</a:t>
            </a:r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負荷時圧較差</a:t>
            </a:r>
            <a:r>
              <a:rPr lang="en-US" altLang="ja-JP" dirty="0"/>
              <a:t>100mmHg)</a:t>
            </a:r>
            <a:r>
              <a:rPr lang="ja-JP" altLang="en-US" dirty="0"/>
              <a:t>かつ</a:t>
            </a:r>
            <a:r>
              <a:rPr lang="en-US" altLang="ja-JP" dirty="0" err="1"/>
              <a:t>NYHAⅢ</a:t>
            </a:r>
            <a:r>
              <a:rPr lang="en-US" altLang="ja-JP" dirty="0"/>
              <a:t>−Ⅳ</a:t>
            </a:r>
            <a:r>
              <a:rPr lang="ja-JP" altLang="en-US" dirty="0"/>
              <a:t>度程度ある場合は外科的心筋切除、（経皮的中隔心筋焼却術</a:t>
            </a:r>
            <a:r>
              <a:rPr lang="en-US" altLang="ja-JP" dirty="0"/>
              <a:t>(PTSMA)</a:t>
            </a:r>
            <a:r>
              <a:rPr lang="ja-JP" altLang="en-US" dirty="0"/>
              <a:t>、</a:t>
            </a:r>
            <a:r>
              <a:rPr lang="en-US" altLang="ja-JP" dirty="0"/>
              <a:t>DDD pacemaker</a:t>
            </a:r>
            <a:r>
              <a:rPr lang="ja-JP" altLang="en-US" dirty="0"/>
              <a:t>）を考慮する。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352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DDD pacemaker</a:t>
            </a:r>
            <a:r>
              <a:rPr kumimoji="1" lang="ja-JP" altLang="en-US" dirty="0"/>
              <a:t>は有効</a:t>
            </a:r>
            <a:r>
              <a:rPr lang="ja-JP" altLang="en-US" dirty="0"/>
              <a:t>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495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内服に対する治療抵抗性</a:t>
            </a:r>
            <a:r>
              <a:rPr kumimoji="1" lang="en-US" altLang="ja-JP" dirty="0"/>
              <a:t>HOCM</a:t>
            </a:r>
            <a:r>
              <a:rPr kumimoji="1" lang="ja-JP" altLang="en-US" dirty="0"/>
              <a:t>患者に</a:t>
            </a:r>
            <a:r>
              <a:rPr kumimoji="1" lang="en-US" altLang="ja-JP" dirty="0" err="1"/>
              <a:t>DDDpacing</a:t>
            </a:r>
            <a:r>
              <a:rPr kumimoji="1" lang="ja-JP" altLang="en-US" dirty="0"/>
              <a:t>が有効であるとの報告がある。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(Lancet 339: 1318-1323,1992 </a:t>
            </a:r>
          </a:p>
          <a:p>
            <a:pPr marL="0" indent="0">
              <a:buNone/>
            </a:pPr>
            <a:r>
              <a:rPr lang="en-US" altLang="ja-JP" dirty="0"/>
              <a:t>Circulation 85:2149-2161,1992</a:t>
            </a:r>
            <a:r>
              <a:rPr lang="ja-JP" altLang="en-US" dirty="0"/>
              <a:t>など</a:t>
            </a:r>
            <a:r>
              <a:rPr lang="en-US" altLang="ja-JP" dirty="0"/>
              <a:t>)</a:t>
            </a:r>
          </a:p>
          <a:p>
            <a:r>
              <a:rPr kumimoji="1" lang="en-US" altLang="ja-JP" dirty="0"/>
              <a:t>V</a:t>
            </a:r>
            <a:r>
              <a:rPr kumimoji="1" lang="ja-JP" altLang="en-US" dirty="0"/>
              <a:t>ペーシングにより心室中隔と</a:t>
            </a:r>
            <a:r>
              <a:rPr kumimoji="1" lang="en-US" altLang="ja-JP" dirty="0"/>
              <a:t>M</a:t>
            </a:r>
            <a:r>
              <a:rPr kumimoji="1" lang="ja-JP" altLang="en-US" dirty="0"/>
              <a:t>弁前尖の接近を減少させる。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流出路狭窄の軽減が目的</a:t>
            </a:r>
            <a:r>
              <a:rPr kumimoji="1" lang="en-US" altLang="ja-JP" dirty="0"/>
              <a:t>)</a:t>
            </a:r>
          </a:p>
          <a:p>
            <a:r>
              <a:rPr kumimoji="1" lang="ja-JP" altLang="en-US" dirty="0"/>
              <a:t>同じ</a:t>
            </a:r>
            <a:r>
              <a:rPr lang="ja-JP" altLang="en-US" dirty="0"/>
              <a:t>脈拍数</a:t>
            </a:r>
            <a:r>
              <a:rPr kumimoji="1" lang="ja-JP" altLang="en-US" dirty="0"/>
              <a:t>でも</a:t>
            </a:r>
            <a:r>
              <a:rPr kumimoji="1" lang="en-US" altLang="ja-JP" dirty="0"/>
              <a:t>AV</a:t>
            </a:r>
            <a:r>
              <a:rPr kumimoji="1" lang="ja-JP" altLang="en-US" dirty="0"/>
              <a:t>間隔を至適</a:t>
            </a:r>
            <a:r>
              <a:rPr kumimoji="1" lang="en-US" altLang="ja-JP" dirty="0"/>
              <a:t>(100msec)</a:t>
            </a:r>
            <a:r>
              <a:rPr kumimoji="1" lang="ja-JP" altLang="en-US" dirty="0"/>
              <a:t>に変更すれば、</a:t>
            </a:r>
            <a:r>
              <a:rPr kumimoji="1" lang="en-US" altLang="ja-JP" dirty="0"/>
              <a:t>50msec</a:t>
            </a:r>
            <a:r>
              <a:rPr kumimoji="1" lang="ja-JP" altLang="en-US" dirty="0"/>
              <a:t>や</a:t>
            </a:r>
            <a:r>
              <a:rPr kumimoji="1" lang="en-US" altLang="ja-JP" dirty="0"/>
              <a:t>150msec</a:t>
            </a:r>
            <a:r>
              <a:rPr kumimoji="1" lang="ja-JP" altLang="en-US" dirty="0"/>
              <a:t>と比べ収縮様式が変わり、</a:t>
            </a:r>
            <a:r>
              <a:rPr kumimoji="1" lang="en-US" altLang="ja-JP" dirty="0"/>
              <a:t>LVPG</a:t>
            </a:r>
            <a:r>
              <a:rPr kumimoji="1" lang="ja-JP" altLang="en-US" dirty="0"/>
              <a:t>の減少を起こすというもの。</a:t>
            </a:r>
            <a:endParaRPr kumimoji="1" lang="en-US" altLang="ja-JP" dirty="0"/>
          </a:p>
          <a:p>
            <a:r>
              <a:rPr lang="ja-JP" altLang="en-US" dirty="0"/>
              <a:t>患者を選ぶ</a:t>
            </a:r>
            <a:r>
              <a:rPr lang="en-US" altLang="ja-JP" dirty="0"/>
              <a:t>,</a:t>
            </a:r>
            <a:r>
              <a:rPr lang="ja-JP" altLang="en-US" dirty="0"/>
              <a:t>適応が少ない。</a:t>
            </a:r>
            <a:r>
              <a:rPr lang="en-US" altLang="ja-JP" dirty="0"/>
              <a:t>(Circulation 99 :2927-2933,1999)</a:t>
            </a:r>
          </a:p>
          <a:p>
            <a:r>
              <a:rPr lang="ja-JP" altLang="en-US" dirty="0"/>
              <a:t>効果は否定的とも。</a:t>
            </a:r>
            <a:r>
              <a:rPr lang="en-US" altLang="ja-JP" dirty="0"/>
              <a:t>(J Am </a:t>
            </a:r>
            <a:r>
              <a:rPr lang="en-US" altLang="ja-JP" dirty="0" err="1"/>
              <a:t>Coll</a:t>
            </a:r>
            <a:r>
              <a:rPr lang="en-US" altLang="ja-JP" dirty="0"/>
              <a:t> </a:t>
            </a:r>
            <a:r>
              <a:rPr lang="en-US" altLang="ja-JP" dirty="0" err="1"/>
              <a:t>Cardiol</a:t>
            </a:r>
            <a:r>
              <a:rPr lang="en-US" altLang="ja-JP" dirty="0"/>
              <a:t> 34 :191-196,1999)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24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DDD pacemaker</a:t>
            </a:r>
            <a:r>
              <a:rPr kumimoji="1" lang="ja-JP" altLang="en-US" dirty="0"/>
              <a:t>は有効</a:t>
            </a:r>
            <a:r>
              <a:rPr lang="ja-JP" altLang="en-US" dirty="0"/>
              <a:t>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3" y="1714500"/>
            <a:ext cx="4674165" cy="39770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13969" y="1714499"/>
            <a:ext cx="443003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ja-JP" altLang="en-US" sz="2400" dirty="0"/>
              <a:t>適応は高齢、心臓手術の既往あり、開心術が適当でない</a:t>
            </a:r>
            <a:r>
              <a:rPr kumimoji="1" lang="en-US" altLang="ja-JP" sz="2400" dirty="0"/>
              <a:t>or</a:t>
            </a:r>
            <a:r>
              <a:rPr kumimoji="1" lang="ja-JP" altLang="en-US" sz="2400" dirty="0"/>
              <a:t>希望しない場合に限る。</a:t>
            </a:r>
            <a:endParaRPr kumimoji="1" lang="en-US" altLang="ja-JP" sz="2400" dirty="0"/>
          </a:p>
          <a:p>
            <a:pPr marL="457200" indent="-457200">
              <a:buFont typeface="Arial"/>
              <a:buChar char="•"/>
            </a:pPr>
            <a:r>
              <a:rPr lang="en-US" altLang="ja-JP" sz="2400" dirty="0"/>
              <a:t>ICD</a:t>
            </a:r>
            <a:r>
              <a:rPr lang="ja-JP" altLang="en-US" sz="2400" dirty="0"/>
              <a:t>植え込みの際の利用は否定されていない。</a:t>
            </a:r>
            <a:endParaRPr lang="en-US" altLang="ja-JP" sz="2400" dirty="0"/>
          </a:p>
          <a:p>
            <a:pPr marL="457200" indent="-457200">
              <a:buFont typeface="Arial"/>
              <a:buChar char="•"/>
            </a:pPr>
            <a:r>
              <a:rPr kumimoji="1" lang="en-US" altLang="ja-JP" sz="2400" dirty="0"/>
              <a:t>ACC/AHA/NASPE</a:t>
            </a:r>
            <a:r>
              <a:rPr kumimoji="1" lang="ja-JP" altLang="en-US" sz="2400" dirty="0"/>
              <a:t>では</a:t>
            </a:r>
            <a:r>
              <a:rPr lang="en-US" altLang="ja-JP" sz="2400" dirty="0" err="1"/>
              <a:t>classⅡb</a:t>
            </a:r>
            <a:r>
              <a:rPr lang="en-US" altLang="ja-JP" sz="2400" dirty="0"/>
              <a:t>(Favor but unknown)</a:t>
            </a:r>
          </a:p>
          <a:p>
            <a:pPr marL="457200" indent="-457200">
              <a:buFont typeface="Arial"/>
              <a:buChar char="•"/>
            </a:pPr>
            <a:r>
              <a:rPr kumimoji="1" lang="ja-JP" altLang="en-US" sz="2400" dirty="0"/>
              <a:t>基本は</a:t>
            </a:r>
            <a:r>
              <a:rPr lang="ja-JP" altLang="en-US" sz="2400" dirty="0"/>
              <a:t>外科的切除。</a:t>
            </a:r>
            <a:endParaRPr lang="en-US" altLang="ja-JP" sz="2400" dirty="0"/>
          </a:p>
          <a:p>
            <a:pPr marL="457200" indent="-457200">
              <a:buFont typeface="Arial"/>
              <a:buChar char="•"/>
            </a:pPr>
            <a:r>
              <a:rPr kumimoji="1" lang="ja-JP" altLang="en-US" sz="2400" dirty="0"/>
              <a:t>合併症が少ない事、理論上常に心室</a:t>
            </a:r>
            <a:r>
              <a:rPr kumimoji="1" lang="en-US" altLang="ja-JP" sz="2400" dirty="0"/>
              <a:t>Pacing</a:t>
            </a:r>
            <a:r>
              <a:rPr kumimoji="1" lang="ja-JP" altLang="en-US" sz="2400" dirty="0"/>
              <a:t>であれば</a:t>
            </a:r>
            <a:r>
              <a:rPr kumimoji="1" lang="en-US" altLang="ja-JP" sz="2400" dirty="0"/>
              <a:t>LVPG</a:t>
            </a:r>
            <a:r>
              <a:rPr lang="ja-JP" altLang="en-US" sz="2400" dirty="0"/>
              <a:t>は</a:t>
            </a:r>
            <a:r>
              <a:rPr kumimoji="1" lang="ja-JP" altLang="en-US" sz="2400" dirty="0"/>
              <a:t>減少する点が魅力。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6126163"/>
            <a:ext cx="425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日本循環器学会　ガイドラインより</a:t>
            </a:r>
          </a:p>
        </p:txBody>
      </p:sp>
    </p:spTree>
    <p:extLst>
      <p:ext uri="{BB962C8B-B14F-4D97-AF65-F5344CB8AC3E}">
        <p14:creationId xmlns:p14="http://schemas.microsoft.com/office/powerpoint/2010/main" val="334209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経皮的中隔心筋焼却術</a:t>
            </a:r>
            <a:r>
              <a:rPr lang="en-US" altLang="ja-JP" dirty="0"/>
              <a:t>(PTSMA)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適応は</a:t>
            </a:r>
            <a:r>
              <a:rPr lang="en-US" altLang="ja-JP" dirty="0"/>
              <a:t>①</a:t>
            </a:r>
            <a:r>
              <a:rPr kumimoji="1" lang="en-US" altLang="ja-JP" dirty="0" err="1"/>
              <a:t>NYHAⅡm</a:t>
            </a:r>
            <a:r>
              <a:rPr kumimoji="1" lang="en-US" altLang="ja-JP" dirty="0"/>
              <a:t>-Ⅳ</a:t>
            </a:r>
            <a:r>
              <a:rPr kumimoji="1" lang="ja-JP" altLang="en-US" dirty="0"/>
              <a:t>の心不全</a:t>
            </a:r>
            <a:r>
              <a:rPr lang="en-US" altLang="ja-JP" dirty="0"/>
              <a:t>②</a:t>
            </a:r>
            <a:r>
              <a:rPr lang="ja-JP" altLang="en-US" dirty="0"/>
              <a:t>狭心症症状または失神のエピソードがあること</a:t>
            </a:r>
            <a:r>
              <a:rPr lang="en-US" altLang="ja-JP" dirty="0"/>
              <a:t>③</a:t>
            </a:r>
            <a:r>
              <a:rPr lang="ja-JP" altLang="en-US" dirty="0"/>
              <a:t>安静時または薬剤負荷時圧較差</a:t>
            </a:r>
            <a:r>
              <a:rPr lang="en-US" altLang="ja-JP" dirty="0"/>
              <a:t>30mmHg</a:t>
            </a:r>
            <a:r>
              <a:rPr lang="ja-JP" altLang="en-US" dirty="0"/>
              <a:t>以上</a:t>
            </a:r>
            <a:r>
              <a:rPr lang="en-US" altLang="ja-JP" dirty="0"/>
              <a:t>④</a:t>
            </a:r>
            <a:r>
              <a:rPr lang="ja-JP" altLang="en-US" dirty="0"/>
              <a:t>中隔壁</a:t>
            </a:r>
            <a:r>
              <a:rPr lang="en-US" altLang="ja-JP" dirty="0"/>
              <a:t>15mm</a:t>
            </a:r>
            <a:r>
              <a:rPr lang="ja-JP" altLang="en-US" dirty="0"/>
              <a:t>以上</a:t>
            </a:r>
            <a:r>
              <a:rPr lang="en-US" altLang="ja-JP" dirty="0"/>
              <a:t>⑤EF40</a:t>
            </a:r>
            <a:r>
              <a:rPr lang="ja-JP" altLang="en-US" dirty="0"/>
              <a:t>％以上</a:t>
            </a:r>
            <a:r>
              <a:rPr lang="en-US" altLang="ja-JP" dirty="0"/>
              <a:t>(</a:t>
            </a:r>
            <a:r>
              <a:rPr lang="ja-JP" altLang="en-US" dirty="0"/>
              <a:t>外科的切除より適応は緩め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　　　　　　　　　　　　　　　　　</a:t>
            </a:r>
            <a:r>
              <a:rPr lang="en-US" altLang="ja-JP" dirty="0"/>
              <a:t>(</a:t>
            </a:r>
            <a:r>
              <a:rPr lang="ja-JP" altLang="en-US" dirty="0"/>
              <a:t>日本循環器ガイドラインより</a:t>
            </a:r>
            <a:r>
              <a:rPr lang="en-US" altLang="ja-JP" dirty="0"/>
              <a:t>)</a:t>
            </a:r>
          </a:p>
          <a:p>
            <a:r>
              <a:rPr kumimoji="1" lang="ja-JP" altLang="en-US" dirty="0"/>
              <a:t>日本に導入されて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年程度と</a:t>
            </a:r>
            <a:r>
              <a:rPr kumimoji="1" lang="en-US" altLang="ja-JP" dirty="0"/>
              <a:t>Evidence</a:t>
            </a:r>
            <a:r>
              <a:rPr kumimoji="1" lang="ja-JP" altLang="en-US" dirty="0"/>
              <a:t>に乏しく、</a:t>
            </a:r>
            <a:r>
              <a:rPr kumimoji="1" lang="en-US" altLang="ja-JP" dirty="0"/>
              <a:t>QOL</a:t>
            </a:r>
            <a:r>
              <a:rPr kumimoji="1" lang="ja-JP" altLang="en-US" dirty="0"/>
              <a:t>を改善させる治療と認識されている。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生命予後改善効果は定かではない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HCM</a:t>
            </a:r>
            <a:r>
              <a:rPr lang="ja-JP" altLang="en-US" dirty="0"/>
              <a:t>が進行し、左室全体が肥厚する前の、大動脈下に肥厚が局在している状態が最も良い適応。</a:t>
            </a:r>
            <a:r>
              <a:rPr lang="en-US" altLang="ja-JP" dirty="0"/>
              <a:t>(</a:t>
            </a:r>
            <a:r>
              <a:rPr lang="ja-JP" altLang="en-US" dirty="0"/>
              <a:t>大動脈弁直下に限局した</a:t>
            </a:r>
            <a:r>
              <a:rPr lang="en-US" altLang="ja-JP" dirty="0"/>
              <a:t>ASH</a:t>
            </a:r>
            <a:r>
              <a:rPr lang="ja-JP" altLang="en-US" dirty="0"/>
              <a:t>による狭窄以外は理論的に無効である。</a:t>
            </a:r>
            <a:r>
              <a:rPr lang="en-US" altLang="ja-JP" dirty="0"/>
              <a:t>)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00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経皮的中隔心筋焼却術</a:t>
            </a:r>
            <a:r>
              <a:rPr lang="en-US" altLang="ja-JP" dirty="0"/>
              <a:t>(PTSMA)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/>
              <a:t>17%−27%</a:t>
            </a:r>
            <a:r>
              <a:rPr lang="ja-JP" altLang="en-US" dirty="0"/>
              <a:t>の患者で完全房室ブロックを発症し、恒久的ペースメーカー挿入となっている。</a:t>
            </a:r>
            <a:r>
              <a:rPr lang="en-US" altLang="ja-JP" dirty="0"/>
              <a:t>1−4%</a:t>
            </a:r>
            <a:r>
              <a:rPr lang="ja-JP" altLang="en-US" dirty="0"/>
              <a:t>死亡している。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en-US" altLang="ja-JP" dirty="0" err="1"/>
              <a:t>Eur</a:t>
            </a:r>
            <a:r>
              <a:rPr lang="en-US" altLang="ja-JP" dirty="0"/>
              <a:t> Heart J20: 1342-1354,1999 N </a:t>
            </a:r>
            <a:r>
              <a:rPr lang="en-US" altLang="ja-JP" dirty="0" err="1"/>
              <a:t>Engl</a:t>
            </a:r>
            <a:r>
              <a:rPr lang="en-US" altLang="ja-JP" dirty="0"/>
              <a:t> J Med 347 :1326-1333,2002)→PPM</a:t>
            </a:r>
            <a:r>
              <a:rPr lang="ja-JP" altLang="en-US" dirty="0"/>
              <a:t>自体は</a:t>
            </a:r>
            <a:r>
              <a:rPr lang="en-US" altLang="ja-JP" dirty="0"/>
              <a:t>HCM</a:t>
            </a:r>
            <a:r>
              <a:rPr lang="ja-JP" altLang="en-US" dirty="0"/>
              <a:t>の治療である。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左室内圧較差の再上昇・症状再発に対する再</a:t>
            </a:r>
            <a:r>
              <a:rPr lang="en-US" altLang="ja-JP" dirty="0"/>
              <a:t>PTSMA</a:t>
            </a:r>
            <a:r>
              <a:rPr lang="ja-JP" altLang="en-US" dirty="0"/>
              <a:t>は</a:t>
            </a:r>
            <a:r>
              <a:rPr lang="en-US" altLang="ja-JP" dirty="0"/>
              <a:t>2006</a:t>
            </a:r>
            <a:r>
              <a:rPr lang="ja-JP" altLang="en-US" dirty="0"/>
              <a:t>年の本邦の</a:t>
            </a:r>
            <a:r>
              <a:rPr lang="en-US" altLang="ja-JP" dirty="0"/>
              <a:t>PTSMA</a:t>
            </a:r>
            <a:r>
              <a:rPr lang="ja-JP" altLang="en-US" dirty="0"/>
              <a:t>全国調査で施行例全体の</a:t>
            </a:r>
            <a:r>
              <a:rPr lang="en-US" altLang="ja-JP" dirty="0"/>
              <a:t>5−15</a:t>
            </a:r>
            <a:r>
              <a:rPr lang="ja-JP" altLang="en-US" dirty="0"/>
              <a:t>％に対し施行。初回</a:t>
            </a:r>
            <a:r>
              <a:rPr lang="en-US" altLang="ja-JP" dirty="0"/>
              <a:t>PTSMA</a:t>
            </a:r>
            <a:r>
              <a:rPr lang="ja-JP" altLang="en-US" dirty="0"/>
              <a:t>と同様に有効。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繰り返し行う事が可能、手技が普遍的。</a:t>
            </a:r>
            <a:endParaRPr lang="en-US" altLang="ja-JP" dirty="0"/>
          </a:p>
          <a:p>
            <a:r>
              <a:rPr lang="ja-JP" altLang="en-US" dirty="0"/>
              <a:t>全周性のタイプでは無効、長期のエビデンスはない。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※Class Ⅰ</a:t>
            </a:r>
            <a:r>
              <a:rPr lang="ja-JP" altLang="en-US" dirty="0"/>
              <a:t>適応は現時点ではなし。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63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心室中隔切除術</a:t>
            </a:r>
            <a:r>
              <a:rPr kumimoji="1" lang="en-US" altLang="ja-JP" dirty="0"/>
              <a:t>(</a:t>
            </a:r>
            <a:r>
              <a:rPr kumimoji="1" lang="ja-JP" altLang="en-US" dirty="0"/>
              <a:t>外科的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安静時圧較差</a:t>
            </a:r>
            <a:r>
              <a:rPr lang="en-US" altLang="ja-JP" dirty="0"/>
              <a:t>50mmHg(</a:t>
            </a:r>
            <a:r>
              <a:rPr lang="ja-JP" altLang="en-US" dirty="0"/>
              <a:t>負荷時圧較差</a:t>
            </a:r>
            <a:r>
              <a:rPr lang="en-US" altLang="ja-JP" dirty="0"/>
              <a:t>100mmHg)</a:t>
            </a:r>
            <a:r>
              <a:rPr lang="ja-JP" altLang="en-US" dirty="0"/>
              <a:t>かつ</a:t>
            </a:r>
            <a:r>
              <a:rPr lang="en-US" altLang="ja-JP" dirty="0" err="1"/>
              <a:t>NYHAⅢ</a:t>
            </a:r>
            <a:r>
              <a:rPr lang="en-US" altLang="ja-JP" dirty="0"/>
              <a:t>−Ⅳ</a:t>
            </a:r>
            <a:r>
              <a:rPr lang="ja-JP" altLang="en-US" dirty="0"/>
              <a:t>度程度ある場合と適応はやや厳しめ。</a:t>
            </a:r>
            <a:endParaRPr lang="en-US" altLang="ja-JP" dirty="0"/>
          </a:p>
          <a:p>
            <a:r>
              <a:rPr lang="ja-JP" altLang="en-US" dirty="0"/>
              <a:t>僧帽弁閉鎖不全症を併発している事が多く、弁置換ないし弁形成と同時に行われる。</a:t>
            </a:r>
            <a:r>
              <a:rPr lang="en-US" altLang="ja-JP" dirty="0"/>
              <a:t>(</a:t>
            </a:r>
            <a:r>
              <a:rPr lang="ja-JP" altLang="en-US" dirty="0"/>
              <a:t>単独</a:t>
            </a:r>
            <a:r>
              <a:rPr lang="en-US" altLang="ja-JP" dirty="0"/>
              <a:t>32</a:t>
            </a:r>
            <a:r>
              <a:rPr lang="ja-JP" altLang="en-US" dirty="0"/>
              <a:t>％、</a:t>
            </a:r>
            <a:r>
              <a:rPr lang="en-US" altLang="ja-JP" dirty="0"/>
              <a:t>+</a:t>
            </a:r>
            <a:r>
              <a:rPr lang="ja-JP" altLang="en-US" dirty="0"/>
              <a:t>弁形成または弁置換</a:t>
            </a:r>
            <a:r>
              <a:rPr lang="en-US" altLang="ja-JP" dirty="0"/>
              <a:t>26%</a:t>
            </a:r>
            <a:r>
              <a:rPr lang="ja-JP" altLang="en-US" dirty="0"/>
              <a:t>、</a:t>
            </a:r>
            <a:r>
              <a:rPr lang="en-US" altLang="ja-JP" dirty="0"/>
              <a:t>+</a:t>
            </a:r>
            <a:r>
              <a:rPr lang="ja-JP" altLang="en-US" dirty="0"/>
              <a:t>弁置換または弁形成</a:t>
            </a:r>
            <a:r>
              <a:rPr lang="en-US" altLang="ja-JP" dirty="0"/>
              <a:t>+CABG12%)</a:t>
            </a:r>
            <a:r>
              <a:rPr lang="ja-JP" altLang="en-US" dirty="0"/>
              <a:t>　</a:t>
            </a:r>
            <a:r>
              <a:rPr lang="en-US" altLang="ja-JP" dirty="0"/>
              <a:t>Cleveland clinic </a:t>
            </a:r>
            <a:r>
              <a:rPr lang="en-US" altLang="ja-JP" dirty="0" err="1"/>
              <a:t>deta</a:t>
            </a:r>
            <a:r>
              <a:rPr lang="ja-JP" altLang="en-US" dirty="0"/>
              <a:t>より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1960</a:t>
            </a:r>
            <a:r>
              <a:rPr kumimoji="1" lang="ja-JP" altLang="en-US" dirty="0"/>
              <a:t>年代から行われており、豊富な</a:t>
            </a:r>
            <a:r>
              <a:rPr kumimoji="1" lang="en-US" altLang="ja-JP" dirty="0"/>
              <a:t>Evidence.</a:t>
            </a:r>
          </a:p>
          <a:p>
            <a:pPr marL="0" indent="0">
              <a:buNone/>
            </a:pPr>
            <a:r>
              <a:rPr lang="en-US" altLang="ja-JP" dirty="0"/>
              <a:t>→HCM</a:t>
            </a:r>
            <a:r>
              <a:rPr lang="ja-JP" altLang="en-US" dirty="0"/>
              <a:t>加療の</a:t>
            </a:r>
            <a:r>
              <a:rPr lang="en-US" altLang="ja-JP" dirty="0"/>
              <a:t>Gold standard</a:t>
            </a:r>
            <a:r>
              <a:rPr lang="ja-JP" altLang="en-US" dirty="0"/>
              <a:t>とされる。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568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5583" y="141376"/>
            <a:ext cx="7693605" cy="1143000"/>
          </a:xfrm>
        </p:spPr>
        <p:txBody>
          <a:bodyPr/>
          <a:lstStyle/>
          <a:p>
            <a:r>
              <a:rPr kumimoji="1" lang="en-US" altLang="ja-JP" dirty="0"/>
              <a:t>PTSMA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</a:t>
            </a:r>
            <a:r>
              <a:rPr kumimoji="1" lang="ja-JP" altLang="en-US" dirty="0"/>
              <a:t>心室中隔切除術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/>
          <a:srcRect l="-9410" r="-9410"/>
          <a:stretch>
            <a:fillRect/>
          </a:stretch>
        </p:blipFill>
        <p:spPr>
          <a:xfrm>
            <a:off x="2381311" y="1748458"/>
            <a:ext cx="7194253" cy="3956562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5447134" y="6283541"/>
            <a:ext cx="496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Circulation. 2012;126:2374-2380.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217" y="1453904"/>
            <a:ext cx="267344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/>
              <a:t>米国の</a:t>
            </a:r>
            <a:r>
              <a:rPr lang="en-US" altLang="ja-JP" dirty="0"/>
              <a:t>HOCM</a:t>
            </a:r>
            <a:r>
              <a:rPr lang="ja-JP" altLang="en-US" dirty="0"/>
              <a:t>患者</a:t>
            </a:r>
            <a:r>
              <a:rPr lang="en-US" altLang="ja-JP" dirty="0"/>
              <a:t>177</a:t>
            </a:r>
            <a:r>
              <a:rPr lang="ja-JP" altLang="en-US" dirty="0"/>
              <a:t>名（平均年齢</a:t>
            </a:r>
            <a:r>
              <a:rPr lang="en-US" altLang="ja-JP" dirty="0"/>
              <a:t>64</a:t>
            </a:r>
            <a:r>
              <a:rPr lang="ja-JP" altLang="en-US" dirty="0"/>
              <a:t>歳、女性</a:t>
            </a:r>
            <a:r>
              <a:rPr lang="en-US" altLang="ja-JP" dirty="0"/>
              <a:t>68</a:t>
            </a:r>
            <a:r>
              <a:rPr lang="ja-JP" altLang="en-US" dirty="0"/>
              <a:t>％）を対象。平均</a:t>
            </a:r>
            <a:r>
              <a:rPr lang="en-US" altLang="ja-JP" dirty="0"/>
              <a:t>5.7</a:t>
            </a:r>
            <a:r>
              <a:rPr lang="ja-JP" altLang="en-US" dirty="0"/>
              <a:t>年間の</a:t>
            </a:r>
            <a:r>
              <a:rPr lang="en-US" altLang="ja-JP" dirty="0"/>
              <a:t>follow</a:t>
            </a:r>
            <a:r>
              <a:rPr lang="ja-JP" altLang="en-US" dirty="0"/>
              <a:t>。</a:t>
            </a:r>
            <a:endParaRPr lang="en-US" altLang="ja-JP" dirty="0"/>
          </a:p>
          <a:p>
            <a:pPr marL="285750" indent="-285750">
              <a:buFont typeface="Arial"/>
              <a:buChar char="•"/>
            </a:pPr>
            <a:endParaRPr lang="en-US" altLang="ja-JP" dirty="0"/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PTSMA</a:t>
            </a:r>
            <a:r>
              <a:rPr lang="ja-JP" altLang="en-US" dirty="0"/>
              <a:t>施行後の</a:t>
            </a:r>
            <a:r>
              <a:rPr lang="en-US" altLang="ja-JP" dirty="0"/>
              <a:t>8</a:t>
            </a:r>
            <a:r>
              <a:rPr lang="ja-JP" altLang="en-US" dirty="0"/>
              <a:t>年後の生存率</a:t>
            </a:r>
            <a:r>
              <a:rPr lang="en-US" altLang="ja-JP" dirty="0"/>
              <a:t>79.4</a:t>
            </a:r>
            <a:r>
              <a:rPr lang="ja-JP" altLang="en-US" dirty="0"/>
              <a:t>％で、米国の一般的な</a:t>
            </a:r>
            <a:r>
              <a:rPr lang="en-US" altLang="ja-JP" dirty="0"/>
              <a:t>8</a:t>
            </a:r>
            <a:r>
              <a:rPr lang="ja-JP" altLang="en-US" dirty="0"/>
              <a:t>年後の生存率</a:t>
            </a:r>
            <a:r>
              <a:rPr lang="en-US" altLang="ja-JP" dirty="0"/>
              <a:t>79</a:t>
            </a:r>
            <a:r>
              <a:rPr lang="ja-JP" altLang="en-US" dirty="0"/>
              <a:t>％や、比較対象の</a:t>
            </a:r>
            <a:r>
              <a:rPr lang="en-US" altLang="ja-JP" dirty="0"/>
              <a:t>177</a:t>
            </a:r>
            <a:r>
              <a:rPr lang="ja-JP" altLang="en-US" dirty="0"/>
              <a:t>例の心筋切除術群と比べ</a:t>
            </a:r>
            <a:r>
              <a:rPr lang="en-US" altLang="ja-JP" dirty="0"/>
              <a:t>79.0</a:t>
            </a:r>
            <a:r>
              <a:rPr lang="ja-JP" altLang="en-US" dirty="0"/>
              <a:t>％と有意な差は認められなかった。</a:t>
            </a:r>
            <a:r>
              <a:rPr lang="en-US" altLang="ja-JP" dirty="0"/>
              <a:t>(P=0.64)</a:t>
            </a:r>
          </a:p>
          <a:p>
            <a:pPr marL="285750" indent="-285750">
              <a:buFont typeface="Arial"/>
              <a:buChar char="•"/>
            </a:pPr>
            <a:endParaRPr lang="en-US" altLang="ja-JP" dirty="0"/>
          </a:p>
          <a:p>
            <a:pPr marL="285750" indent="-285750">
              <a:buFont typeface="Arial"/>
              <a:buChar char="•"/>
            </a:pPr>
            <a:r>
              <a:rPr lang="en-US" altLang="ja-JP" dirty="0"/>
              <a:t>100</a:t>
            </a:r>
            <a:r>
              <a:rPr lang="ja-JP" altLang="en-US" dirty="0"/>
              <a:t>人</a:t>
            </a:r>
            <a:r>
              <a:rPr lang="en-US" altLang="ja-JP" dirty="0"/>
              <a:t>/</a:t>
            </a:r>
            <a:r>
              <a:rPr lang="ja-JP" altLang="en-US" dirty="0"/>
              <a:t>年での突然死発生率も</a:t>
            </a:r>
            <a:r>
              <a:rPr lang="en-US" altLang="ja-JP" dirty="0"/>
              <a:t>1.31</a:t>
            </a:r>
            <a:r>
              <a:rPr lang="ja-JP" altLang="en-US" dirty="0"/>
              <a:t>であった。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640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553106" y="-234115"/>
            <a:ext cx="8229600" cy="1143000"/>
          </a:xfrm>
        </p:spPr>
        <p:txBody>
          <a:bodyPr/>
          <a:lstStyle/>
          <a:p>
            <a:r>
              <a:rPr lang="en-US" altLang="ja-JP" dirty="0"/>
              <a:t>PTSMA </a:t>
            </a:r>
            <a:r>
              <a:rPr lang="en-US" altLang="ja-JP" dirty="0" err="1"/>
              <a:t>vs</a:t>
            </a:r>
            <a:r>
              <a:rPr lang="en-US" altLang="ja-JP" dirty="0"/>
              <a:t> </a:t>
            </a:r>
            <a:r>
              <a:rPr lang="ja-JP" altLang="en-US" dirty="0"/>
              <a:t>心室中隔切除術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rcRect l="-34181" r="-34181"/>
          <a:stretch>
            <a:fillRect/>
          </a:stretch>
        </p:blipFill>
        <p:spPr>
          <a:xfrm>
            <a:off x="-1423502" y="1600200"/>
            <a:ext cx="8229600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34349" y="579247"/>
            <a:ext cx="38926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ja-JP" altLang="en-US" sz="2000" dirty="0"/>
              <a:t>米国の</a:t>
            </a:r>
            <a:r>
              <a:rPr kumimoji="1" lang="en-US" altLang="ja-JP" sz="2000" dirty="0"/>
              <a:t>HOCM</a:t>
            </a:r>
            <a:r>
              <a:rPr kumimoji="1" lang="ja-JP" altLang="en-US" sz="2000" dirty="0"/>
              <a:t>患者</a:t>
            </a:r>
            <a:r>
              <a:rPr kumimoji="1" lang="en-US" altLang="ja-JP" sz="2000" dirty="0"/>
              <a:t>41</a:t>
            </a:r>
            <a:r>
              <a:rPr kumimoji="1" lang="ja-JP" altLang="en-US" sz="2000" dirty="0"/>
              <a:t>名に</a:t>
            </a:r>
            <a:r>
              <a:rPr kumimoji="1" lang="en-US" altLang="ja-JP" sz="2000" dirty="0"/>
              <a:t>PTSMA</a:t>
            </a:r>
            <a:r>
              <a:rPr kumimoji="1" lang="ja-JP" altLang="en-US" sz="2000" dirty="0"/>
              <a:t>と</a:t>
            </a:r>
            <a:r>
              <a:rPr lang="ja-JP" altLang="en-US" sz="2000" dirty="0"/>
              <a:t>心室中隔切除術とを</a:t>
            </a:r>
            <a:r>
              <a:rPr kumimoji="1" lang="ja-JP" altLang="en-US" sz="2000" dirty="0"/>
              <a:t>行った</a:t>
            </a:r>
            <a:r>
              <a:rPr lang="ja-JP" altLang="en-US" sz="2000" dirty="0"/>
              <a:t>際</a:t>
            </a:r>
            <a:r>
              <a:rPr kumimoji="1" lang="ja-JP" altLang="en-US" sz="2000" dirty="0"/>
              <a:t>の１年間の予後の検討を行っている。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ja-JP" altLang="en-US" sz="2000" dirty="0"/>
              <a:t>・術後の改善事項には両者の間で差は無かった。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・心室中隔切除群で</a:t>
            </a:r>
            <a:r>
              <a:rPr kumimoji="1" lang="en-US" altLang="ja-JP" sz="2000" dirty="0"/>
              <a:t>mild AR</a:t>
            </a:r>
            <a:r>
              <a:rPr lang="ja-JP" altLang="en-US" sz="2000" dirty="0"/>
              <a:t>発症したものが多かった。</a:t>
            </a:r>
            <a:endParaRPr lang="en-US" altLang="ja-JP" sz="2000" dirty="0"/>
          </a:p>
          <a:p>
            <a:r>
              <a:rPr lang="ja-JP" altLang="ja-JP" sz="2000" dirty="0"/>
              <a:t>　</a:t>
            </a:r>
            <a:r>
              <a:rPr lang="en-US" altLang="ja-JP" sz="2000" dirty="0"/>
              <a:t>(11</a:t>
            </a:r>
            <a:r>
              <a:rPr lang="ja-JP" altLang="en-US" sz="2000" dirty="0"/>
              <a:t>名</a:t>
            </a:r>
            <a:r>
              <a:rPr lang="en-US" altLang="ja-JP" sz="2000" dirty="0"/>
              <a:t>(27%)P</a:t>
            </a:r>
            <a:r>
              <a:rPr lang="ja-JP" altLang="en-US" sz="2000" dirty="0"/>
              <a:t>＜</a:t>
            </a:r>
            <a:r>
              <a:rPr lang="en-US" altLang="ja-JP" sz="2000" dirty="0"/>
              <a:t>0.05)</a:t>
            </a:r>
          </a:p>
          <a:p>
            <a:endParaRPr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PTSMA</a:t>
            </a:r>
            <a:r>
              <a:rPr kumimoji="1" lang="ja-JP" altLang="en-US" sz="2000" dirty="0"/>
              <a:t>群では</a:t>
            </a:r>
            <a:r>
              <a:rPr kumimoji="1" lang="en-US" altLang="ja-JP" sz="2000" dirty="0"/>
              <a:t>PPM</a:t>
            </a:r>
            <a:r>
              <a:rPr kumimoji="1" lang="ja-JP" altLang="en-US" sz="2000" dirty="0"/>
              <a:t>を必要としたものが多かった。</a:t>
            </a:r>
            <a:r>
              <a:rPr kumimoji="1" lang="en-US" altLang="ja-JP" sz="2000" dirty="0"/>
              <a:t>(22</a:t>
            </a:r>
            <a:r>
              <a:rPr kumimoji="1" lang="ja-JP" altLang="en-US" sz="2000" dirty="0"/>
              <a:t>％</a:t>
            </a:r>
            <a:r>
              <a:rPr kumimoji="1" lang="en-US" altLang="ja-JP" sz="2000" dirty="0"/>
              <a:t> </a:t>
            </a:r>
            <a:r>
              <a:rPr kumimoji="1" lang="en-US" altLang="ja-JP" sz="2000" dirty="0" err="1"/>
              <a:t>vs</a:t>
            </a:r>
            <a:r>
              <a:rPr kumimoji="1" lang="en-US" altLang="ja-JP" sz="2000" dirty="0"/>
              <a:t> 2% P=0.02)</a:t>
            </a:r>
          </a:p>
          <a:p>
            <a:endParaRPr kumimoji="1" lang="en-US" altLang="ja-JP" sz="2000" dirty="0"/>
          </a:p>
          <a:p>
            <a:r>
              <a:rPr lang="ja-JP" altLang="en-US" sz="2000" dirty="0"/>
              <a:t>・術後の薬剤の必要性では</a:t>
            </a:r>
            <a:r>
              <a:rPr lang="en-US" altLang="ja-JP" sz="2000" dirty="0"/>
              <a:t>PTSMA</a:t>
            </a:r>
            <a:r>
              <a:rPr lang="ja-JP" altLang="en-US" sz="2000" dirty="0"/>
              <a:t>群で</a:t>
            </a:r>
            <a:r>
              <a:rPr lang="en-US" altLang="ja-JP" sz="2000" dirty="0"/>
              <a:t>β−blocker76%→17% </a:t>
            </a:r>
            <a:r>
              <a:rPr lang="en-US" altLang="ja-JP" sz="2000" dirty="0" err="1"/>
              <a:t>Ca</a:t>
            </a:r>
            <a:r>
              <a:rPr lang="en-US" altLang="ja-JP" sz="2000" dirty="0"/>
              <a:t>-blocker 46%→2%</a:t>
            </a:r>
          </a:p>
          <a:p>
            <a:r>
              <a:rPr lang="ja-JP" altLang="en-US" sz="2000" dirty="0"/>
              <a:t>・心室中隔切除群では</a:t>
            </a:r>
            <a:r>
              <a:rPr lang="en-US" altLang="ja-JP" sz="2000" dirty="0"/>
              <a:t>63%→59</a:t>
            </a:r>
            <a:r>
              <a:rPr lang="ja-JP" altLang="en-US" sz="2000" dirty="0"/>
              <a:t>％、</a:t>
            </a:r>
            <a:r>
              <a:rPr lang="en-US" altLang="ja-JP" sz="2000" dirty="0"/>
              <a:t>44%→20</a:t>
            </a:r>
            <a:r>
              <a:rPr lang="ja-JP" altLang="en-US" sz="2000" dirty="0"/>
              <a:t>％</a:t>
            </a:r>
            <a:r>
              <a:rPr lang="en-US" altLang="ja-JP" sz="2000" dirty="0"/>
              <a:t>(P</a:t>
            </a:r>
            <a:r>
              <a:rPr lang="ja-JP" altLang="en-US" sz="2000" dirty="0"/>
              <a:t>＜</a:t>
            </a:r>
            <a:r>
              <a:rPr lang="en-US" altLang="ja-JP" sz="2000" dirty="0"/>
              <a:t>0.05)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180" y="6350387"/>
            <a:ext cx="35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 Am </a:t>
            </a:r>
            <a:r>
              <a:rPr kumimoji="1" lang="en-US" altLang="ja-JP" dirty="0" err="1"/>
              <a:t>Coll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Cardiol</a:t>
            </a:r>
            <a:r>
              <a:rPr kumimoji="1" lang="en-US" altLang="ja-JP" dirty="0"/>
              <a:t> 2001;38:1701-6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25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PTSMA </a:t>
            </a:r>
            <a:r>
              <a:rPr lang="en-US" altLang="ja-JP" dirty="0" err="1"/>
              <a:t>vs</a:t>
            </a:r>
            <a:r>
              <a:rPr lang="en-US" altLang="ja-JP" dirty="0"/>
              <a:t> </a:t>
            </a:r>
            <a:r>
              <a:rPr lang="ja-JP" altLang="en-US" dirty="0"/>
              <a:t>心筋切除術　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米国からの両者の比較検討では、</a:t>
            </a:r>
            <a:r>
              <a:rPr kumimoji="1" lang="en-US" altLang="ja-JP" dirty="0"/>
              <a:t>PTSMA</a:t>
            </a:r>
            <a:r>
              <a:rPr kumimoji="1" lang="ja-JP" altLang="en-US" dirty="0"/>
              <a:t>の治療が外科的切除の治療効果に近づきつつあり、</a:t>
            </a:r>
            <a:r>
              <a:rPr kumimoji="1" lang="en-US" altLang="ja-JP" dirty="0"/>
              <a:t>65</a:t>
            </a:r>
            <a:r>
              <a:rPr kumimoji="1" lang="ja-JP" altLang="en-US" dirty="0"/>
              <a:t>歳以上では</a:t>
            </a:r>
            <a:r>
              <a:rPr kumimoji="1" lang="en-US" altLang="ja-JP" dirty="0"/>
              <a:t>PTSMA</a:t>
            </a:r>
            <a:r>
              <a:rPr lang="ja-JP" altLang="en-US" dirty="0"/>
              <a:t>を</a:t>
            </a:r>
            <a:r>
              <a:rPr lang="en-US" altLang="ja-JP" dirty="0"/>
              <a:t>65</a:t>
            </a:r>
            <a:r>
              <a:rPr kumimoji="1" lang="ja-JP" altLang="en-US" dirty="0"/>
              <a:t>歳未満では外科的切除を推奨される様になった。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全体の死亡に差は無く、</a:t>
            </a:r>
            <a:r>
              <a:rPr lang="en-US" altLang="ja-JP" dirty="0"/>
              <a:t>65</a:t>
            </a:r>
            <a:r>
              <a:rPr lang="ja-JP" altLang="en-US" dirty="0"/>
              <a:t>歳未満では心筋切除術の方が有意に有効であったが、</a:t>
            </a:r>
            <a:r>
              <a:rPr lang="en-US" altLang="ja-JP" dirty="0"/>
              <a:t>65</a:t>
            </a:r>
            <a:r>
              <a:rPr lang="ja-JP" altLang="en-US" dirty="0"/>
              <a:t>歳以上では同等。</a:t>
            </a:r>
            <a:r>
              <a:rPr lang="fr-FR" altLang="ja-JP" dirty="0"/>
              <a:t>Circulation 2008; 118: 131-139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日本でのガイドラインでは適応や推奨度も異なっており、今後の動向に注意。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0784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③HCM</a:t>
            </a:r>
            <a:r>
              <a:rPr lang="ja-JP" altLang="en-US" dirty="0"/>
              <a:t>患者の</a:t>
            </a:r>
            <a:r>
              <a:rPr lang="en-US" altLang="ja-JP" dirty="0"/>
              <a:t>small vessel disease</a:t>
            </a:r>
            <a:r>
              <a:rPr lang="ja-JP" altLang="en-US" dirty="0"/>
              <a:t>の合併は予後を悪化させるか？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HCM</a:t>
            </a:r>
            <a:r>
              <a:rPr kumimoji="1" lang="ja-JP" altLang="en-US" dirty="0"/>
              <a:t>患者では肥大した心筋による酸素需要の増加と、相対的な酸素供給の低下から、心内膜下の心筋虚血が引き起こされる。</a:t>
            </a:r>
            <a:endParaRPr kumimoji="1" lang="en-US" altLang="ja-JP" dirty="0"/>
          </a:p>
          <a:p>
            <a:r>
              <a:rPr lang="ja-JP" altLang="en-US" dirty="0"/>
              <a:t>左室の弛緩障害や左室充満圧の上昇、心筋の変性から拡張期の冠血流が低下し、予後規定因子としての微小循環障害が調査されている。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(J Am </a:t>
            </a:r>
            <a:r>
              <a:rPr lang="en-US" altLang="ja-JP" dirty="0" err="1"/>
              <a:t>Coll</a:t>
            </a:r>
            <a:r>
              <a:rPr lang="en-US" altLang="ja-JP" dirty="0"/>
              <a:t> </a:t>
            </a:r>
            <a:r>
              <a:rPr lang="en-US" altLang="ja-JP" dirty="0" err="1"/>
              <a:t>Cardiol</a:t>
            </a:r>
            <a:r>
              <a:rPr lang="en-US" altLang="ja-JP" dirty="0"/>
              <a:t> 47(5):1043-1048,2006)</a:t>
            </a:r>
          </a:p>
          <a:p>
            <a:r>
              <a:rPr kumimoji="1" lang="ja-JP" altLang="en-US" dirty="0"/>
              <a:t>冠血流予備能の低下は肥大の無い部分でも認められ、機序として微小循環障害が考えられている。</a:t>
            </a:r>
          </a:p>
        </p:txBody>
      </p:sp>
    </p:spTree>
    <p:extLst>
      <p:ext uri="{BB962C8B-B14F-4D97-AF65-F5344CB8AC3E}">
        <p14:creationId xmlns:p14="http://schemas.microsoft.com/office/powerpoint/2010/main" val="11325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06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カテーテル引き抜き圧所見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流出路圧較差の評価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62448" r="-62448"/>
          <a:stretch>
            <a:fillRect/>
          </a:stretch>
        </p:blipFill>
        <p:spPr>
          <a:xfrm>
            <a:off x="-759942" y="2323487"/>
            <a:ext cx="6104000" cy="335696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667" y="2702168"/>
            <a:ext cx="4420133" cy="32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4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957984" y="335462"/>
            <a:ext cx="408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肥大型心筋症における微小循環障害の評価と予後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57984" y="1502687"/>
            <a:ext cx="389537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・イタリアの</a:t>
            </a:r>
            <a:r>
              <a:rPr lang="en-US" altLang="ja-JP" dirty="0"/>
              <a:t>51</a:t>
            </a:r>
            <a:r>
              <a:rPr kumimoji="1" lang="ja-JP" altLang="en-US" dirty="0"/>
              <a:t>名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NYHAⅠ</a:t>
            </a:r>
            <a:r>
              <a:rPr kumimoji="1" lang="en-US" altLang="ja-JP" dirty="0"/>
              <a:t>−Ⅱ)</a:t>
            </a:r>
            <a:r>
              <a:rPr kumimoji="1" lang="ja-JP" altLang="en-US" dirty="0"/>
              <a:t>の</a:t>
            </a:r>
            <a:r>
              <a:rPr kumimoji="1" lang="en-US" altLang="ja-JP" dirty="0"/>
              <a:t>HCM</a:t>
            </a:r>
            <a:r>
              <a:rPr kumimoji="1" lang="ja-JP" altLang="en-US" dirty="0"/>
              <a:t>患者を対象。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 err="1"/>
              <a:t>Dipyridamole</a:t>
            </a:r>
            <a:r>
              <a:rPr lang="en-US" altLang="ja-JP" dirty="0"/>
              <a:t> </a:t>
            </a:r>
            <a:r>
              <a:rPr lang="ja-JP" altLang="en-US" dirty="0"/>
              <a:t>負荷後の</a:t>
            </a:r>
            <a:r>
              <a:rPr lang="en-US" altLang="ja-JP" dirty="0"/>
              <a:t>PET</a:t>
            </a:r>
            <a:r>
              <a:rPr lang="ja-JP" altLang="en-US" dirty="0"/>
              <a:t>撮影にて</a:t>
            </a:r>
            <a:r>
              <a:rPr lang="en-US" altLang="ja-JP" dirty="0"/>
              <a:t>Lowest(0.59−1.11ml/min/g)</a:t>
            </a:r>
          </a:p>
          <a:p>
            <a:r>
              <a:rPr lang="en-US" altLang="ja-JP" dirty="0" err="1"/>
              <a:t>Midlle</a:t>
            </a:r>
            <a:r>
              <a:rPr lang="en-US" altLang="ja-JP" dirty="0"/>
              <a:t>(1.13-1.57ml/min/g)</a:t>
            </a:r>
          </a:p>
          <a:p>
            <a:r>
              <a:rPr lang="en-US" altLang="ja-JP" dirty="0"/>
              <a:t>Highest(1.62-3.77ml/min/g) </a:t>
            </a:r>
          </a:p>
          <a:p>
            <a:r>
              <a:rPr lang="ja-JP" altLang="en-US" dirty="0"/>
              <a:t>の</a:t>
            </a:r>
            <a:r>
              <a:rPr lang="en-US" altLang="ja-JP" dirty="0"/>
              <a:t>3</a:t>
            </a:r>
            <a:r>
              <a:rPr lang="ja-JP" altLang="en-US" dirty="0"/>
              <a:t>群の</a:t>
            </a:r>
            <a:r>
              <a:rPr lang="en-US" altLang="ja-JP" dirty="0"/>
              <a:t>Myocardial blood flow(MBF)</a:t>
            </a:r>
            <a:r>
              <a:rPr lang="ja-JP" altLang="en-US" dirty="0"/>
              <a:t>に振り分け、</a:t>
            </a:r>
            <a:r>
              <a:rPr lang="en-US" altLang="ja-JP" dirty="0"/>
              <a:t>8.1</a:t>
            </a:r>
            <a:r>
              <a:rPr lang="ja-JP" altLang="en-US" dirty="0"/>
              <a:t>年</a:t>
            </a:r>
            <a:r>
              <a:rPr lang="en-US" altLang="ja-JP" dirty="0"/>
              <a:t>±2.1</a:t>
            </a:r>
            <a:r>
              <a:rPr lang="ja-JP" altLang="en-US" dirty="0"/>
              <a:t>年の追跡コホート調査を行った。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Lowest</a:t>
            </a:r>
            <a:r>
              <a:rPr lang="ja-JP" altLang="en-US" dirty="0"/>
              <a:t>はその他２群と比較し、心血管死亡率の上昇</a:t>
            </a:r>
            <a:r>
              <a:rPr lang="en-US" altLang="ja-JP" dirty="0"/>
              <a:t>(RR9.6 P=0.02)</a:t>
            </a:r>
            <a:r>
              <a:rPr lang="ja-JP" altLang="en-US" dirty="0"/>
              <a:t>、また心房細動の合併、</a:t>
            </a:r>
            <a:r>
              <a:rPr lang="en-US" altLang="ja-JP" dirty="0" err="1"/>
              <a:t>Dd</a:t>
            </a:r>
            <a:r>
              <a:rPr lang="ja-JP" altLang="en-US" dirty="0"/>
              <a:t>、</a:t>
            </a:r>
            <a:r>
              <a:rPr lang="en-US" altLang="ja-JP" dirty="0"/>
              <a:t>Ds</a:t>
            </a:r>
            <a:r>
              <a:rPr lang="ja-JP" altLang="en-US" dirty="0"/>
              <a:t>の拡大、</a:t>
            </a:r>
            <a:r>
              <a:rPr lang="en-US" altLang="ja-JP" dirty="0"/>
              <a:t>EF</a:t>
            </a:r>
            <a:r>
              <a:rPr lang="ja-JP" altLang="en-US" dirty="0"/>
              <a:t>の低下傾向にあった。</a:t>
            </a: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r>
              <a:rPr lang="ja-JP" altLang="en-US" dirty="0"/>
              <a:t>・微小循環障害は左室リモデリングの予測因子となり得、今後の</a:t>
            </a:r>
            <a:r>
              <a:rPr lang="en-US" altLang="ja-JP" dirty="0"/>
              <a:t>D-HCM</a:t>
            </a:r>
            <a:r>
              <a:rPr lang="ja-JP" altLang="en-US" dirty="0"/>
              <a:t>の予測因子となりうる可能性がある。</a:t>
            </a:r>
            <a:endParaRPr lang="en-US" altLang="ja-JP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405" t="1" r="-5102"/>
          <a:stretch/>
        </p:blipFill>
        <p:spPr>
          <a:xfrm>
            <a:off x="39222" y="0"/>
            <a:ext cx="4918761" cy="6682805"/>
          </a:xfrm>
        </p:spPr>
      </p:pic>
    </p:spTree>
    <p:extLst>
      <p:ext uri="{BB962C8B-B14F-4D97-AF65-F5344CB8AC3E}">
        <p14:creationId xmlns:p14="http://schemas.microsoft.com/office/powerpoint/2010/main" val="286823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HCM</a:t>
            </a:r>
            <a:r>
              <a:rPr kumimoji="1" lang="ja-JP" altLang="en-US" dirty="0"/>
              <a:t>の治療</a:t>
            </a:r>
            <a:r>
              <a:rPr kumimoji="1" lang="en-US" altLang="ja-JP" dirty="0"/>
              <a:t>(</a:t>
            </a:r>
            <a:r>
              <a:rPr kumimoji="1" lang="ja-JP" altLang="en-US" dirty="0"/>
              <a:t>その他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142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塞栓症</a:t>
            </a:r>
            <a:r>
              <a:rPr kumimoji="1" lang="en-US" altLang="ja-JP" dirty="0"/>
              <a:t>→</a:t>
            </a:r>
            <a:r>
              <a:rPr kumimoji="1" lang="ja-JP" altLang="en-US" dirty="0"/>
              <a:t>発作性心房細動発症確認後に抗凝固・抗不整脈薬投与する。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(</a:t>
            </a:r>
            <a:r>
              <a:rPr kumimoji="1" lang="ja-JP" altLang="en-US" dirty="0"/>
              <a:t>リスクが高いからといって予防的投与は行わない。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ICD</a:t>
            </a:r>
            <a:r>
              <a:rPr lang="ja-JP" altLang="en-US" dirty="0"/>
              <a:t>に関しても基本的に発症を認めてから。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　　　　　</a:t>
            </a:r>
            <a:r>
              <a:rPr kumimoji="1" lang="en-US" altLang="ja-JP" dirty="0"/>
              <a:t>→</a:t>
            </a:r>
            <a:r>
              <a:rPr kumimoji="1" lang="ja-JP" altLang="en-US" dirty="0"/>
              <a:t>後手に回る事が多い？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具体的な</a:t>
            </a:r>
            <a:r>
              <a:rPr lang="en-US" altLang="ja-JP" dirty="0"/>
              <a:t>F/U</a:t>
            </a:r>
            <a:r>
              <a:rPr lang="ja-JP" altLang="en-US" dirty="0"/>
              <a:t>に関しての記載ははっきりせず。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5" y="3372518"/>
            <a:ext cx="8558695" cy="19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7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801100" cy="1295400"/>
          </a:xfrm>
          <a:noFill/>
        </p:spPr>
        <p:txBody>
          <a:bodyPr/>
          <a:lstStyle/>
          <a:p>
            <a:r>
              <a:rPr lang="ja-JP" altLang="en-US" sz="3900" dirty="0">
                <a:latin typeface="Arial" charset="0"/>
                <a:ea typeface="ＭＳ Ｐゴシック" charset="0"/>
                <a:cs typeface="ＭＳ Ｐゴシック" charset="0"/>
              </a:rPr>
              <a:t>特定心筋症</a:t>
            </a:r>
            <a:r>
              <a:rPr lang="en-US" altLang="ja-JP" sz="39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ja-JP" altLang="en-US" sz="3900" dirty="0">
                <a:latin typeface="Arial" charset="0"/>
                <a:ea typeface="ＭＳ Ｐゴシック" charset="0"/>
                <a:cs typeface="ＭＳ Ｐゴシック" charset="0"/>
              </a:rPr>
              <a:t>原因のある心筋症</a:t>
            </a:r>
            <a:r>
              <a:rPr lang="en-US" altLang="ja-JP" sz="39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201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1.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虚血性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2.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弁膜症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3.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高血圧症性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4.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炎症性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心筋炎、自己免疫性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5.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代謝性　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　内分泌疾患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甲状腺異常、副腎疾患、末端肥大症、褐色細胞腫、糖尿病など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　家族性蓄積症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1700" dirty="0" err="1">
                <a:latin typeface="Arial" charset="0"/>
                <a:ea typeface="ＭＳ Ｐゴシック" charset="0"/>
                <a:cs typeface="ＭＳ Ｐゴシック" charset="0"/>
              </a:rPr>
              <a:t>Fabry</a:t>
            </a: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病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700" dirty="0" err="1">
                <a:latin typeface="Arial" charset="0"/>
                <a:ea typeface="ＭＳ Ｐゴシック" charset="0"/>
                <a:cs typeface="ＭＳ Ｐゴシック" charset="0"/>
              </a:rPr>
              <a:t>pompe</a:t>
            </a: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病など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　欠乏症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脚気、セレン欠乏症など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　アミロイドーシス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原発性、家族性、老人性など</a:t>
            </a:r>
            <a:r>
              <a:rPr lang="en-US" altLang="ja-JP" sz="17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1700" dirty="0">
                <a:latin typeface="Arial" charset="0"/>
                <a:ea typeface="ＭＳ Ｐゴシック" charset="0"/>
                <a:cs typeface="ＭＳ Ｐゴシック" charset="0"/>
              </a:rPr>
              <a:t>　ヘモクロマトーシス</a:t>
            </a:r>
            <a:endParaRPr lang="en-US" altLang="ja-JP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6.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全身性疾患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サルコイドーシス、膠原病関連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7.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筋ジストロフィー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Duchenne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型、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Becker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型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8.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神経・筋疾患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Freidreich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症候群など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9.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過敏症・中毒症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アルコール、カテコラミン、アドリアマイシン、放射線性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周産期心筋症　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962400" y="62484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Circulation 1996;93;841-842</a:t>
            </a:r>
            <a:r>
              <a:rPr lang="ja-JP" altLang="en-US" dirty="0"/>
              <a:t>改変</a:t>
            </a:r>
          </a:p>
        </p:txBody>
      </p:sp>
      <p:sp>
        <p:nvSpPr>
          <p:cNvPr id="2" name="円/楕円 1"/>
          <p:cNvSpPr/>
          <p:nvPr/>
        </p:nvSpPr>
        <p:spPr>
          <a:xfrm>
            <a:off x="6313608" y="2826381"/>
            <a:ext cx="822736" cy="321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905187" y="3104000"/>
            <a:ext cx="822736" cy="321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肥大型心筋症の病因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心筋サルコメア関連蛋白をコードする遺伝子変異が関与していると推定されている。</a:t>
            </a:r>
            <a:endParaRPr lang="en-US" altLang="ja-JP" dirty="0"/>
          </a:p>
          <a:p>
            <a:r>
              <a:rPr lang="ja-JP" altLang="en-US" dirty="0"/>
              <a:t>常染色体優性遺伝の家族内発症の例を半数以上で認め、遺伝病として考えられている。</a:t>
            </a:r>
            <a:endParaRPr lang="en-US" altLang="ja-JP" dirty="0"/>
          </a:p>
          <a:p>
            <a:r>
              <a:rPr lang="ja-JP" altLang="en-US" dirty="0"/>
              <a:t>孤発性も存在する。</a:t>
            </a:r>
            <a:endParaRPr lang="en-US" altLang="ja-JP" dirty="0"/>
          </a:p>
          <a:p>
            <a:r>
              <a:rPr kumimoji="1" lang="ja-JP" altLang="en-US" dirty="0"/>
              <a:t>優性変異蛋白質がサルコメアに</a:t>
            </a:r>
            <a:r>
              <a:rPr kumimoji="1" lang="ja-JP" altLang="en-US"/>
              <a:t>取り込まれ、変異心筋がより</a:t>
            </a:r>
            <a:r>
              <a:rPr kumimoji="1" lang="ja-JP" altLang="en-US" dirty="0"/>
              <a:t>低い</a:t>
            </a:r>
            <a:r>
              <a:rPr kumimoji="1" lang="en-US" altLang="ja-JP" dirty="0" err="1"/>
              <a:t>Ca</a:t>
            </a:r>
            <a:r>
              <a:rPr lang="ja-JP" altLang="en-US" dirty="0"/>
              <a:t>イオン濃度に鋭敏に反応</a:t>
            </a:r>
            <a:r>
              <a:rPr lang="en-US" altLang="ja-JP" dirty="0"/>
              <a:t>(</a:t>
            </a:r>
            <a:r>
              <a:rPr lang="en-US" altLang="ja-JP" dirty="0" err="1"/>
              <a:t>Ca</a:t>
            </a:r>
            <a:r>
              <a:rPr lang="ja-JP" altLang="en-US" dirty="0"/>
              <a:t>感受性増加</a:t>
            </a:r>
            <a:r>
              <a:rPr lang="en-US" altLang="ja-JP" dirty="0"/>
              <a:t>)</a:t>
            </a:r>
            <a:r>
              <a:rPr lang="ja-JP" altLang="en-US" dirty="0"/>
              <a:t>し、</a:t>
            </a:r>
            <a:r>
              <a:rPr lang="en-US" altLang="ja-JP" dirty="0"/>
              <a:t>ATP</a:t>
            </a:r>
            <a:r>
              <a:rPr lang="ja-JP" altLang="en-US" dirty="0"/>
              <a:t>が枯渇し、心筋が肥大・壊死・線維化する。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99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400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4343400" y="6035675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AHA statement </a:t>
            </a:r>
          </a:p>
          <a:p>
            <a:r>
              <a:rPr lang="en-US" altLang="ja-JP"/>
              <a:t>Circulation 2006;113;1807-1816</a:t>
            </a:r>
          </a:p>
        </p:txBody>
      </p:sp>
      <p:sp>
        <p:nvSpPr>
          <p:cNvPr id="2" name="円/楕円 1"/>
          <p:cNvSpPr/>
          <p:nvPr/>
        </p:nvSpPr>
        <p:spPr>
          <a:xfrm>
            <a:off x="2282985" y="2523776"/>
            <a:ext cx="755637" cy="289350"/>
          </a:xfrm>
          <a:prstGeom prst="ellipse">
            <a:avLst/>
          </a:prstGeom>
          <a:noFill/>
          <a:ln w="1905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6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肥大型心筋症</a:t>
            </a:r>
            <a:r>
              <a:rPr kumimoji="1" lang="en-US" altLang="ja-JP" dirty="0"/>
              <a:t>(</a:t>
            </a:r>
            <a:r>
              <a:rPr kumimoji="1" lang="ja-JP" altLang="en-US" dirty="0"/>
              <a:t>その他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/>
              <a:t>日本に多い</a:t>
            </a:r>
            <a:r>
              <a:rPr kumimoji="1" lang="ja-JP" altLang="en-US" dirty="0"/>
              <a:t>心尖部に肥大が限局する</a:t>
            </a:r>
            <a:r>
              <a:rPr lang="ja-JP" altLang="en-US" dirty="0"/>
              <a:t>タイプ</a:t>
            </a:r>
            <a:r>
              <a:rPr kumimoji="1" lang="ja-JP" altLang="en-US" dirty="0"/>
              <a:t>は心尖部肥大型心筋症（</a:t>
            </a:r>
            <a:r>
              <a:rPr kumimoji="1" lang="en-US" altLang="ja-JP" dirty="0"/>
              <a:t>apical hypertrophic cardiomyopathy</a:t>
            </a:r>
            <a:r>
              <a:rPr kumimoji="1" lang="ja-JP" altLang="en-US" dirty="0"/>
              <a:t>）と呼ばれ、予後は他の</a:t>
            </a:r>
            <a:r>
              <a:rPr kumimoji="1" lang="en-US" altLang="ja-JP" dirty="0"/>
              <a:t>HCM</a:t>
            </a:r>
            <a:r>
              <a:rPr kumimoji="1" lang="ja-JP" altLang="en-US" dirty="0"/>
              <a:t>と同等ないし予後良好と</a:t>
            </a:r>
            <a:r>
              <a:rPr lang="ja-JP" altLang="en-US" dirty="0"/>
              <a:t>いわれている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(</a:t>
            </a:r>
            <a:r>
              <a:rPr lang="en-US" altLang="ja-JP" dirty="0"/>
              <a:t>J </a:t>
            </a:r>
            <a:r>
              <a:rPr lang="en-US" altLang="ja-JP" dirty="0" err="1"/>
              <a:t>Cardiolo</a:t>
            </a:r>
            <a:r>
              <a:rPr lang="en-US" altLang="ja-JP" dirty="0"/>
              <a:t> 37:161-178,2001 Am Heart J 108:351-359,1984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5</a:t>
            </a:r>
            <a:r>
              <a:rPr lang="ja-JP" altLang="en-US" dirty="0"/>
              <a:t>年生存率は</a:t>
            </a:r>
            <a:r>
              <a:rPr lang="en-US" altLang="ja-JP" dirty="0"/>
              <a:t>90</a:t>
            </a:r>
            <a:r>
              <a:rPr lang="ja-JP" altLang="en-US" dirty="0"/>
              <a:t>％、</a:t>
            </a:r>
            <a:r>
              <a:rPr lang="en-US" altLang="ja-JP" dirty="0"/>
              <a:t>10</a:t>
            </a:r>
            <a:r>
              <a:rPr lang="ja-JP" altLang="en-US" dirty="0"/>
              <a:t>年生存率は</a:t>
            </a:r>
            <a:r>
              <a:rPr lang="en-US" altLang="ja-JP" dirty="0"/>
              <a:t>80</a:t>
            </a:r>
            <a:r>
              <a:rPr lang="ja-JP" altLang="en-US" dirty="0"/>
              <a:t>％で、死因は心不全死</a:t>
            </a:r>
            <a:r>
              <a:rPr lang="en-US" altLang="ja-JP" dirty="0"/>
              <a:t>(41%)</a:t>
            </a:r>
            <a:r>
              <a:rPr lang="ja-JP" altLang="en-US" dirty="0"/>
              <a:t>、突然死</a:t>
            </a:r>
            <a:r>
              <a:rPr lang="en-US" altLang="ja-JP" dirty="0"/>
              <a:t>(31</a:t>
            </a:r>
            <a:r>
              <a:rPr lang="ja-JP" altLang="en-US" dirty="0"/>
              <a:t>％</a:t>
            </a:r>
            <a:r>
              <a:rPr lang="en-US" altLang="ja-JP" dirty="0"/>
              <a:t>)</a:t>
            </a:r>
            <a:r>
              <a:rPr lang="ja-JP" altLang="en-US" dirty="0"/>
              <a:t>、脳卒中死</a:t>
            </a:r>
            <a:r>
              <a:rPr lang="en-US" altLang="ja-JP" dirty="0"/>
              <a:t>(11</a:t>
            </a:r>
            <a:r>
              <a:rPr lang="ja-JP" altLang="en-US" dirty="0"/>
              <a:t>％</a:t>
            </a:r>
            <a:r>
              <a:rPr lang="en-US" altLang="ja-JP" dirty="0"/>
              <a:t>)</a:t>
            </a:r>
            <a:r>
              <a:rPr lang="ja-JP" altLang="en-US" dirty="0"/>
              <a:t>の順である。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(Blackwell,Maldan,massachusetts,2004,p121-131)</a:t>
            </a:r>
          </a:p>
          <a:p>
            <a:r>
              <a:rPr lang="ja-JP" altLang="en-US" dirty="0"/>
              <a:t>左室壁厚</a:t>
            </a:r>
            <a:r>
              <a:rPr lang="en-US" altLang="ja-JP" dirty="0"/>
              <a:t>15mm</a:t>
            </a:r>
            <a:r>
              <a:rPr lang="ja-JP" altLang="en-US" dirty="0"/>
              <a:t>以上と定義した</a:t>
            </a:r>
            <a:r>
              <a:rPr lang="en-US" altLang="ja-JP" dirty="0" err="1"/>
              <a:t>Hada</a:t>
            </a:r>
            <a:r>
              <a:rPr lang="ja-JP" altLang="en-US" dirty="0"/>
              <a:t>ら、</a:t>
            </a:r>
            <a:r>
              <a:rPr lang="en-US" altLang="ja-JP" dirty="0" err="1"/>
              <a:t>Maron</a:t>
            </a:r>
            <a:r>
              <a:rPr lang="ja-JP" altLang="en-US" dirty="0"/>
              <a:t>らの調査によると</a:t>
            </a:r>
            <a:r>
              <a:rPr lang="en-US" altLang="ja-JP" dirty="0"/>
              <a:t>10</a:t>
            </a:r>
            <a:r>
              <a:rPr lang="ja-JP" altLang="en-US" dirty="0"/>
              <a:t>万人あたり</a:t>
            </a:r>
            <a:r>
              <a:rPr lang="en-US" altLang="ja-JP" dirty="0"/>
              <a:t>170</a:t>
            </a:r>
            <a:r>
              <a:rPr lang="ja-JP" altLang="en-US" dirty="0"/>
              <a:t>人の有病者が存在する。</a:t>
            </a:r>
            <a:endParaRPr lang="en-US" altLang="ja-JP" dirty="0"/>
          </a:p>
          <a:p>
            <a:r>
              <a:rPr lang="en-US" altLang="ja-JP" dirty="0"/>
              <a:t>3.5%</a:t>
            </a:r>
            <a:r>
              <a:rPr lang="ja-JP" altLang="en-US" dirty="0"/>
              <a:t>で</a:t>
            </a:r>
            <a:r>
              <a:rPr lang="en-US" altLang="ja-JP" dirty="0"/>
              <a:t>D-HCM</a:t>
            </a:r>
            <a:r>
              <a:rPr lang="ja-JP" altLang="en-US" dirty="0"/>
              <a:t>へと進展し予後が悪い。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(Circulation 114:216-225,2006)</a:t>
            </a:r>
          </a:p>
        </p:txBody>
      </p:sp>
    </p:spTree>
    <p:extLst>
      <p:ext uri="{BB962C8B-B14F-4D97-AF65-F5344CB8AC3E}">
        <p14:creationId xmlns:p14="http://schemas.microsoft.com/office/powerpoint/2010/main" val="423908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肥大型心筋症（診断）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診断は特定心筋症が除外された原因不明の心筋疾患全てとなる。</a:t>
            </a:r>
            <a:endParaRPr kumimoji="1" lang="en-US" altLang="ja-JP" dirty="0"/>
          </a:p>
          <a:p>
            <a:r>
              <a:rPr kumimoji="1" lang="ja-JP" altLang="en-US" dirty="0"/>
              <a:t>特異的な臨床症状や身体所見が無いため、症状、心電図や心エコー所見等から総合的に判断する必要がある。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→</a:t>
            </a:r>
            <a:r>
              <a:rPr lang="ja-JP" altLang="en-US" dirty="0"/>
              <a:t>診断に決定打がない。</a:t>
            </a:r>
            <a:r>
              <a:rPr lang="en-US" altLang="ja-JP" dirty="0"/>
              <a:t>(</a:t>
            </a:r>
            <a:r>
              <a:rPr lang="ja-JP" altLang="en-US" dirty="0"/>
              <a:t>除外的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心室中隔壁</a:t>
            </a:r>
            <a:r>
              <a:rPr lang="en-US" altLang="ja-JP" dirty="0"/>
              <a:t>/</a:t>
            </a:r>
            <a:r>
              <a:rPr lang="ja-JP" altLang="en-US" dirty="0"/>
              <a:t>左室後壁厚＞</a:t>
            </a:r>
            <a:r>
              <a:rPr lang="en-US" altLang="ja-JP" dirty="0"/>
              <a:t>1.3</a:t>
            </a:r>
            <a:r>
              <a:rPr lang="ja-JP" altLang="en-US" dirty="0"/>
              <a:t>＝</a:t>
            </a:r>
            <a:r>
              <a:rPr lang="en-US" altLang="ja-JP" dirty="0"/>
              <a:t>ASH</a:t>
            </a:r>
          </a:p>
          <a:p>
            <a:pPr marL="0" indent="0">
              <a:buNone/>
            </a:pPr>
            <a:r>
              <a:rPr lang="ja-JP" altLang="en-US" dirty="0"/>
              <a:t>僧帽弁収縮期前方運動</a:t>
            </a:r>
            <a:r>
              <a:rPr lang="en-US" altLang="ja-JP" dirty="0"/>
              <a:t>(</a:t>
            </a:r>
            <a:r>
              <a:rPr lang="ja-JP" altLang="en-US" dirty="0"/>
              <a:t>＝</a:t>
            </a:r>
            <a:r>
              <a:rPr lang="en-US" altLang="ja-JP" dirty="0"/>
              <a:t>SAM);HOCM</a:t>
            </a:r>
            <a:r>
              <a:rPr lang="ja-JP" altLang="en-US" dirty="0"/>
              <a:t>示唆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心筋錯綜配列</a:t>
            </a:r>
            <a:r>
              <a:rPr lang="en-US" altLang="ja-JP" dirty="0"/>
              <a:t>;</a:t>
            </a:r>
            <a:r>
              <a:rPr lang="ja-JP" altLang="en-US" dirty="0"/>
              <a:t>心筋症一般でも見られる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診断には必ずしも必要なし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67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症状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主に胸部症状と脳症状の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つに大別される。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①</a:t>
            </a:r>
            <a:r>
              <a:rPr kumimoji="1" lang="ja-JP" altLang="en-US" dirty="0"/>
              <a:t>呼吸苦（拡張能の低下</a:t>
            </a:r>
            <a:r>
              <a:rPr kumimoji="1" lang="en-US" altLang="ja-JP" dirty="0"/>
              <a:t>→</a:t>
            </a:r>
            <a:r>
              <a:rPr kumimoji="1" lang="ja-JP" altLang="en-US" dirty="0"/>
              <a:t>心内圧充満</a:t>
            </a:r>
            <a:r>
              <a:rPr kumimoji="1" lang="en-US" altLang="ja-JP" dirty="0"/>
              <a:t>→</a:t>
            </a:r>
            <a:r>
              <a:rPr kumimoji="1" lang="ja-JP" altLang="en-US" dirty="0"/>
              <a:t>肺動脈圧上昇）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②</a:t>
            </a:r>
            <a:r>
              <a:rPr lang="ja-JP" altLang="en-US" dirty="0"/>
              <a:t>狭心痛</a:t>
            </a:r>
            <a:r>
              <a:rPr lang="en-US" altLang="ja-JP" dirty="0"/>
              <a:t>(</a:t>
            </a:r>
            <a:r>
              <a:rPr lang="ja-JP" altLang="en-US" dirty="0"/>
              <a:t>肥大心筋に対する相対的供給血の低下、肥大した心筋に伴う冠最小動脈病変虚血、</a:t>
            </a:r>
            <a:r>
              <a:rPr lang="en-US" altLang="ja-JP" dirty="0"/>
              <a:t>Spasm</a:t>
            </a:r>
            <a:r>
              <a:rPr lang="ja-JP" altLang="en-US" dirty="0"/>
              <a:t>の合併等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kumimoji="1" lang="en-US" altLang="ja-JP" dirty="0"/>
              <a:t>③</a:t>
            </a:r>
            <a:r>
              <a:rPr lang="ja-JP" altLang="en-US" dirty="0"/>
              <a:t>動悸</a:t>
            </a:r>
            <a:r>
              <a:rPr lang="en-US" altLang="ja-JP" dirty="0"/>
              <a:t>(</a:t>
            </a:r>
            <a:r>
              <a:rPr lang="ja-JP" altLang="en-US" dirty="0"/>
              <a:t>心房細動や心室不整脈の合併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kumimoji="1" lang="en-US" altLang="ja-JP" dirty="0"/>
              <a:t>④</a:t>
            </a:r>
            <a:r>
              <a:rPr lang="ja-JP" altLang="en-US" dirty="0"/>
              <a:t>失神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⑤</a:t>
            </a:r>
            <a:r>
              <a:rPr kumimoji="1" lang="ja-JP" altLang="en-US" dirty="0"/>
              <a:t>眼前暗黒感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0343140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2636</Words>
  <Application>Microsoft Office PowerPoint</Application>
  <PresentationFormat>画面に合わせる (4:3)</PresentationFormat>
  <Paragraphs>236</Paragraphs>
  <Slides>31</Slides>
  <Notes>22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Arial</vt:lpstr>
      <vt:lpstr>Calibri</vt:lpstr>
      <vt:lpstr>ホワイト</vt:lpstr>
      <vt:lpstr>肥大型心筋症</vt:lpstr>
      <vt:lpstr>肥大型心筋症とは？(定義)</vt:lpstr>
      <vt:lpstr>カテーテル引き抜き圧所見 (流出路圧較差の評価)</vt:lpstr>
      <vt:lpstr>特定心筋症 (原因のある心筋症)</vt:lpstr>
      <vt:lpstr>肥大型心筋症の病因</vt:lpstr>
      <vt:lpstr>PowerPoint プレゼンテーション</vt:lpstr>
      <vt:lpstr>肥大型心筋症(その他)</vt:lpstr>
      <vt:lpstr>肥大型心筋症（診断）</vt:lpstr>
      <vt:lpstr>症状</vt:lpstr>
      <vt:lpstr>身体所見</vt:lpstr>
      <vt:lpstr>心電図</vt:lpstr>
      <vt:lpstr>エコー</vt:lpstr>
      <vt:lpstr>胸部Xp</vt:lpstr>
      <vt:lpstr>心臓カテーテル検査</vt:lpstr>
      <vt:lpstr>その他</vt:lpstr>
      <vt:lpstr>①肥大型心筋症 （治療と予後に関して）</vt:lpstr>
      <vt:lpstr>HCMの治療</vt:lpstr>
      <vt:lpstr>HCMの治療</vt:lpstr>
      <vt:lpstr>②一部のIa抗不整脈薬がHOCMの加療に有効である理由は？</vt:lpstr>
      <vt:lpstr>HCMの治療</vt:lpstr>
      <vt:lpstr>DDD pacemakerは有効か？</vt:lpstr>
      <vt:lpstr>DDD pacemakerは有効か？</vt:lpstr>
      <vt:lpstr>経皮的中隔心筋焼却術(PTSMA)</vt:lpstr>
      <vt:lpstr>経皮的中隔心筋焼却術(PTSMA)</vt:lpstr>
      <vt:lpstr>心室中隔切除術(外科的)</vt:lpstr>
      <vt:lpstr>PTSMA vs 心室中隔切除術</vt:lpstr>
      <vt:lpstr>PTSMA vs 心室中隔切除術</vt:lpstr>
      <vt:lpstr>PTSMA vs 心筋切除術　まとめ</vt:lpstr>
      <vt:lpstr>③HCM患者のsmall vessel diseaseの合併は予後を悪化させるか？</vt:lpstr>
      <vt:lpstr>PowerPoint プレゼンテーション</vt:lpstr>
      <vt:lpstr>HCMの治療(その他)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2020-09-22T08:28:50Z</dcterms:created>
  <dcterms:modified xsi:type="dcterms:W3CDTF">2020-10-03T01:20:35Z</dcterms:modified>
</cp:coreProperties>
</file>