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7" r:id="rId2"/>
    <p:sldId id="259" r:id="rId3"/>
    <p:sldId id="258" r:id="rId4"/>
    <p:sldId id="260" r:id="rId5"/>
    <p:sldId id="261" r:id="rId6"/>
    <p:sldId id="262" r:id="rId7"/>
    <p:sldId id="263" r:id="rId8"/>
    <p:sldId id="266" r:id="rId9"/>
    <p:sldId id="264" r:id="rId10"/>
    <p:sldId id="265" r:id="rId11"/>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2" d="100"/>
          <a:sy n="62" d="100"/>
        </p:scale>
        <p:origin x="140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FE1E14-D7B4-0140-A750-C0D878B54C68}" type="datetimeFigureOut">
              <a:rPr kumimoji="1" lang="ja-JP" altLang="en-US" smtClean="0"/>
              <a:t>2020/10/5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5DC427-3838-894E-82D1-463548B3562B}" type="slidenum">
              <a:rPr kumimoji="1" lang="ja-JP" altLang="en-US" smtClean="0"/>
              <a:t>‹#›</a:t>
            </a:fld>
            <a:endParaRPr kumimoji="1" lang="ja-JP" altLang="en-US"/>
          </a:p>
        </p:txBody>
      </p:sp>
    </p:spTree>
    <p:extLst>
      <p:ext uri="{BB962C8B-B14F-4D97-AF65-F5344CB8AC3E}">
        <p14:creationId xmlns:p14="http://schemas.microsoft.com/office/powerpoint/2010/main" val="2836722986"/>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ACE</a:t>
            </a:r>
            <a:r>
              <a:rPr kumimoji="1" lang="ja-JP" altLang="en-US" dirty="0"/>
              <a:t>阻害薬や</a:t>
            </a:r>
            <a:r>
              <a:rPr kumimoji="1" lang="en-US" altLang="ja-JP" dirty="0"/>
              <a:t>β</a:t>
            </a:r>
            <a:r>
              <a:rPr kumimoji="1" lang="ja-JP" altLang="en-US" dirty="0"/>
              <a:t>遮断薬を投与されている慢性心不全の高血圧患者に</a:t>
            </a:r>
            <a:r>
              <a:rPr kumimoji="1" lang="en-US" altLang="ja-JP" dirty="0"/>
              <a:t>ARB</a:t>
            </a:r>
            <a:r>
              <a:rPr kumimoji="1" lang="ja-JP" altLang="en-US" dirty="0"/>
              <a:t>を追加で投与する事に関する有効性は議論の余地。</a:t>
            </a:r>
            <a:endParaRPr kumimoji="1" lang="en-US" altLang="ja-JP" dirty="0"/>
          </a:p>
          <a:p>
            <a:r>
              <a:rPr kumimoji="1" lang="en-US" altLang="ja-JP" dirty="0"/>
              <a:t>ACE</a:t>
            </a:r>
            <a:r>
              <a:rPr kumimoji="1" lang="ja-JP" altLang="en-US" dirty="0"/>
              <a:t>阻害薬や</a:t>
            </a:r>
            <a:r>
              <a:rPr kumimoji="1" lang="en-US" altLang="ja-JP" dirty="0"/>
              <a:t>β</a:t>
            </a:r>
            <a:r>
              <a:rPr kumimoji="1" lang="ja-JP" altLang="en-US" dirty="0"/>
              <a:t>遮断薬を投与されている慢性心不全の高血圧患者にオルメサルタンを投与しオルメサルタンの追加が死亡および心血管イベントの発生率の低下につながるか評価。</a:t>
            </a:r>
          </a:p>
        </p:txBody>
      </p:sp>
      <p:sp>
        <p:nvSpPr>
          <p:cNvPr id="4" name="スライド番号プレースホルダー 3"/>
          <p:cNvSpPr>
            <a:spLocks noGrp="1"/>
          </p:cNvSpPr>
          <p:nvPr>
            <p:ph type="sldNum" sz="quarter" idx="10"/>
          </p:nvPr>
        </p:nvSpPr>
        <p:spPr/>
        <p:txBody>
          <a:bodyPr/>
          <a:lstStyle/>
          <a:p>
            <a:fld id="{495DC427-3838-894E-82D1-463548B3562B}" type="slidenum">
              <a:rPr kumimoji="1" lang="ja-JP" altLang="en-US" smtClean="0"/>
              <a:t>1</a:t>
            </a:fld>
            <a:endParaRPr kumimoji="1" lang="ja-JP" altLang="en-US"/>
          </a:p>
        </p:txBody>
      </p:sp>
    </p:spTree>
    <p:extLst>
      <p:ext uri="{BB962C8B-B14F-4D97-AF65-F5344CB8AC3E}">
        <p14:creationId xmlns:p14="http://schemas.microsoft.com/office/powerpoint/2010/main" val="435795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ja-JP" alt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a:latin typeface="Arial" charset="0"/>
                <a:ea typeface="msgothic" charset="0"/>
                <a:cs typeface="msgothic" charset="0"/>
              </a:rPr>
              <a:t>Kaplan–Meier curves for the primary endpoint for subgroups according to the baseline medication. (</a:t>
            </a:r>
            <a:r>
              <a:rPr lang="en-GB" i="1">
                <a:latin typeface="Arial" charset="0"/>
                <a:ea typeface="msgothic" charset="0"/>
                <a:cs typeface="msgothic" charset="0"/>
              </a:rPr>
              <a:t>A</a:t>
            </a:r>
            <a:r>
              <a:rPr lang="en-GB">
                <a:latin typeface="Arial" charset="0"/>
                <a:ea typeface="msgothic" charset="0"/>
                <a:cs typeface="msgothic" charset="0"/>
              </a:rPr>
              <a:t>) Patients treated with angiotensin-converting enzyme inhibitors but not with β-blockers. (</a:t>
            </a:r>
            <a:r>
              <a:rPr lang="en-GB" i="1">
                <a:latin typeface="Arial" charset="0"/>
                <a:ea typeface="msgothic" charset="0"/>
                <a:cs typeface="msgothic" charset="0"/>
              </a:rPr>
              <a:t>B</a:t>
            </a:r>
            <a:r>
              <a:rPr lang="en-GB">
                <a:latin typeface="Arial" charset="0"/>
                <a:ea typeface="msgothic" charset="0"/>
                <a:cs typeface="msgothic" charset="0"/>
              </a:rPr>
              <a:t>) Patients treated with β-blockers but not with angiotensin-converting enzyme inhibitors. (</a:t>
            </a:r>
            <a:r>
              <a:rPr lang="en-GB" i="1">
                <a:latin typeface="Arial" charset="0"/>
                <a:ea typeface="msgothic" charset="0"/>
                <a:cs typeface="msgothic" charset="0"/>
              </a:rPr>
              <a:t>C</a:t>
            </a:r>
            <a:r>
              <a:rPr lang="en-GB">
                <a:latin typeface="Arial" charset="0"/>
                <a:ea typeface="msgothic" charset="0"/>
                <a:cs typeface="msgothic" charset="0"/>
              </a:rPr>
              <a:t>) Patients treated with both angiotensin-converting enzyme inhibitors and β-blockers. ACEI, angiotensin-converting enzyme inhibitors; BB, β-blockers.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対象者は平均</a:t>
            </a:r>
            <a:r>
              <a:rPr kumimoji="1" lang="en-US" altLang="ja-JP" dirty="0"/>
              <a:t>58.8</a:t>
            </a:r>
            <a:r>
              <a:rPr kumimoji="1" lang="ja-JP" altLang="en-US" dirty="0"/>
              <a:t>歳</a:t>
            </a:r>
            <a:r>
              <a:rPr kumimoji="1" lang="en-US" altLang="ja-JP" dirty="0"/>
              <a:t>±9.9</a:t>
            </a:r>
            <a:r>
              <a:rPr kumimoji="1" lang="ja-JP" altLang="en-US" dirty="0"/>
              <a:t>歳、</a:t>
            </a:r>
            <a:r>
              <a:rPr kumimoji="1" lang="en-US" altLang="ja-JP" dirty="0"/>
              <a:t>67.6</a:t>
            </a:r>
            <a:r>
              <a:rPr kumimoji="1" lang="ja-JP" altLang="en-US" dirty="0"/>
              <a:t>％が女性。</a:t>
            </a:r>
            <a:endParaRPr kumimoji="1" lang="en-US" altLang="ja-JP" dirty="0"/>
          </a:p>
          <a:p>
            <a:r>
              <a:rPr kumimoji="1" lang="ja-JP" altLang="en-US" dirty="0"/>
              <a:t>上室性期外収縮は</a:t>
            </a:r>
            <a:r>
              <a:rPr kumimoji="1" lang="en-US" altLang="ja-JP" dirty="0"/>
              <a:t>3858</a:t>
            </a:r>
            <a:r>
              <a:rPr kumimoji="1" lang="ja-JP" altLang="en-US" dirty="0"/>
              <a:t>例（</a:t>
            </a:r>
            <a:r>
              <a:rPr kumimoji="1" lang="en-US" altLang="ja-JP" dirty="0"/>
              <a:t>6.1%</a:t>
            </a:r>
            <a:r>
              <a:rPr kumimoji="1" lang="ja-JP" altLang="en-US" dirty="0"/>
              <a:t>）に認められた。</a:t>
            </a:r>
            <a:endParaRPr kumimoji="1" lang="en-US" altLang="ja-JP" dirty="0"/>
          </a:p>
          <a:p>
            <a:r>
              <a:rPr kumimoji="1" lang="ja-JP" altLang="en-US" dirty="0"/>
              <a:t>以上から、女性で健康診断で施行した約</a:t>
            </a:r>
            <a:r>
              <a:rPr kumimoji="1" lang="en-US" altLang="ja-JP" dirty="0"/>
              <a:t>15</a:t>
            </a:r>
            <a:r>
              <a:rPr kumimoji="1" lang="ja-JP" altLang="en-US" dirty="0"/>
              <a:t>秒間の心電図上、上室性期外収縮を認めた際は脳卒中および心血管死においていっそう重篤である可能性を挙げている。</a:t>
            </a:r>
            <a:endParaRPr kumimoji="1" lang="en-US" altLang="ja-JP" dirty="0"/>
          </a:p>
          <a:p>
            <a:r>
              <a:rPr kumimoji="1" lang="ja-JP" altLang="en-US" dirty="0"/>
              <a:t>また上室性期外収縮は今後の</a:t>
            </a:r>
            <a:r>
              <a:rPr kumimoji="1" lang="en-US" altLang="ja-JP" dirty="0" err="1"/>
              <a:t>Af</a:t>
            </a:r>
            <a:r>
              <a:rPr kumimoji="1" lang="ja-JP" altLang="en-US" dirty="0"/>
              <a:t>発症の予測因子となりうる可能性がある。</a:t>
            </a:r>
            <a:endParaRPr kumimoji="1" lang="en-US" altLang="ja-JP" dirty="0"/>
          </a:p>
          <a:p>
            <a:r>
              <a:rPr kumimoji="1" lang="ja-JP" altLang="en-US" dirty="0"/>
              <a:t>ただし、上室性期外収縮を認める群でより高齢・高血圧・肥満・コレステロールや</a:t>
            </a:r>
            <a:r>
              <a:rPr kumimoji="1" lang="en-US" altLang="ja-JP" dirty="0"/>
              <a:t>TG</a:t>
            </a:r>
            <a:r>
              <a:rPr kumimoji="1" lang="ja-JP" altLang="en-US" dirty="0"/>
              <a:t>、ｅ</a:t>
            </a:r>
            <a:r>
              <a:rPr kumimoji="1" lang="en-US" altLang="ja-JP" dirty="0"/>
              <a:t>GFR</a:t>
            </a:r>
            <a:r>
              <a:rPr kumimoji="1" lang="ja-JP" altLang="en-US" dirty="0"/>
              <a:t>が悪く、解釈には慎重を来す。</a:t>
            </a:r>
          </a:p>
        </p:txBody>
      </p:sp>
      <p:sp>
        <p:nvSpPr>
          <p:cNvPr id="4" name="スライド番号プレースホルダー 3"/>
          <p:cNvSpPr>
            <a:spLocks noGrp="1"/>
          </p:cNvSpPr>
          <p:nvPr>
            <p:ph type="sldNum" sz="quarter" idx="10"/>
          </p:nvPr>
        </p:nvSpPr>
        <p:spPr/>
        <p:txBody>
          <a:bodyPr/>
          <a:lstStyle/>
          <a:p>
            <a:fld id="{495DC427-3838-894E-82D1-463548B3562B}" type="slidenum">
              <a:rPr kumimoji="1" lang="ja-JP" altLang="en-US" smtClean="0"/>
              <a:t>4</a:t>
            </a:fld>
            <a:endParaRPr kumimoji="1" lang="ja-JP" altLang="en-US"/>
          </a:p>
        </p:txBody>
      </p:sp>
    </p:spTree>
    <p:extLst>
      <p:ext uri="{BB962C8B-B14F-4D97-AF65-F5344CB8AC3E}">
        <p14:creationId xmlns:p14="http://schemas.microsoft.com/office/powerpoint/2010/main" val="3853525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05985F4-FCFF-2241-950D-9177E7DD2434}" type="datetimeFigureOut">
              <a:rPr kumimoji="1" lang="ja-JP" altLang="en-US" smtClean="0"/>
              <a:t>2020/10/5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D238A32-9E7F-0E4E-A54C-E7CC6AA56AD7}" type="slidenum">
              <a:rPr kumimoji="1" lang="ja-JP" altLang="en-US" smtClean="0"/>
              <a:t>‹#›</a:t>
            </a:fld>
            <a:endParaRPr kumimoji="1" lang="ja-JP" altLang="en-US"/>
          </a:p>
        </p:txBody>
      </p:sp>
    </p:spTree>
    <p:extLst>
      <p:ext uri="{BB962C8B-B14F-4D97-AF65-F5344CB8AC3E}">
        <p14:creationId xmlns:p14="http://schemas.microsoft.com/office/powerpoint/2010/main" val="2305493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05985F4-FCFF-2241-950D-9177E7DD2434}" type="datetimeFigureOut">
              <a:rPr kumimoji="1" lang="ja-JP" altLang="en-US" smtClean="0"/>
              <a:t>2020/10/5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D238A32-9E7F-0E4E-A54C-E7CC6AA56AD7}" type="slidenum">
              <a:rPr kumimoji="1" lang="ja-JP" altLang="en-US" smtClean="0"/>
              <a:t>‹#›</a:t>
            </a:fld>
            <a:endParaRPr kumimoji="1" lang="ja-JP" altLang="en-US"/>
          </a:p>
        </p:txBody>
      </p:sp>
    </p:spTree>
    <p:extLst>
      <p:ext uri="{BB962C8B-B14F-4D97-AF65-F5344CB8AC3E}">
        <p14:creationId xmlns:p14="http://schemas.microsoft.com/office/powerpoint/2010/main" val="2341781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05985F4-FCFF-2241-950D-9177E7DD2434}" type="datetimeFigureOut">
              <a:rPr kumimoji="1" lang="ja-JP" altLang="en-US" smtClean="0"/>
              <a:t>2020/10/5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D238A32-9E7F-0E4E-A54C-E7CC6AA56AD7}" type="slidenum">
              <a:rPr kumimoji="1" lang="ja-JP" altLang="en-US" smtClean="0"/>
              <a:t>‹#›</a:t>
            </a:fld>
            <a:endParaRPr kumimoji="1" lang="ja-JP" altLang="en-US"/>
          </a:p>
        </p:txBody>
      </p:sp>
    </p:spTree>
    <p:extLst>
      <p:ext uri="{BB962C8B-B14F-4D97-AF65-F5344CB8AC3E}">
        <p14:creationId xmlns:p14="http://schemas.microsoft.com/office/powerpoint/2010/main" val="3260583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05985F4-FCFF-2241-950D-9177E7DD2434}" type="datetimeFigureOut">
              <a:rPr kumimoji="1" lang="ja-JP" altLang="en-US" smtClean="0"/>
              <a:t>2020/10/5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D238A32-9E7F-0E4E-A54C-E7CC6AA56AD7}" type="slidenum">
              <a:rPr kumimoji="1" lang="ja-JP" altLang="en-US" smtClean="0"/>
              <a:t>‹#›</a:t>
            </a:fld>
            <a:endParaRPr kumimoji="1" lang="ja-JP" altLang="en-US"/>
          </a:p>
        </p:txBody>
      </p:sp>
    </p:spTree>
    <p:extLst>
      <p:ext uri="{BB962C8B-B14F-4D97-AF65-F5344CB8AC3E}">
        <p14:creationId xmlns:p14="http://schemas.microsoft.com/office/powerpoint/2010/main" val="2922873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05985F4-FCFF-2241-950D-9177E7DD2434}" type="datetimeFigureOut">
              <a:rPr kumimoji="1" lang="ja-JP" altLang="en-US" smtClean="0"/>
              <a:t>2020/10/5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D238A32-9E7F-0E4E-A54C-E7CC6AA56AD7}" type="slidenum">
              <a:rPr kumimoji="1" lang="ja-JP" altLang="en-US" smtClean="0"/>
              <a:t>‹#›</a:t>
            </a:fld>
            <a:endParaRPr kumimoji="1" lang="ja-JP" altLang="en-US"/>
          </a:p>
        </p:txBody>
      </p:sp>
    </p:spTree>
    <p:extLst>
      <p:ext uri="{BB962C8B-B14F-4D97-AF65-F5344CB8AC3E}">
        <p14:creationId xmlns:p14="http://schemas.microsoft.com/office/powerpoint/2010/main" val="4124660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05985F4-FCFF-2241-950D-9177E7DD2434}" type="datetimeFigureOut">
              <a:rPr kumimoji="1" lang="ja-JP" altLang="en-US" smtClean="0"/>
              <a:t>2020/10/5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D238A32-9E7F-0E4E-A54C-E7CC6AA56AD7}" type="slidenum">
              <a:rPr kumimoji="1" lang="ja-JP" altLang="en-US" smtClean="0"/>
              <a:t>‹#›</a:t>
            </a:fld>
            <a:endParaRPr kumimoji="1" lang="ja-JP" altLang="en-US"/>
          </a:p>
        </p:txBody>
      </p:sp>
    </p:spTree>
    <p:extLst>
      <p:ext uri="{BB962C8B-B14F-4D97-AF65-F5344CB8AC3E}">
        <p14:creationId xmlns:p14="http://schemas.microsoft.com/office/powerpoint/2010/main" val="235578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05985F4-FCFF-2241-950D-9177E7DD2434}" type="datetimeFigureOut">
              <a:rPr kumimoji="1" lang="ja-JP" altLang="en-US" smtClean="0"/>
              <a:t>2020/10/5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D238A32-9E7F-0E4E-A54C-E7CC6AA56AD7}" type="slidenum">
              <a:rPr kumimoji="1" lang="ja-JP" altLang="en-US" smtClean="0"/>
              <a:t>‹#›</a:t>
            </a:fld>
            <a:endParaRPr kumimoji="1" lang="ja-JP" altLang="en-US"/>
          </a:p>
        </p:txBody>
      </p:sp>
    </p:spTree>
    <p:extLst>
      <p:ext uri="{BB962C8B-B14F-4D97-AF65-F5344CB8AC3E}">
        <p14:creationId xmlns:p14="http://schemas.microsoft.com/office/powerpoint/2010/main" val="145058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05985F4-FCFF-2241-950D-9177E7DD2434}" type="datetimeFigureOut">
              <a:rPr kumimoji="1" lang="ja-JP" altLang="en-US" smtClean="0"/>
              <a:t>2020/10/5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D238A32-9E7F-0E4E-A54C-E7CC6AA56AD7}" type="slidenum">
              <a:rPr kumimoji="1" lang="ja-JP" altLang="en-US" smtClean="0"/>
              <a:t>‹#›</a:t>
            </a:fld>
            <a:endParaRPr kumimoji="1" lang="ja-JP" altLang="en-US"/>
          </a:p>
        </p:txBody>
      </p:sp>
    </p:spTree>
    <p:extLst>
      <p:ext uri="{BB962C8B-B14F-4D97-AF65-F5344CB8AC3E}">
        <p14:creationId xmlns:p14="http://schemas.microsoft.com/office/powerpoint/2010/main" val="1867940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05985F4-FCFF-2241-950D-9177E7DD2434}" type="datetimeFigureOut">
              <a:rPr kumimoji="1" lang="ja-JP" altLang="en-US" smtClean="0"/>
              <a:t>2020/10/5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D238A32-9E7F-0E4E-A54C-E7CC6AA56AD7}" type="slidenum">
              <a:rPr kumimoji="1" lang="ja-JP" altLang="en-US" smtClean="0"/>
              <a:t>‹#›</a:t>
            </a:fld>
            <a:endParaRPr kumimoji="1" lang="ja-JP" altLang="en-US"/>
          </a:p>
        </p:txBody>
      </p:sp>
    </p:spTree>
    <p:extLst>
      <p:ext uri="{BB962C8B-B14F-4D97-AF65-F5344CB8AC3E}">
        <p14:creationId xmlns:p14="http://schemas.microsoft.com/office/powerpoint/2010/main" val="1758677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05985F4-FCFF-2241-950D-9177E7DD2434}" type="datetimeFigureOut">
              <a:rPr kumimoji="1" lang="ja-JP" altLang="en-US" smtClean="0"/>
              <a:t>2020/10/5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D238A32-9E7F-0E4E-A54C-E7CC6AA56AD7}" type="slidenum">
              <a:rPr kumimoji="1" lang="ja-JP" altLang="en-US" smtClean="0"/>
              <a:t>‹#›</a:t>
            </a:fld>
            <a:endParaRPr kumimoji="1" lang="ja-JP" altLang="en-US"/>
          </a:p>
        </p:txBody>
      </p:sp>
    </p:spTree>
    <p:extLst>
      <p:ext uri="{BB962C8B-B14F-4D97-AF65-F5344CB8AC3E}">
        <p14:creationId xmlns:p14="http://schemas.microsoft.com/office/powerpoint/2010/main" val="1970156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05985F4-FCFF-2241-950D-9177E7DD2434}" type="datetimeFigureOut">
              <a:rPr kumimoji="1" lang="ja-JP" altLang="en-US" smtClean="0"/>
              <a:t>2020/10/5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D238A32-9E7F-0E4E-A54C-E7CC6AA56AD7}" type="slidenum">
              <a:rPr kumimoji="1" lang="ja-JP" altLang="en-US" smtClean="0"/>
              <a:t>‹#›</a:t>
            </a:fld>
            <a:endParaRPr kumimoji="1" lang="ja-JP" altLang="en-US"/>
          </a:p>
        </p:txBody>
      </p:sp>
    </p:spTree>
    <p:extLst>
      <p:ext uri="{BB962C8B-B14F-4D97-AF65-F5344CB8AC3E}">
        <p14:creationId xmlns:p14="http://schemas.microsoft.com/office/powerpoint/2010/main" val="4227351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985F4-FCFF-2241-950D-9177E7DD2434}" type="datetimeFigureOut">
              <a:rPr kumimoji="1" lang="ja-JP" altLang="en-US" smtClean="0"/>
              <a:t>2020/10/5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38A32-9E7F-0E4E-A54C-E7CC6AA56AD7}" type="slidenum">
              <a:rPr kumimoji="1" lang="ja-JP" altLang="en-US" smtClean="0"/>
              <a:t>‹#›</a:t>
            </a:fld>
            <a:endParaRPr kumimoji="1" lang="ja-JP" altLang="en-US"/>
          </a:p>
        </p:txBody>
      </p:sp>
    </p:spTree>
    <p:extLst>
      <p:ext uri="{BB962C8B-B14F-4D97-AF65-F5344CB8AC3E}">
        <p14:creationId xmlns:p14="http://schemas.microsoft.com/office/powerpoint/2010/main" val="1565080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3"/>
          <a:srcRect l="-1454" r="-329" b="43272"/>
          <a:stretch/>
        </p:blipFill>
        <p:spPr>
          <a:xfrm>
            <a:off x="88014" y="76154"/>
            <a:ext cx="5539071" cy="3847194"/>
          </a:xfrm>
        </p:spPr>
      </p:pic>
      <p:pic>
        <p:nvPicPr>
          <p:cNvPr id="5" name="図 4"/>
          <p:cNvPicPr>
            <a:picLocks noChangeAspect="1"/>
          </p:cNvPicPr>
          <p:nvPr/>
        </p:nvPicPr>
        <p:blipFill>
          <a:blip r:embed="rId4"/>
          <a:stretch>
            <a:fillRect/>
          </a:stretch>
        </p:blipFill>
        <p:spPr>
          <a:xfrm>
            <a:off x="213836" y="3923348"/>
            <a:ext cx="6604000" cy="1587500"/>
          </a:xfrm>
          <a:prstGeom prst="rect">
            <a:avLst/>
          </a:prstGeom>
        </p:spPr>
      </p:pic>
      <p:pic>
        <p:nvPicPr>
          <p:cNvPr id="6" name="図 5"/>
          <p:cNvPicPr>
            <a:picLocks noChangeAspect="1"/>
          </p:cNvPicPr>
          <p:nvPr/>
        </p:nvPicPr>
        <p:blipFill>
          <a:blip r:embed="rId5"/>
          <a:stretch>
            <a:fillRect/>
          </a:stretch>
        </p:blipFill>
        <p:spPr>
          <a:xfrm>
            <a:off x="226409" y="5435398"/>
            <a:ext cx="6578600" cy="812800"/>
          </a:xfrm>
          <a:prstGeom prst="rect">
            <a:avLst/>
          </a:prstGeom>
        </p:spPr>
      </p:pic>
      <p:sp>
        <p:nvSpPr>
          <p:cNvPr id="7" name="テキスト ボックス 6"/>
          <p:cNvSpPr txBox="1"/>
          <p:nvPr/>
        </p:nvSpPr>
        <p:spPr>
          <a:xfrm>
            <a:off x="226408" y="6348797"/>
            <a:ext cx="2539737" cy="369332"/>
          </a:xfrm>
          <a:prstGeom prst="rect">
            <a:avLst/>
          </a:prstGeom>
          <a:noFill/>
        </p:spPr>
        <p:txBody>
          <a:bodyPr wrap="square" rtlCol="0">
            <a:spAutoFit/>
          </a:bodyPr>
          <a:lstStyle/>
          <a:p>
            <a:r>
              <a:rPr kumimoji="1" lang="en-US" altLang="ja-JP" dirty="0" err="1"/>
              <a:t>Eur</a:t>
            </a:r>
            <a:r>
              <a:rPr kumimoji="1" lang="en-US" altLang="ja-JP" dirty="0"/>
              <a:t> Heart J 2015.1.31</a:t>
            </a:r>
            <a:endParaRPr kumimoji="1" lang="ja-JP" altLang="en-US" dirty="0"/>
          </a:p>
        </p:txBody>
      </p:sp>
      <p:sp>
        <p:nvSpPr>
          <p:cNvPr id="8" name="テキスト ボックス 7"/>
          <p:cNvSpPr txBox="1"/>
          <p:nvPr/>
        </p:nvSpPr>
        <p:spPr>
          <a:xfrm>
            <a:off x="5627085" y="113878"/>
            <a:ext cx="3388038" cy="646331"/>
          </a:xfrm>
          <a:prstGeom prst="rect">
            <a:avLst/>
          </a:prstGeom>
          <a:noFill/>
        </p:spPr>
        <p:txBody>
          <a:bodyPr wrap="square" rtlCol="0">
            <a:spAutoFit/>
          </a:bodyPr>
          <a:lstStyle/>
          <a:p>
            <a:r>
              <a:rPr lang="ja-JP" altLang="en-US" dirty="0"/>
              <a:t>慢性心不全の高血圧患者に</a:t>
            </a:r>
            <a:r>
              <a:rPr lang="en-US" altLang="ja-JP" dirty="0"/>
              <a:t>ARB</a:t>
            </a:r>
            <a:r>
              <a:rPr lang="ja-JP" altLang="en-US" dirty="0"/>
              <a:t>の追加は有効か？</a:t>
            </a:r>
          </a:p>
        </p:txBody>
      </p:sp>
      <p:sp>
        <p:nvSpPr>
          <p:cNvPr id="11" name="テキスト ボックス 10"/>
          <p:cNvSpPr txBox="1"/>
          <p:nvPr/>
        </p:nvSpPr>
        <p:spPr>
          <a:xfrm>
            <a:off x="5627085" y="993412"/>
            <a:ext cx="3388038" cy="2585323"/>
          </a:xfrm>
          <a:prstGeom prst="rect">
            <a:avLst/>
          </a:prstGeom>
          <a:noFill/>
        </p:spPr>
        <p:txBody>
          <a:bodyPr wrap="square" rtlCol="0">
            <a:spAutoFit/>
          </a:bodyPr>
          <a:lstStyle/>
          <a:p>
            <a:r>
              <a:rPr lang="en-US" altLang="ja-JP" dirty="0"/>
              <a:t>ACE</a:t>
            </a:r>
            <a:r>
              <a:rPr lang="ja-JP" altLang="en-US" dirty="0"/>
              <a:t>阻害薬や</a:t>
            </a:r>
            <a:r>
              <a:rPr lang="en-US" altLang="ja-JP" dirty="0"/>
              <a:t>β</a:t>
            </a:r>
            <a:r>
              <a:rPr lang="ja-JP" altLang="en-US" dirty="0"/>
              <a:t>遮断薬を投与されている慢性心不全の高血圧患者に</a:t>
            </a:r>
            <a:r>
              <a:rPr lang="en-US" altLang="ja-JP" dirty="0"/>
              <a:t>ARB</a:t>
            </a:r>
            <a:r>
              <a:rPr lang="ja-JP" altLang="en-US" dirty="0"/>
              <a:t>を追加で投与する事に関する有効性は議論の余地。</a:t>
            </a:r>
            <a:endParaRPr lang="en-US" altLang="ja-JP" dirty="0"/>
          </a:p>
          <a:p>
            <a:endParaRPr lang="en-US" altLang="ja-JP" dirty="0"/>
          </a:p>
          <a:p>
            <a:r>
              <a:rPr lang="en-US" altLang="ja-JP" dirty="0"/>
              <a:t>→</a:t>
            </a:r>
            <a:r>
              <a:rPr lang="ja-JP" altLang="en-US" dirty="0"/>
              <a:t>日本の東北地方</a:t>
            </a:r>
            <a:r>
              <a:rPr lang="en-US" altLang="ja-JP" dirty="0"/>
              <a:t>17</a:t>
            </a:r>
            <a:r>
              <a:rPr lang="ja-JP" altLang="en-US" dirty="0"/>
              <a:t>施設において、</a:t>
            </a:r>
            <a:r>
              <a:rPr lang="en-US" altLang="ja-JP" dirty="0"/>
              <a:t>Prospective, randomized, open-label, blinded endpoint</a:t>
            </a:r>
            <a:r>
              <a:rPr lang="ja-JP" altLang="en-US" dirty="0"/>
              <a:t>試験を行った。</a:t>
            </a:r>
            <a:endParaRPr lang="en-US" altLang="ja-JP" dirty="0"/>
          </a:p>
        </p:txBody>
      </p:sp>
    </p:spTree>
    <p:extLst>
      <p:ext uri="{BB962C8B-B14F-4D97-AF65-F5344CB8AC3E}">
        <p14:creationId xmlns:p14="http://schemas.microsoft.com/office/powerpoint/2010/main" val="3117956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617830" y="333520"/>
            <a:ext cx="5526170" cy="6186310"/>
          </a:xfrm>
          <a:prstGeom prst="rect">
            <a:avLst/>
          </a:prstGeom>
          <a:noFill/>
        </p:spPr>
        <p:txBody>
          <a:bodyPr wrap="square" rtlCol="0">
            <a:spAutoFit/>
          </a:bodyPr>
          <a:lstStyle/>
          <a:p>
            <a:r>
              <a:rPr kumimoji="1" lang="ja-JP" altLang="en-US" dirty="0"/>
              <a:t>患者の平均年齢は</a:t>
            </a:r>
            <a:r>
              <a:rPr kumimoji="1" lang="en-US" altLang="ja-JP" dirty="0"/>
              <a:t>84</a:t>
            </a:r>
            <a:r>
              <a:rPr kumimoji="1" lang="ja-JP" altLang="en-US" dirty="0"/>
              <a:t>歳で</a:t>
            </a:r>
            <a:r>
              <a:rPr kumimoji="1" lang="en-US" altLang="ja-JP" dirty="0"/>
              <a:t>52</a:t>
            </a:r>
            <a:r>
              <a:rPr kumimoji="1" lang="ja-JP" altLang="en-US" dirty="0"/>
              <a:t>％が女性であった。</a:t>
            </a:r>
            <a:endParaRPr kumimoji="1" lang="en-US" altLang="ja-JP" dirty="0"/>
          </a:p>
          <a:p>
            <a:r>
              <a:rPr lang="ja-JP" altLang="en-US" dirty="0"/>
              <a:t>平均の</a:t>
            </a:r>
            <a:r>
              <a:rPr lang="en-US" altLang="ja-JP" dirty="0"/>
              <a:t>STS score</a:t>
            </a:r>
            <a:r>
              <a:rPr lang="ja-JP" altLang="en-US" dirty="0"/>
              <a:t>は</a:t>
            </a:r>
            <a:r>
              <a:rPr lang="en-US" altLang="ja-JP" dirty="0"/>
              <a:t>7.2%</a:t>
            </a:r>
            <a:r>
              <a:rPr lang="ja-JP" altLang="en-US" dirty="0"/>
              <a:t>であった。</a:t>
            </a:r>
            <a:endParaRPr lang="en-US" altLang="ja-JP" dirty="0"/>
          </a:p>
          <a:p>
            <a:r>
              <a:rPr lang="en-US" altLang="ja-JP" dirty="0"/>
              <a:t>59.8%</a:t>
            </a:r>
            <a:r>
              <a:rPr lang="ja-JP" altLang="en-US" dirty="0"/>
              <a:t>は</a:t>
            </a:r>
            <a:r>
              <a:rPr lang="en-US" altLang="ja-JP" dirty="0"/>
              <a:t>30</a:t>
            </a:r>
            <a:r>
              <a:rPr lang="ja-JP" altLang="en-US" dirty="0"/>
              <a:t>日以内に自宅へ退院となった。</a:t>
            </a:r>
            <a:endParaRPr lang="en-US" altLang="ja-JP" dirty="0"/>
          </a:p>
          <a:p>
            <a:endParaRPr kumimoji="1" lang="en-US" altLang="ja-JP" dirty="0"/>
          </a:p>
          <a:p>
            <a:r>
              <a:rPr kumimoji="1" lang="en-US" altLang="ja-JP" dirty="0"/>
              <a:t>30</a:t>
            </a:r>
            <a:r>
              <a:rPr kumimoji="1" lang="ja-JP" altLang="en-US" dirty="0"/>
              <a:t>日内死亡は</a:t>
            </a:r>
            <a:r>
              <a:rPr kumimoji="1" lang="en-US" altLang="ja-JP" dirty="0"/>
              <a:t>7.0%</a:t>
            </a:r>
            <a:r>
              <a:rPr kumimoji="1" lang="ja-JP" altLang="en-US" dirty="0"/>
              <a:t>で認められ、１年時の全死亡は</a:t>
            </a:r>
            <a:r>
              <a:rPr kumimoji="1" lang="en-US" altLang="ja-JP" dirty="0"/>
              <a:t>23.7%</a:t>
            </a:r>
            <a:r>
              <a:rPr kumimoji="1" lang="ja-JP" altLang="en-US" dirty="0"/>
              <a:t>で認められた。１年時での</a:t>
            </a:r>
            <a:r>
              <a:rPr lang="ja-JP" altLang="en-US" dirty="0"/>
              <a:t>脳卒中は</a:t>
            </a:r>
            <a:r>
              <a:rPr lang="en-US" altLang="ja-JP" dirty="0"/>
              <a:t>4.1</a:t>
            </a:r>
            <a:r>
              <a:rPr lang="ja-JP" altLang="en-US" dirty="0"/>
              <a:t>％に認められ、</a:t>
            </a:r>
            <a:r>
              <a:rPr kumimoji="1" lang="ja-JP" altLang="en-US" dirty="0"/>
              <a:t>死亡と脳卒中の複合項目発症は</a:t>
            </a:r>
            <a:r>
              <a:rPr kumimoji="1" lang="en-US" altLang="ja-JP" dirty="0"/>
              <a:t>26.0</a:t>
            </a:r>
            <a:r>
              <a:rPr kumimoji="1" lang="ja-JP" altLang="en-US" dirty="0"/>
              <a:t>％となった。</a:t>
            </a:r>
            <a:endParaRPr kumimoji="1" lang="en-US" altLang="ja-JP" dirty="0"/>
          </a:p>
          <a:p>
            <a:endParaRPr lang="en-US" altLang="ja-JP" dirty="0"/>
          </a:p>
          <a:p>
            <a:r>
              <a:rPr kumimoji="1" lang="ja-JP" altLang="en-US" dirty="0"/>
              <a:t>また</a:t>
            </a:r>
            <a:r>
              <a:rPr kumimoji="1" lang="en-US" altLang="ja-JP" dirty="0"/>
              <a:t>24.4%</a:t>
            </a:r>
            <a:r>
              <a:rPr kumimoji="1" lang="ja-JP" altLang="en-US" dirty="0"/>
              <a:t>が</a:t>
            </a:r>
            <a:r>
              <a:rPr kumimoji="1" lang="en-US" altLang="ja-JP" dirty="0"/>
              <a:t>1</a:t>
            </a:r>
            <a:r>
              <a:rPr kumimoji="1" lang="ja-JP" altLang="en-US" dirty="0"/>
              <a:t>年以内に再入院しており、</a:t>
            </a:r>
            <a:r>
              <a:rPr kumimoji="1" lang="en-US" altLang="ja-JP" dirty="0"/>
              <a:t>12.5</a:t>
            </a:r>
            <a:r>
              <a:rPr kumimoji="1" lang="ja-JP" altLang="en-US" dirty="0"/>
              <a:t>％は</a:t>
            </a:r>
            <a:r>
              <a:rPr kumimoji="1" lang="en-US" altLang="ja-JP" dirty="0"/>
              <a:t>2</a:t>
            </a:r>
            <a:r>
              <a:rPr kumimoji="1" lang="ja-JP" altLang="en-US" dirty="0"/>
              <a:t>回の再入院を行っている。</a:t>
            </a:r>
            <a:endParaRPr kumimoji="1" lang="en-US" altLang="ja-JP" dirty="0"/>
          </a:p>
          <a:p>
            <a:endParaRPr lang="en-US" altLang="ja-JP" dirty="0"/>
          </a:p>
          <a:p>
            <a:r>
              <a:rPr kumimoji="1" lang="ja-JP" altLang="en-US" dirty="0"/>
              <a:t>１年後の生存率を増悪させる因子としては</a:t>
            </a:r>
            <a:endParaRPr kumimoji="1" lang="en-US" altLang="ja-JP" dirty="0"/>
          </a:p>
          <a:p>
            <a:r>
              <a:rPr lang="en-US" altLang="ja-JP" dirty="0"/>
              <a:t>①</a:t>
            </a:r>
            <a:r>
              <a:rPr lang="ja-JP" altLang="en-US" dirty="0"/>
              <a:t>高齢</a:t>
            </a:r>
            <a:endParaRPr lang="en-US" altLang="ja-JP" dirty="0"/>
          </a:p>
          <a:p>
            <a:r>
              <a:rPr kumimoji="1" lang="en-US" altLang="ja-JP" dirty="0"/>
              <a:t>②</a:t>
            </a:r>
            <a:r>
              <a:rPr kumimoji="1" lang="ja-JP" altLang="en-US" dirty="0"/>
              <a:t>男性（</a:t>
            </a:r>
            <a:r>
              <a:rPr kumimoji="1" lang="en-US" altLang="ja-JP" dirty="0"/>
              <a:t>HR1.21 95%CI 1.12-1.31</a:t>
            </a:r>
            <a:r>
              <a:rPr kumimoji="1" lang="ja-JP" altLang="en-US" dirty="0"/>
              <a:t>）</a:t>
            </a:r>
            <a:endParaRPr kumimoji="1" lang="en-US" altLang="ja-JP" dirty="0"/>
          </a:p>
          <a:p>
            <a:r>
              <a:rPr kumimoji="1" lang="en-US" altLang="ja-JP" dirty="0"/>
              <a:t>③ESRD(HR1.66 95%CI 1.41-1.95)</a:t>
            </a:r>
          </a:p>
          <a:p>
            <a:r>
              <a:rPr lang="en-US" altLang="ja-JP" dirty="0"/>
              <a:t>④Severe COPD (HR1.39 95%CI 1.25-1.55)</a:t>
            </a:r>
          </a:p>
          <a:p>
            <a:r>
              <a:rPr kumimoji="1" lang="en-US" altLang="ja-JP" dirty="0"/>
              <a:t>⑤TF approach</a:t>
            </a:r>
            <a:r>
              <a:rPr kumimoji="1" lang="ja-JP" altLang="en-US" dirty="0"/>
              <a:t>でない</a:t>
            </a:r>
            <a:r>
              <a:rPr kumimoji="1" lang="en-US" altLang="ja-JP" dirty="0"/>
              <a:t> (HR1.37 95%CI 1.27-1.48)</a:t>
            </a:r>
          </a:p>
          <a:p>
            <a:r>
              <a:rPr lang="en-US" altLang="ja-JP" dirty="0"/>
              <a:t>⑥STS</a:t>
            </a:r>
            <a:r>
              <a:rPr lang="ja-JP" altLang="en-US" dirty="0"/>
              <a:t>スコア高値</a:t>
            </a:r>
            <a:r>
              <a:rPr lang="en-US" altLang="ja-JP" dirty="0"/>
              <a:t> 15%</a:t>
            </a:r>
            <a:r>
              <a:rPr lang="ja-JP" altLang="en-US" dirty="0"/>
              <a:t>以上</a:t>
            </a:r>
            <a:r>
              <a:rPr lang="en-US" altLang="ja-JP" dirty="0" err="1"/>
              <a:t>vs</a:t>
            </a:r>
            <a:r>
              <a:rPr lang="en-US" altLang="ja-JP" dirty="0"/>
              <a:t> 8</a:t>
            </a:r>
            <a:r>
              <a:rPr lang="ja-JP" altLang="en-US" dirty="0"/>
              <a:t>％以下</a:t>
            </a:r>
            <a:r>
              <a:rPr lang="en-US" altLang="ja-JP" dirty="0"/>
              <a:t> HR1.82 1.60-2.06</a:t>
            </a:r>
          </a:p>
          <a:p>
            <a:r>
              <a:rPr kumimoji="1" lang="en-US" altLang="ja-JP" dirty="0"/>
              <a:t>⑦AF/AFL </a:t>
            </a:r>
            <a:r>
              <a:rPr kumimoji="1" lang="ja-JP" altLang="en-US" dirty="0"/>
              <a:t>（</a:t>
            </a:r>
            <a:r>
              <a:rPr kumimoji="1" lang="en-US" altLang="ja-JP" dirty="0"/>
              <a:t>HR1.37 95%CI 1.27-1.48)</a:t>
            </a:r>
          </a:p>
          <a:p>
            <a:endParaRPr lang="en-US" altLang="ja-JP" dirty="0"/>
          </a:p>
          <a:p>
            <a:r>
              <a:rPr kumimoji="1" lang="ja-JP" altLang="en-US" dirty="0"/>
              <a:t>また脳卒中は女性で有意に多い結果となった。</a:t>
            </a:r>
            <a:endParaRPr kumimoji="1" lang="en-US" altLang="ja-JP" dirty="0"/>
          </a:p>
          <a:p>
            <a:r>
              <a:rPr lang="en-US" altLang="ja-JP" dirty="0"/>
              <a:t>HR1.40 95%CI 1.15-1.71</a:t>
            </a:r>
            <a:endParaRPr kumimoji="1" lang="ja-JP" altLang="en-US" dirty="0"/>
          </a:p>
        </p:txBody>
      </p:sp>
      <p:pic>
        <p:nvPicPr>
          <p:cNvPr id="7" name="Picture 13" descr="Cover"/>
          <p:cNvPicPr>
            <a:picLocks noGrp="1" noChangeAspect="1" noChangeArrowheads="1"/>
          </p:cNvPicPr>
          <p:nvPr>
            <p:ph idx="1"/>
          </p:nvPr>
        </p:nvPicPr>
        <p:blipFill rotWithShape="1">
          <a:blip r:embed="rId2" cstate="print"/>
          <a:srcRect l="-10753" r="-10931"/>
          <a:stretch/>
        </p:blipFill>
        <p:spPr bwMode="auto">
          <a:xfrm>
            <a:off x="346388" y="178005"/>
            <a:ext cx="3175426" cy="6628683"/>
          </a:xfrm>
          <a:prstGeom prst="rect">
            <a:avLst/>
          </a:prstGeom>
          <a:noFill/>
        </p:spPr>
      </p:pic>
    </p:spTree>
    <p:extLst>
      <p:ext uri="{BB962C8B-B14F-4D97-AF65-F5344CB8AC3E}">
        <p14:creationId xmlns:p14="http://schemas.microsoft.com/office/powerpoint/2010/main" val="176454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6527520" y="6283380"/>
            <a:ext cx="2534400" cy="505493"/>
          </a:xfrm>
          <a:prstGeom prst="rect">
            <a:avLst/>
          </a:prstGeom>
          <a:noFill/>
          <a:ln w="9525">
            <a:noFill/>
            <a:round/>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671040" y="225425"/>
            <a:ext cx="7804800" cy="2603793"/>
          </a:xfrm>
          <a:prstGeom prst="rect">
            <a:avLst/>
          </a:prstGeom>
          <a:noFill/>
          <a:ln w="9525">
            <a:noFill/>
            <a:round/>
            <a:headEnd/>
            <a:tailEnd/>
          </a:ln>
          <a:effectLst/>
        </p:spPr>
      </p:pic>
      <p:sp>
        <p:nvSpPr>
          <p:cNvPr id="3076" name="Text Box 4"/>
          <p:cNvSpPr txBox="1">
            <a:spLocks noChangeArrowheads="1"/>
          </p:cNvSpPr>
          <p:nvPr/>
        </p:nvSpPr>
        <p:spPr bwMode="auto">
          <a:xfrm>
            <a:off x="671040" y="5972308"/>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a:solidFill>
                  <a:srgbClr val="000000"/>
                </a:solidFill>
                <a:latin typeface="Arial" charset="0"/>
                <a:ea typeface="msgothic" charset="0"/>
                <a:cs typeface="msgothic" charset="0"/>
              </a:rPr>
              <a:t>Yasuhiko Sakata et al. Eur Heart J 2015;36:915-923</a:t>
            </a:r>
          </a:p>
        </p:txBody>
      </p:sp>
      <p:sp>
        <p:nvSpPr>
          <p:cNvPr id="3077" name="Text Box 5"/>
          <p:cNvSpPr txBox="1">
            <a:spLocks noChangeArrowheads="1"/>
          </p:cNvSpPr>
          <p:nvPr/>
        </p:nvSpPr>
        <p:spPr bwMode="auto">
          <a:xfrm>
            <a:off x="97920" y="6450438"/>
            <a:ext cx="493056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a:solidFill>
                  <a:srgbClr val="000000"/>
                </a:solidFill>
                <a:latin typeface="Arial" charset="0"/>
                <a:ea typeface="msgothic" charset="0"/>
                <a:cs typeface="msgothic" charset="0"/>
              </a:rPr>
              <a:t>© The Author 2015. Published by Oxford University Press on behalf of the European Society of Cardiology.</a:t>
            </a:r>
          </a:p>
        </p:txBody>
      </p:sp>
      <p:sp>
        <p:nvSpPr>
          <p:cNvPr id="2" name="テキスト ボックス 1"/>
          <p:cNvSpPr txBox="1"/>
          <p:nvPr/>
        </p:nvSpPr>
        <p:spPr>
          <a:xfrm>
            <a:off x="201173" y="2992809"/>
            <a:ext cx="8763655" cy="2862323"/>
          </a:xfrm>
          <a:prstGeom prst="rect">
            <a:avLst/>
          </a:prstGeom>
          <a:noFill/>
        </p:spPr>
        <p:txBody>
          <a:bodyPr wrap="square" rtlCol="0">
            <a:spAutoFit/>
          </a:bodyPr>
          <a:lstStyle/>
          <a:p>
            <a:r>
              <a:rPr kumimoji="1" lang="ja-JP" altLang="en-US" dirty="0"/>
              <a:t>・</a:t>
            </a:r>
            <a:r>
              <a:rPr kumimoji="1" lang="en-US" altLang="ja-JP" dirty="0"/>
              <a:t>2006</a:t>
            </a:r>
            <a:r>
              <a:rPr kumimoji="1" lang="ja-JP" altLang="en-US" dirty="0"/>
              <a:t>年</a:t>
            </a:r>
            <a:r>
              <a:rPr kumimoji="1" lang="en-US" altLang="ja-JP" dirty="0"/>
              <a:t>10</a:t>
            </a:r>
            <a:r>
              <a:rPr kumimoji="1" lang="ja-JP" altLang="en-US" dirty="0"/>
              <a:t>月</a:t>
            </a:r>
            <a:r>
              <a:rPr kumimoji="1" lang="en-US" altLang="ja-JP" dirty="0"/>
              <a:t>〜2010</a:t>
            </a:r>
            <a:r>
              <a:rPr kumimoji="1" lang="ja-JP" altLang="en-US" dirty="0"/>
              <a:t>年</a:t>
            </a:r>
            <a:r>
              <a:rPr kumimoji="1" lang="en-US" altLang="ja-JP" dirty="0"/>
              <a:t>3</a:t>
            </a:r>
            <a:r>
              <a:rPr kumimoji="1" lang="ja-JP" altLang="en-US" dirty="0"/>
              <a:t>月までの期間に、</a:t>
            </a:r>
            <a:r>
              <a:rPr kumimoji="1" lang="en-US" altLang="ja-JP" dirty="0"/>
              <a:t>20-79</a:t>
            </a:r>
            <a:r>
              <a:rPr kumimoji="1" lang="ja-JP" altLang="en-US" dirty="0"/>
              <a:t>歳で</a:t>
            </a:r>
            <a:r>
              <a:rPr kumimoji="1" lang="en-US" altLang="ja-JP" dirty="0" err="1"/>
              <a:t>NYHAⅡ〜Ⅳ</a:t>
            </a:r>
            <a:r>
              <a:rPr kumimoji="1" lang="ja-JP" altLang="en-US" dirty="0"/>
              <a:t>の</a:t>
            </a:r>
            <a:r>
              <a:rPr kumimoji="1" lang="en-US" altLang="ja-JP" dirty="0"/>
              <a:t>CHF</a:t>
            </a:r>
            <a:r>
              <a:rPr kumimoji="1" lang="ja-JP" altLang="en-US" dirty="0"/>
              <a:t>があり、高血圧または降圧療法の既往があり、</a:t>
            </a:r>
            <a:r>
              <a:rPr kumimoji="1" lang="en-US" altLang="ja-JP" dirty="0"/>
              <a:t>ACE</a:t>
            </a:r>
            <a:r>
              <a:rPr kumimoji="1" lang="ja-JP" altLang="en-US" dirty="0"/>
              <a:t>および</a:t>
            </a:r>
            <a:r>
              <a:rPr kumimoji="1" lang="en-US" altLang="ja-JP" dirty="0"/>
              <a:t>/</a:t>
            </a:r>
            <a:r>
              <a:rPr kumimoji="1" lang="ja-JP" altLang="en-US" dirty="0"/>
              <a:t>または</a:t>
            </a:r>
            <a:r>
              <a:rPr kumimoji="1" lang="en-US" altLang="ja-JP" dirty="0"/>
              <a:t>B</a:t>
            </a:r>
            <a:r>
              <a:rPr kumimoji="1" lang="ja-JP" altLang="en-US" dirty="0"/>
              <a:t>遮断薬を投与されている症例。</a:t>
            </a:r>
            <a:endParaRPr kumimoji="1" lang="en-US" altLang="ja-JP" dirty="0"/>
          </a:p>
          <a:p>
            <a:r>
              <a:rPr lang="ja-JP" altLang="en-US" dirty="0"/>
              <a:t>・</a:t>
            </a:r>
            <a:r>
              <a:rPr lang="en-US" altLang="ja-JP" dirty="0"/>
              <a:t>1147</a:t>
            </a:r>
            <a:r>
              <a:rPr lang="ja-JP" altLang="en-US" dirty="0"/>
              <a:t>名中</a:t>
            </a:r>
            <a:r>
              <a:rPr lang="en-US" altLang="ja-JP" dirty="0"/>
              <a:t>578</a:t>
            </a:r>
            <a:r>
              <a:rPr lang="ja-JP" altLang="en-US" dirty="0"/>
              <a:t>名が追加で</a:t>
            </a:r>
            <a:r>
              <a:rPr lang="en-US" altLang="ja-JP" dirty="0" err="1"/>
              <a:t>Olmesaltan</a:t>
            </a:r>
            <a:r>
              <a:rPr lang="ja-JP" altLang="en-US" dirty="0"/>
              <a:t>投与を受け、</a:t>
            </a:r>
            <a:r>
              <a:rPr lang="en-US" altLang="ja-JP" dirty="0"/>
              <a:t>569</a:t>
            </a:r>
            <a:r>
              <a:rPr lang="ja-JP" altLang="en-US" dirty="0"/>
              <a:t>名が対象群となった。</a:t>
            </a:r>
            <a:endParaRPr lang="en-US" altLang="ja-JP" dirty="0"/>
          </a:p>
          <a:p>
            <a:r>
              <a:rPr kumimoji="1" lang="ja-JP" altLang="en-US" dirty="0"/>
              <a:t>・第一</a:t>
            </a:r>
            <a:r>
              <a:rPr kumimoji="1" lang="en-US" altLang="ja-JP" dirty="0"/>
              <a:t>Endpoint</a:t>
            </a:r>
            <a:r>
              <a:rPr kumimoji="1" lang="ja-JP" altLang="en-US" dirty="0"/>
              <a:t>は全死亡・非致死性</a:t>
            </a:r>
            <a:r>
              <a:rPr kumimoji="1" lang="en-US" altLang="ja-JP" dirty="0"/>
              <a:t>MI</a:t>
            </a:r>
            <a:r>
              <a:rPr kumimoji="1" lang="ja-JP" altLang="en-US" dirty="0"/>
              <a:t>・非致死性</a:t>
            </a:r>
            <a:r>
              <a:rPr kumimoji="1" lang="en-US" altLang="ja-JP" dirty="0" err="1"/>
              <a:t>Storoke</a:t>
            </a:r>
            <a:r>
              <a:rPr kumimoji="1" lang="ja-JP" altLang="en-US" dirty="0"/>
              <a:t>・心不全増悪による入院とした。</a:t>
            </a:r>
            <a:endParaRPr kumimoji="1" lang="en-US" altLang="ja-JP" dirty="0"/>
          </a:p>
          <a:p>
            <a:r>
              <a:rPr lang="ja-JP" altLang="en-US" dirty="0"/>
              <a:t>・平均</a:t>
            </a:r>
            <a:r>
              <a:rPr lang="en-US" altLang="ja-JP" dirty="0"/>
              <a:t>4.4</a:t>
            </a:r>
            <a:r>
              <a:rPr lang="ja-JP" altLang="en-US" dirty="0"/>
              <a:t>年間の追跡調査で</a:t>
            </a:r>
            <a:r>
              <a:rPr lang="en-US" altLang="ja-JP" dirty="0"/>
              <a:t>192/578</a:t>
            </a:r>
            <a:r>
              <a:rPr lang="ja-JP" altLang="en-US" dirty="0"/>
              <a:t>名および</a:t>
            </a:r>
            <a:r>
              <a:rPr lang="en-US" altLang="ja-JP" dirty="0"/>
              <a:t>166/569</a:t>
            </a:r>
            <a:r>
              <a:rPr lang="ja-JP" altLang="en-US" dirty="0"/>
              <a:t>名で第一</a:t>
            </a:r>
            <a:r>
              <a:rPr lang="en-US" altLang="ja-JP" dirty="0"/>
              <a:t>Endpoint</a:t>
            </a:r>
            <a:r>
              <a:rPr lang="ja-JP" altLang="en-US" dirty="0"/>
              <a:t>が発生。</a:t>
            </a:r>
            <a:endParaRPr lang="en-US" altLang="ja-JP" dirty="0"/>
          </a:p>
          <a:p>
            <a:r>
              <a:rPr kumimoji="1" lang="ja-JP" altLang="en-US" dirty="0"/>
              <a:t>（</a:t>
            </a:r>
            <a:r>
              <a:rPr kumimoji="1" lang="en-US" altLang="ja-JP" dirty="0"/>
              <a:t>HR 1.18 95%CI 0.96-1.46 P=0.012</a:t>
            </a:r>
            <a:r>
              <a:rPr kumimoji="1" lang="ja-JP" altLang="en-US" dirty="0"/>
              <a:t>）</a:t>
            </a:r>
            <a:endParaRPr kumimoji="1" lang="en-US" altLang="ja-JP" dirty="0"/>
          </a:p>
          <a:p>
            <a:r>
              <a:rPr lang="ja-JP" altLang="en-US" dirty="0"/>
              <a:t>・オルメサルタン投与群で腎機能の増悪が有意であった。</a:t>
            </a:r>
            <a:endParaRPr lang="en-US" altLang="ja-JP" dirty="0"/>
          </a:p>
          <a:p>
            <a:r>
              <a:rPr kumimoji="1" lang="ja-JP" altLang="en-US" dirty="0"/>
              <a:t>（</a:t>
            </a:r>
            <a:r>
              <a:rPr kumimoji="1" lang="en-US" altLang="ja-JP" dirty="0"/>
              <a:t>16.8% </a:t>
            </a:r>
            <a:r>
              <a:rPr kumimoji="1" lang="en-US" altLang="ja-JP" dirty="0" err="1"/>
              <a:t>vs</a:t>
            </a:r>
            <a:r>
              <a:rPr kumimoji="1" lang="en-US" altLang="ja-JP" dirty="0"/>
              <a:t> 10.7% HR1.64 95% CI 1.19-2.26 P=0.003</a:t>
            </a:r>
            <a:r>
              <a:rPr kumimoji="1" lang="ja-JP" altLang="en-US" dirty="0"/>
              <a:t>）</a:t>
            </a:r>
            <a:endParaRPr kumimoji="1" lang="en-US" altLang="ja-JP" dirty="0"/>
          </a:p>
          <a:p>
            <a:r>
              <a:rPr lang="ja-JP" altLang="en-US" dirty="0"/>
              <a:t>・サブグループ解析では、</a:t>
            </a:r>
            <a:r>
              <a:rPr lang="en-US" altLang="ja-JP" dirty="0"/>
              <a:t>ACE</a:t>
            </a:r>
            <a:r>
              <a:rPr lang="ja-JP" altLang="en-US" dirty="0"/>
              <a:t>と</a:t>
            </a:r>
            <a:r>
              <a:rPr lang="en-US" altLang="ja-JP" dirty="0"/>
              <a:t>B</a:t>
            </a:r>
            <a:r>
              <a:rPr lang="ja-JP" altLang="en-US" dirty="0"/>
              <a:t>遮断薬内服下に対し</a:t>
            </a:r>
            <a:r>
              <a:rPr lang="en-US" altLang="ja-JP" dirty="0"/>
              <a:t>ARB</a:t>
            </a:r>
            <a:r>
              <a:rPr lang="ja-JP" altLang="en-US" dirty="0"/>
              <a:t>を追加する事は有意に第一エンドポイントを発生させた。（</a:t>
            </a:r>
            <a:r>
              <a:rPr lang="en-US" altLang="ja-JP" dirty="0"/>
              <a:t>38.1</a:t>
            </a:r>
            <a:r>
              <a:rPr lang="ja-JP" altLang="en-US" dirty="0"/>
              <a:t>％</a:t>
            </a:r>
            <a:r>
              <a:rPr lang="en-US" altLang="ja-JP" dirty="0"/>
              <a:t> </a:t>
            </a:r>
            <a:r>
              <a:rPr lang="en-US" altLang="ja-JP" dirty="0" err="1"/>
              <a:t>vs</a:t>
            </a:r>
            <a:r>
              <a:rPr lang="en-US" altLang="ja-JP" dirty="0"/>
              <a:t> 28.2% HR1.47 95%CI 1.11-1.95 P=0.006</a:t>
            </a:r>
            <a:r>
              <a:rPr lang="ja-JP" altLang="en-US" dirty="0"/>
              <a:t>）</a:t>
            </a:r>
            <a:endParaRPr kumimoji="1" lang="ja-JP" altLang="en-US" dirty="0"/>
          </a:p>
        </p:txBody>
      </p:sp>
    </p:spTree>
    <p:extLst>
      <p:ext uri="{BB962C8B-B14F-4D97-AF65-F5344CB8AC3E}">
        <p14:creationId xmlns:p14="http://schemas.microsoft.com/office/powerpoint/2010/main" val="1806605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2"/>
          <a:srcRect l="343" r="-2051"/>
          <a:stretch/>
        </p:blipFill>
        <p:spPr>
          <a:xfrm>
            <a:off x="138310" y="176049"/>
            <a:ext cx="5941966" cy="6501188"/>
          </a:xfrm>
        </p:spPr>
      </p:pic>
      <p:sp>
        <p:nvSpPr>
          <p:cNvPr id="5" name="テキスト ボックス 4"/>
          <p:cNvSpPr txBox="1"/>
          <p:nvPr/>
        </p:nvSpPr>
        <p:spPr>
          <a:xfrm>
            <a:off x="6080276" y="352095"/>
            <a:ext cx="2922273" cy="646331"/>
          </a:xfrm>
          <a:prstGeom prst="rect">
            <a:avLst/>
          </a:prstGeom>
          <a:noFill/>
        </p:spPr>
        <p:txBody>
          <a:bodyPr wrap="square" rtlCol="0">
            <a:spAutoFit/>
          </a:bodyPr>
          <a:lstStyle/>
          <a:p>
            <a:r>
              <a:rPr kumimoji="1" lang="ja-JP" altLang="en-US" dirty="0"/>
              <a:t>健診で認める上室性期外収縮の長期的な影響について</a:t>
            </a:r>
          </a:p>
        </p:txBody>
      </p:sp>
      <p:sp>
        <p:nvSpPr>
          <p:cNvPr id="6" name="テキスト ボックス 5"/>
          <p:cNvSpPr txBox="1"/>
          <p:nvPr/>
        </p:nvSpPr>
        <p:spPr>
          <a:xfrm>
            <a:off x="6080276" y="1119160"/>
            <a:ext cx="2922273" cy="5355313"/>
          </a:xfrm>
          <a:prstGeom prst="rect">
            <a:avLst/>
          </a:prstGeom>
          <a:noFill/>
        </p:spPr>
        <p:txBody>
          <a:bodyPr wrap="square" rtlCol="0">
            <a:spAutoFit/>
          </a:bodyPr>
          <a:lstStyle/>
          <a:p>
            <a:r>
              <a:rPr lang="en-US" altLang="ja-JP" dirty="0" err="1"/>
              <a:t>Af</a:t>
            </a:r>
            <a:r>
              <a:rPr lang="ja-JP" altLang="en-US" dirty="0"/>
              <a:t>の発症および持続に上質性期外収縮が重要な働き</a:t>
            </a:r>
            <a:endParaRPr lang="en-US" altLang="ja-JP" dirty="0"/>
          </a:p>
          <a:p>
            <a:endParaRPr kumimoji="1" lang="en-US" altLang="ja-JP" dirty="0"/>
          </a:p>
          <a:p>
            <a:r>
              <a:rPr lang="en-US" altLang="ja-JP" dirty="0"/>
              <a:t>→1993</a:t>
            </a:r>
            <a:r>
              <a:rPr lang="ja-JP" altLang="en-US" dirty="0"/>
              <a:t>年</a:t>
            </a:r>
            <a:r>
              <a:rPr lang="en-US" altLang="ja-JP" dirty="0"/>
              <a:t>−2008</a:t>
            </a:r>
            <a:r>
              <a:rPr lang="ja-JP" altLang="en-US" dirty="0"/>
              <a:t>年までに茨城県が実施した地域対象</a:t>
            </a:r>
            <a:r>
              <a:rPr lang="en-US" altLang="ja-JP" dirty="0"/>
              <a:t>Prospective cohort</a:t>
            </a:r>
            <a:r>
              <a:rPr lang="ja-JP" altLang="en-US" dirty="0"/>
              <a:t>研究を用いた大規模データベースから上室性期外収縮の予後的意義を評価。</a:t>
            </a:r>
            <a:endParaRPr lang="en-US" altLang="ja-JP" dirty="0"/>
          </a:p>
          <a:p>
            <a:endParaRPr kumimoji="1" lang="en-US" altLang="ja-JP" dirty="0"/>
          </a:p>
          <a:p>
            <a:r>
              <a:rPr lang="ja-JP" altLang="en-US" dirty="0"/>
              <a:t>約</a:t>
            </a:r>
            <a:r>
              <a:rPr lang="en-US" altLang="ja-JP" dirty="0"/>
              <a:t>15</a:t>
            </a:r>
            <a:r>
              <a:rPr lang="ja-JP" altLang="en-US" dirty="0"/>
              <a:t>年間、計</a:t>
            </a:r>
            <a:r>
              <a:rPr lang="en-US" altLang="ja-JP" dirty="0"/>
              <a:t>63197</a:t>
            </a:r>
            <a:r>
              <a:rPr lang="ja-JP" altLang="en-US" dirty="0"/>
              <a:t>名を対象に追跡調査</a:t>
            </a:r>
            <a:endParaRPr lang="en-US" altLang="ja-JP" dirty="0"/>
          </a:p>
          <a:p>
            <a:endParaRPr kumimoji="1" lang="en-US" altLang="ja-JP" dirty="0"/>
          </a:p>
          <a:p>
            <a:r>
              <a:rPr lang="ja-JP" altLang="en-US" dirty="0"/>
              <a:t>第一エンドポイントは平均</a:t>
            </a:r>
            <a:r>
              <a:rPr lang="en-US" altLang="ja-JP" dirty="0"/>
              <a:t>14</a:t>
            </a:r>
            <a:r>
              <a:rPr lang="ja-JP" altLang="en-US" dirty="0"/>
              <a:t>年間の脳卒中死・心血管死・全死亡</a:t>
            </a:r>
            <a:endParaRPr lang="en-US" altLang="ja-JP" dirty="0"/>
          </a:p>
          <a:p>
            <a:endParaRPr kumimoji="1" lang="en-US" altLang="ja-JP" dirty="0"/>
          </a:p>
          <a:p>
            <a:r>
              <a:rPr lang="ja-JP" altLang="en-US" dirty="0"/>
              <a:t>第二エンドポイントは</a:t>
            </a:r>
            <a:r>
              <a:rPr lang="en-US" altLang="ja-JP" dirty="0" err="1"/>
              <a:t>Af</a:t>
            </a:r>
            <a:r>
              <a:rPr lang="ja-JP" altLang="en-US" dirty="0"/>
              <a:t>の新規発生率とした</a:t>
            </a:r>
            <a:endParaRPr kumimoji="1" lang="ja-JP" altLang="en-US" dirty="0"/>
          </a:p>
        </p:txBody>
      </p:sp>
    </p:spTree>
    <p:extLst>
      <p:ext uri="{BB962C8B-B14F-4D97-AF65-F5344CB8AC3E}">
        <p14:creationId xmlns:p14="http://schemas.microsoft.com/office/powerpoint/2010/main" val="1210071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137" r="-1244"/>
          <a:stretch/>
        </p:blipFill>
        <p:spPr bwMode="auto">
          <a:xfrm>
            <a:off x="304250" y="188497"/>
            <a:ext cx="3396379" cy="28801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8582" y="188622"/>
            <a:ext cx="3333094" cy="2880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6" name="Picture 3"/>
          <p:cNvPicPr>
            <a:picLocks noChangeAspect="1" noChangeArrowheads="1"/>
          </p:cNvPicPr>
          <p:nvPr/>
        </p:nvPicPr>
        <p:blipFill>
          <a:blip r:embed="rId5" cstate="print"/>
          <a:srcRect/>
          <a:stretch>
            <a:fillRect/>
          </a:stretch>
        </p:blipFill>
        <p:spPr bwMode="auto">
          <a:xfrm>
            <a:off x="304250" y="3607182"/>
            <a:ext cx="3420000" cy="2917997"/>
          </a:xfrm>
          <a:prstGeom prst="rect">
            <a:avLst/>
          </a:prstGeom>
          <a:noFill/>
          <a:ln w="9525">
            <a:noFill/>
            <a:round/>
            <a:headEnd/>
            <a:tailEnd/>
          </a:ln>
          <a:effectLst/>
        </p:spPr>
      </p:pic>
      <p:pic>
        <p:nvPicPr>
          <p:cNvPr id="7" name="Picture 3"/>
          <p:cNvPicPr>
            <a:picLocks noChangeAspect="1" noChangeArrowheads="1"/>
          </p:cNvPicPr>
          <p:nvPr/>
        </p:nvPicPr>
        <p:blipFill>
          <a:blip r:embed="rId6" cstate="print"/>
          <a:srcRect/>
          <a:stretch>
            <a:fillRect/>
          </a:stretch>
        </p:blipFill>
        <p:spPr bwMode="auto">
          <a:xfrm>
            <a:off x="4849485" y="3607182"/>
            <a:ext cx="3342191" cy="2877617"/>
          </a:xfrm>
          <a:prstGeom prst="rect">
            <a:avLst/>
          </a:prstGeom>
          <a:noFill/>
          <a:ln w="9525">
            <a:noFill/>
            <a:round/>
            <a:headEnd/>
            <a:tailEnd/>
          </a:ln>
          <a:effectLst/>
        </p:spPr>
      </p:pic>
      <p:sp>
        <p:nvSpPr>
          <p:cNvPr id="8" name="テキスト ボックス 7"/>
          <p:cNvSpPr txBox="1"/>
          <p:nvPr/>
        </p:nvSpPr>
        <p:spPr>
          <a:xfrm>
            <a:off x="2715853" y="679041"/>
            <a:ext cx="1848289" cy="577081"/>
          </a:xfrm>
          <a:prstGeom prst="rect">
            <a:avLst/>
          </a:prstGeom>
          <a:noFill/>
        </p:spPr>
        <p:txBody>
          <a:bodyPr wrap="square" rtlCol="0">
            <a:spAutoFit/>
          </a:bodyPr>
          <a:lstStyle/>
          <a:p>
            <a:r>
              <a:rPr lang="ja-JP" altLang="en-US" sz="1050" dirty="0"/>
              <a:t>期外収縮</a:t>
            </a:r>
            <a:r>
              <a:rPr lang="en-US" altLang="ja-JP" sz="1050" dirty="0"/>
              <a:t>+</a:t>
            </a:r>
            <a:r>
              <a:rPr lang="ja-JP" altLang="en-US" sz="1050" dirty="0"/>
              <a:t>により</a:t>
            </a:r>
            <a:r>
              <a:rPr lang="en-US" altLang="ja-JP" sz="1050" dirty="0"/>
              <a:t>Stroke</a:t>
            </a:r>
            <a:r>
              <a:rPr lang="ja-JP" altLang="en-US" sz="1050" dirty="0"/>
              <a:t>死亡</a:t>
            </a:r>
            <a:endParaRPr kumimoji="1" lang="en-US" altLang="ja-JP" sz="1050" dirty="0"/>
          </a:p>
          <a:p>
            <a:r>
              <a:rPr kumimoji="1" lang="ja-JP" altLang="en-US" sz="1050" dirty="0"/>
              <a:t>男性</a:t>
            </a:r>
            <a:r>
              <a:rPr kumimoji="1" lang="en-US" altLang="ja-JP" sz="1050" dirty="0"/>
              <a:t>HR1.237(0.98-1.561)</a:t>
            </a:r>
            <a:r>
              <a:rPr kumimoji="1" lang="ja-JP" altLang="en-US" sz="1050" dirty="0"/>
              <a:t>　</a:t>
            </a:r>
            <a:endParaRPr kumimoji="1" lang="en-US" altLang="ja-JP" sz="1050" dirty="0"/>
          </a:p>
          <a:p>
            <a:r>
              <a:rPr lang="ja-JP" altLang="en-US" sz="1050" dirty="0"/>
              <a:t>女性</a:t>
            </a:r>
            <a:r>
              <a:rPr lang="en-US" altLang="ja-JP" sz="1050" dirty="0"/>
              <a:t>HR1.634(1.303-2.049)</a:t>
            </a:r>
          </a:p>
        </p:txBody>
      </p:sp>
      <p:sp>
        <p:nvSpPr>
          <p:cNvPr id="9" name="正方形/長方形 8"/>
          <p:cNvSpPr/>
          <p:nvPr/>
        </p:nvSpPr>
        <p:spPr>
          <a:xfrm>
            <a:off x="7402439" y="808585"/>
            <a:ext cx="2514521" cy="577081"/>
          </a:xfrm>
          <a:prstGeom prst="rect">
            <a:avLst/>
          </a:prstGeom>
        </p:spPr>
        <p:txBody>
          <a:bodyPr wrap="square">
            <a:spAutoFit/>
          </a:bodyPr>
          <a:lstStyle/>
          <a:p>
            <a:r>
              <a:rPr lang="ja-JP" altLang="en-US" sz="1050" dirty="0"/>
              <a:t>期外収縮</a:t>
            </a:r>
            <a:r>
              <a:rPr lang="en-US" altLang="ja-JP" sz="1050" dirty="0"/>
              <a:t>+</a:t>
            </a:r>
            <a:r>
              <a:rPr lang="ja-JP" altLang="en-US" sz="1050" dirty="0"/>
              <a:t>により</a:t>
            </a:r>
            <a:r>
              <a:rPr lang="en-US" altLang="ja-JP" sz="1050" dirty="0"/>
              <a:t>CVD</a:t>
            </a:r>
            <a:r>
              <a:rPr lang="ja-JP" altLang="en-US" sz="1050" dirty="0"/>
              <a:t>死亡</a:t>
            </a:r>
            <a:endParaRPr lang="en-US" altLang="ja-JP" sz="1050" dirty="0"/>
          </a:p>
          <a:p>
            <a:r>
              <a:rPr lang="ja-JP" altLang="en-US" sz="1050" dirty="0"/>
              <a:t>男性</a:t>
            </a:r>
            <a:r>
              <a:rPr lang="en-US" altLang="ja-JP" sz="1050" dirty="0"/>
              <a:t>HR1.220(1.037-1.436)</a:t>
            </a:r>
            <a:r>
              <a:rPr lang="ja-JP" altLang="en-US" sz="1050" dirty="0"/>
              <a:t>　</a:t>
            </a:r>
            <a:endParaRPr lang="en-US" altLang="ja-JP" sz="1050" dirty="0"/>
          </a:p>
          <a:p>
            <a:r>
              <a:rPr lang="ja-JP" altLang="en-US" sz="1050" dirty="0"/>
              <a:t>女性</a:t>
            </a:r>
            <a:r>
              <a:rPr lang="en-US" altLang="ja-JP" sz="1050" dirty="0"/>
              <a:t>HR1.478(1.253-1.742)</a:t>
            </a:r>
          </a:p>
        </p:txBody>
      </p:sp>
      <p:sp>
        <p:nvSpPr>
          <p:cNvPr id="10" name="正方形/長方形 9"/>
          <p:cNvSpPr/>
          <p:nvPr/>
        </p:nvSpPr>
        <p:spPr>
          <a:xfrm>
            <a:off x="2949163" y="4880993"/>
            <a:ext cx="2514521" cy="577081"/>
          </a:xfrm>
          <a:prstGeom prst="rect">
            <a:avLst/>
          </a:prstGeom>
        </p:spPr>
        <p:txBody>
          <a:bodyPr wrap="square">
            <a:spAutoFit/>
          </a:bodyPr>
          <a:lstStyle/>
          <a:p>
            <a:r>
              <a:rPr lang="ja-JP" altLang="en-US" sz="1050" dirty="0"/>
              <a:t>期外収縮</a:t>
            </a:r>
            <a:r>
              <a:rPr lang="en-US" altLang="ja-JP" sz="1050" dirty="0"/>
              <a:t>+</a:t>
            </a:r>
            <a:r>
              <a:rPr lang="ja-JP" altLang="en-US" sz="1050" dirty="0"/>
              <a:t>により全死亡</a:t>
            </a:r>
            <a:endParaRPr lang="en-US" altLang="ja-JP" sz="1050" dirty="0"/>
          </a:p>
          <a:p>
            <a:r>
              <a:rPr lang="ja-JP" altLang="en-US" sz="1050" dirty="0"/>
              <a:t>男性</a:t>
            </a:r>
            <a:r>
              <a:rPr lang="en-US" altLang="ja-JP" sz="1050" dirty="0"/>
              <a:t>HR1.079(0.988-1.179)</a:t>
            </a:r>
            <a:r>
              <a:rPr lang="ja-JP" altLang="en-US" sz="1050" dirty="0"/>
              <a:t>　</a:t>
            </a:r>
            <a:endParaRPr lang="en-US" altLang="ja-JP" sz="1050" dirty="0"/>
          </a:p>
          <a:p>
            <a:r>
              <a:rPr lang="ja-JP" altLang="en-US" sz="1050" dirty="0"/>
              <a:t>女性</a:t>
            </a:r>
            <a:r>
              <a:rPr lang="en-US" altLang="ja-JP" sz="1050" dirty="0"/>
              <a:t>HR1.205(1.085-1.338)</a:t>
            </a:r>
          </a:p>
        </p:txBody>
      </p:sp>
      <p:sp>
        <p:nvSpPr>
          <p:cNvPr id="11" name="正方形/長方形 10"/>
          <p:cNvSpPr/>
          <p:nvPr/>
        </p:nvSpPr>
        <p:spPr>
          <a:xfrm>
            <a:off x="7311088" y="4244953"/>
            <a:ext cx="2514521" cy="577081"/>
          </a:xfrm>
          <a:prstGeom prst="rect">
            <a:avLst/>
          </a:prstGeom>
        </p:spPr>
        <p:txBody>
          <a:bodyPr wrap="square">
            <a:spAutoFit/>
          </a:bodyPr>
          <a:lstStyle/>
          <a:p>
            <a:r>
              <a:rPr lang="ja-JP" altLang="en-US" sz="1050" dirty="0"/>
              <a:t>期外収縮</a:t>
            </a:r>
            <a:r>
              <a:rPr lang="en-US" altLang="ja-JP" sz="1050" dirty="0"/>
              <a:t>+</a:t>
            </a:r>
            <a:r>
              <a:rPr lang="ja-JP" altLang="en-US" sz="1050" dirty="0"/>
              <a:t>により</a:t>
            </a:r>
            <a:r>
              <a:rPr lang="en-US" altLang="ja-JP" sz="1050" dirty="0"/>
              <a:t>AF</a:t>
            </a:r>
            <a:r>
              <a:rPr lang="ja-JP" altLang="en-US" sz="1050" dirty="0"/>
              <a:t>発生率</a:t>
            </a:r>
            <a:endParaRPr lang="en-US" altLang="ja-JP" sz="1050" dirty="0"/>
          </a:p>
          <a:p>
            <a:r>
              <a:rPr lang="ja-JP" altLang="en-US" sz="1050" dirty="0"/>
              <a:t>男性</a:t>
            </a:r>
            <a:r>
              <a:rPr lang="en-US" altLang="ja-JP" sz="1050" dirty="0"/>
              <a:t>HR4.871(3.613-6.566)</a:t>
            </a:r>
            <a:r>
              <a:rPr lang="ja-JP" altLang="en-US" sz="1050" dirty="0"/>
              <a:t>　</a:t>
            </a:r>
            <a:endParaRPr lang="en-US" altLang="ja-JP" sz="1050" dirty="0"/>
          </a:p>
          <a:p>
            <a:r>
              <a:rPr lang="ja-JP" altLang="en-US" sz="1050" dirty="0"/>
              <a:t>女性</a:t>
            </a:r>
            <a:r>
              <a:rPr lang="en-US" altLang="ja-JP" sz="1050" dirty="0"/>
              <a:t>HR3.871(2.688-5.573)</a:t>
            </a:r>
          </a:p>
        </p:txBody>
      </p:sp>
    </p:spTree>
    <p:extLst>
      <p:ext uri="{BB962C8B-B14F-4D97-AF65-F5344CB8AC3E}">
        <p14:creationId xmlns:p14="http://schemas.microsoft.com/office/powerpoint/2010/main" val="3404252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2"/>
          <a:srcRect l="526" r="778"/>
          <a:stretch/>
        </p:blipFill>
        <p:spPr>
          <a:xfrm>
            <a:off x="141121" y="104370"/>
            <a:ext cx="5450518" cy="6540370"/>
          </a:xfrm>
        </p:spPr>
      </p:pic>
      <p:sp>
        <p:nvSpPr>
          <p:cNvPr id="6" name="テキスト ボックス 5"/>
          <p:cNvSpPr txBox="1"/>
          <p:nvPr/>
        </p:nvSpPr>
        <p:spPr>
          <a:xfrm>
            <a:off x="5234306" y="536287"/>
            <a:ext cx="3665939" cy="646331"/>
          </a:xfrm>
          <a:prstGeom prst="rect">
            <a:avLst/>
          </a:prstGeom>
          <a:noFill/>
        </p:spPr>
        <p:txBody>
          <a:bodyPr wrap="square" rtlCol="0">
            <a:spAutoFit/>
          </a:bodyPr>
          <a:lstStyle/>
          <a:p>
            <a:r>
              <a:rPr kumimoji="1" lang="en-US" altLang="ja-JP" dirty="0"/>
              <a:t>CVD</a:t>
            </a:r>
            <a:r>
              <a:rPr lang="ja-JP" altLang="en-US" dirty="0"/>
              <a:t>の</a:t>
            </a:r>
            <a:r>
              <a:rPr kumimoji="1" lang="ja-JP" altLang="en-US" dirty="0"/>
              <a:t>一次予防としての不適切なアスピリン投与は米国の</a:t>
            </a:r>
            <a:r>
              <a:rPr kumimoji="1" lang="en-US" altLang="ja-JP" dirty="0"/>
              <a:t>11.6</a:t>
            </a:r>
            <a:r>
              <a:rPr kumimoji="1" lang="ja-JP" altLang="en-US" dirty="0"/>
              <a:t>％に存在</a:t>
            </a:r>
          </a:p>
        </p:txBody>
      </p:sp>
      <p:sp>
        <p:nvSpPr>
          <p:cNvPr id="7" name="テキスト ボックス 6"/>
          <p:cNvSpPr txBox="1"/>
          <p:nvPr/>
        </p:nvSpPr>
        <p:spPr>
          <a:xfrm>
            <a:off x="5591639" y="1376463"/>
            <a:ext cx="3552361" cy="5078314"/>
          </a:xfrm>
          <a:prstGeom prst="rect">
            <a:avLst/>
          </a:prstGeom>
          <a:noFill/>
        </p:spPr>
        <p:txBody>
          <a:bodyPr wrap="square" rtlCol="0">
            <a:spAutoFit/>
          </a:bodyPr>
          <a:lstStyle/>
          <a:p>
            <a:r>
              <a:rPr kumimoji="1" lang="en-US" altLang="ja-JP" dirty="0"/>
              <a:t>CVD</a:t>
            </a:r>
            <a:r>
              <a:rPr kumimoji="1" lang="ja-JP" altLang="en-US" dirty="0"/>
              <a:t>の既往がなく、将来の</a:t>
            </a:r>
            <a:r>
              <a:rPr kumimoji="1" lang="en-US" altLang="ja-JP" dirty="0"/>
              <a:t>CVD</a:t>
            </a:r>
            <a:r>
              <a:rPr kumimoji="1" lang="ja-JP" altLang="en-US" dirty="0"/>
              <a:t>のリスクが低い場合、アスピリンの使用は消化管出血や脳出血のリスクとなる</a:t>
            </a:r>
            <a:endParaRPr kumimoji="1" lang="en-US" altLang="ja-JP" dirty="0"/>
          </a:p>
          <a:p>
            <a:endParaRPr lang="en-US" altLang="ja-JP" dirty="0"/>
          </a:p>
          <a:p>
            <a:r>
              <a:rPr kumimoji="1" lang="en-US" altLang="ja-JP" dirty="0"/>
              <a:t>AHA</a:t>
            </a:r>
            <a:r>
              <a:rPr kumimoji="1" lang="ja-JP" altLang="en-US" dirty="0"/>
              <a:t>のガイドラインではアスピリンによる一次予防は</a:t>
            </a:r>
            <a:r>
              <a:rPr kumimoji="1" lang="en-US" altLang="ja-JP" dirty="0"/>
              <a:t>Framingham 10year CVD risk calculator</a:t>
            </a:r>
            <a:r>
              <a:rPr kumimoji="1" lang="ja-JP" altLang="en-US" dirty="0"/>
              <a:t>による</a:t>
            </a:r>
            <a:r>
              <a:rPr kumimoji="1" lang="en-US" altLang="ja-JP" dirty="0"/>
              <a:t>10</a:t>
            </a:r>
            <a:r>
              <a:rPr kumimoji="1" lang="ja-JP" altLang="en-US" dirty="0"/>
              <a:t>年間リスク</a:t>
            </a:r>
            <a:r>
              <a:rPr kumimoji="1" lang="en-US" altLang="ja-JP" dirty="0"/>
              <a:t>6−10</a:t>
            </a:r>
            <a:r>
              <a:rPr kumimoji="1" lang="ja-JP" altLang="en-US" dirty="0"/>
              <a:t>％を満たす場合</a:t>
            </a:r>
            <a:endParaRPr kumimoji="1" lang="en-US" altLang="ja-JP" dirty="0"/>
          </a:p>
          <a:p>
            <a:endParaRPr lang="en-US" altLang="ja-JP" dirty="0"/>
          </a:p>
          <a:p>
            <a:r>
              <a:rPr kumimoji="1" lang="ja-JP" altLang="en-US" dirty="0"/>
              <a:t>米国の</a:t>
            </a:r>
            <a:r>
              <a:rPr kumimoji="1" lang="en-US" altLang="ja-JP" dirty="0"/>
              <a:t>119</a:t>
            </a:r>
            <a:r>
              <a:rPr kumimoji="1" lang="ja-JP" altLang="en-US" dirty="0"/>
              <a:t>の循環器施設で</a:t>
            </a:r>
            <a:r>
              <a:rPr kumimoji="1" lang="en-US" altLang="ja-JP" dirty="0"/>
              <a:t>PINNACLE</a:t>
            </a:r>
            <a:r>
              <a:rPr lang="ja-JP" altLang="en-US" dirty="0"/>
              <a:t>（レジストリー）に登録された</a:t>
            </a:r>
            <a:r>
              <a:rPr lang="en-US" altLang="ja-JP" dirty="0"/>
              <a:t>68808</a:t>
            </a:r>
            <a:r>
              <a:rPr lang="ja-JP" altLang="en-US" dirty="0"/>
              <a:t>例を対象にアスピリンの適正な使用に関し評価を行った</a:t>
            </a:r>
            <a:endParaRPr lang="en-US" altLang="ja-JP" dirty="0"/>
          </a:p>
          <a:p>
            <a:endParaRPr kumimoji="1" lang="en-US" altLang="ja-JP" dirty="0"/>
          </a:p>
          <a:p>
            <a:r>
              <a:rPr lang="en-US" altLang="ja-JP" dirty="0"/>
              <a:t>2008</a:t>
            </a:r>
            <a:r>
              <a:rPr lang="ja-JP" altLang="en-US" dirty="0"/>
              <a:t>年</a:t>
            </a:r>
            <a:r>
              <a:rPr lang="en-US" altLang="ja-JP" dirty="0"/>
              <a:t>1</a:t>
            </a:r>
            <a:r>
              <a:rPr lang="ja-JP" altLang="en-US" dirty="0"/>
              <a:t>月から</a:t>
            </a:r>
            <a:r>
              <a:rPr lang="en-US" altLang="ja-JP" dirty="0"/>
              <a:t>2013</a:t>
            </a:r>
            <a:r>
              <a:rPr lang="ja-JP" altLang="en-US" dirty="0"/>
              <a:t>年</a:t>
            </a:r>
            <a:r>
              <a:rPr lang="en-US" altLang="ja-JP" dirty="0"/>
              <a:t>6</a:t>
            </a:r>
            <a:r>
              <a:rPr lang="ja-JP" altLang="en-US" dirty="0"/>
              <a:t>月の間に同レジストリに参加し、アスピリンを投与された全患者を対象</a:t>
            </a:r>
            <a:endParaRPr kumimoji="1" lang="ja-JP" altLang="en-US" dirty="0"/>
          </a:p>
        </p:txBody>
      </p:sp>
    </p:spTree>
    <p:extLst>
      <p:ext uri="{BB962C8B-B14F-4D97-AF65-F5344CB8AC3E}">
        <p14:creationId xmlns:p14="http://schemas.microsoft.com/office/powerpoint/2010/main" val="1354606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Grp="1" noChangeAspect="1"/>
          </p:cNvPicPr>
          <p:nvPr>
            <p:ph idx="1"/>
          </p:nvPr>
        </p:nvPicPr>
        <p:blipFill rotWithShape="1">
          <a:blip r:embed="rId2"/>
          <a:srcRect l="-1778" r="-1598"/>
          <a:stretch/>
        </p:blipFill>
        <p:spPr>
          <a:xfrm>
            <a:off x="307900" y="274638"/>
            <a:ext cx="4412127" cy="3586495"/>
          </a:xfrm>
          <a:prstGeom prst="rect">
            <a:avLst/>
          </a:prstGeom>
        </p:spPr>
      </p:pic>
      <p:sp>
        <p:nvSpPr>
          <p:cNvPr id="5" name="テキスト ボックス 4"/>
          <p:cNvSpPr txBox="1"/>
          <p:nvPr/>
        </p:nvSpPr>
        <p:spPr>
          <a:xfrm>
            <a:off x="4810945" y="448969"/>
            <a:ext cx="4092508" cy="4801315"/>
          </a:xfrm>
          <a:prstGeom prst="rect">
            <a:avLst/>
          </a:prstGeom>
          <a:noFill/>
        </p:spPr>
        <p:txBody>
          <a:bodyPr wrap="square" rtlCol="0">
            <a:spAutoFit/>
          </a:bodyPr>
          <a:lstStyle/>
          <a:p>
            <a:r>
              <a:rPr kumimoji="1" lang="en-US" altLang="ja-JP" dirty="0"/>
              <a:t>7972/68808</a:t>
            </a:r>
            <a:r>
              <a:rPr kumimoji="1" lang="ja-JP" altLang="en-US" dirty="0"/>
              <a:t>（</a:t>
            </a:r>
            <a:r>
              <a:rPr kumimoji="1" lang="en-US" altLang="ja-JP" dirty="0"/>
              <a:t>11.6%</a:t>
            </a:r>
            <a:r>
              <a:rPr kumimoji="1" lang="ja-JP" altLang="en-US" dirty="0"/>
              <a:t>）例に一次予防としてのアスピリンの不適切な使用が認められた。</a:t>
            </a:r>
            <a:endParaRPr kumimoji="1" lang="en-US" altLang="ja-JP" dirty="0"/>
          </a:p>
          <a:p>
            <a:endParaRPr lang="en-US" altLang="ja-JP" dirty="0"/>
          </a:p>
          <a:p>
            <a:r>
              <a:rPr kumimoji="1" lang="ja-JP" altLang="en-US" dirty="0"/>
              <a:t>また施設レベルの不適正使用の中央値は</a:t>
            </a:r>
            <a:r>
              <a:rPr kumimoji="1" lang="en-US" altLang="ja-JP" dirty="0"/>
              <a:t>10.1%</a:t>
            </a:r>
            <a:r>
              <a:rPr kumimoji="1" lang="ja-JP" altLang="en-US" dirty="0"/>
              <a:t>であった。</a:t>
            </a:r>
            <a:endParaRPr kumimoji="1" lang="en-US" altLang="ja-JP" dirty="0"/>
          </a:p>
          <a:p>
            <a:r>
              <a:rPr lang="ja-JP" altLang="en-US" dirty="0"/>
              <a:t>（施設によっては</a:t>
            </a:r>
            <a:r>
              <a:rPr lang="en-US" altLang="ja-JP" dirty="0"/>
              <a:t>0</a:t>
            </a:r>
            <a:r>
              <a:rPr lang="ja-JP" altLang="en-US" dirty="0"/>
              <a:t>％</a:t>
            </a:r>
            <a:r>
              <a:rPr lang="en-US" altLang="ja-JP" dirty="0"/>
              <a:t>−73.8%</a:t>
            </a:r>
            <a:r>
              <a:rPr lang="ja-JP" altLang="en-US" dirty="0"/>
              <a:t>と非常にばらつきが存在する事も判明した）</a:t>
            </a:r>
            <a:endParaRPr lang="en-US" altLang="ja-JP" dirty="0"/>
          </a:p>
          <a:p>
            <a:endParaRPr kumimoji="1" lang="en-US" altLang="ja-JP" dirty="0"/>
          </a:p>
          <a:p>
            <a:r>
              <a:rPr lang="ja-JP" altLang="en-US" dirty="0"/>
              <a:t>不適切使用が中央値より高い施設では</a:t>
            </a:r>
            <a:r>
              <a:rPr lang="en-US" altLang="ja-JP" dirty="0"/>
              <a:t>①</a:t>
            </a:r>
            <a:r>
              <a:rPr lang="ja-JP" altLang="en-US" dirty="0"/>
              <a:t>医師の数が多い</a:t>
            </a:r>
            <a:endParaRPr lang="en-US" altLang="ja-JP" dirty="0"/>
          </a:p>
          <a:p>
            <a:r>
              <a:rPr lang="ja-JP" altLang="en-US" dirty="0"/>
              <a:t>（</a:t>
            </a:r>
            <a:r>
              <a:rPr lang="en-US" altLang="ja-JP" dirty="0"/>
              <a:t>13.0</a:t>
            </a:r>
            <a:r>
              <a:rPr lang="ja-JP" altLang="en-US" dirty="0"/>
              <a:t>名</a:t>
            </a:r>
            <a:r>
              <a:rPr lang="en-US" altLang="ja-JP" dirty="0"/>
              <a:t> VS 8.0</a:t>
            </a:r>
            <a:r>
              <a:rPr lang="ja-JP" altLang="en-US" dirty="0"/>
              <a:t>名</a:t>
            </a:r>
            <a:r>
              <a:rPr lang="en-US" altLang="ja-JP" dirty="0"/>
              <a:t> P=0.04</a:t>
            </a:r>
            <a:r>
              <a:rPr lang="ja-JP" altLang="en-US" dirty="0"/>
              <a:t>）</a:t>
            </a:r>
            <a:endParaRPr lang="en-US" altLang="ja-JP" dirty="0"/>
          </a:p>
          <a:p>
            <a:r>
              <a:rPr kumimoji="1" lang="en-US" altLang="ja-JP" dirty="0"/>
              <a:t>②</a:t>
            </a:r>
            <a:r>
              <a:rPr kumimoji="1" lang="ja-JP" altLang="en-US" dirty="0"/>
              <a:t>施設あたりの医療従事者が多い</a:t>
            </a:r>
            <a:endParaRPr kumimoji="1" lang="en-US" altLang="ja-JP" dirty="0"/>
          </a:p>
          <a:p>
            <a:r>
              <a:rPr lang="ja-JP" altLang="en-US" dirty="0"/>
              <a:t>（</a:t>
            </a:r>
            <a:r>
              <a:rPr lang="en-US" altLang="ja-JP" dirty="0"/>
              <a:t>15.0</a:t>
            </a:r>
            <a:r>
              <a:rPr lang="ja-JP" altLang="en-US" dirty="0"/>
              <a:t>名</a:t>
            </a:r>
            <a:r>
              <a:rPr lang="en-US" altLang="ja-JP" dirty="0"/>
              <a:t> VS 9.0</a:t>
            </a:r>
            <a:r>
              <a:rPr lang="ja-JP" altLang="en-US" dirty="0"/>
              <a:t>名</a:t>
            </a:r>
            <a:r>
              <a:rPr lang="en-US" altLang="ja-JP" dirty="0"/>
              <a:t> P=0.03</a:t>
            </a:r>
            <a:r>
              <a:rPr lang="ja-JP" altLang="en-US" dirty="0"/>
              <a:t>）</a:t>
            </a:r>
            <a:endParaRPr lang="en-US" altLang="ja-JP" dirty="0"/>
          </a:p>
          <a:p>
            <a:r>
              <a:rPr kumimoji="1" lang="en-US" altLang="ja-JP" dirty="0"/>
              <a:t>③</a:t>
            </a:r>
            <a:r>
              <a:rPr kumimoji="1" lang="ja-JP" altLang="en-US" dirty="0"/>
              <a:t>レジストリーへ参加期間が長い</a:t>
            </a:r>
            <a:endParaRPr kumimoji="1" lang="en-US" altLang="ja-JP" dirty="0"/>
          </a:p>
          <a:p>
            <a:r>
              <a:rPr lang="en-US" altLang="ja-JP" dirty="0"/>
              <a:t>(23.8</a:t>
            </a:r>
            <a:r>
              <a:rPr lang="ja-JP" altLang="en-US" dirty="0"/>
              <a:t>ヶ月</a:t>
            </a:r>
            <a:r>
              <a:rPr lang="en-US" altLang="ja-JP" dirty="0"/>
              <a:t> VS 15.6</a:t>
            </a:r>
            <a:r>
              <a:rPr lang="ja-JP" altLang="en-US" dirty="0"/>
              <a:t>ヶ月　</a:t>
            </a:r>
            <a:r>
              <a:rPr lang="en-US" altLang="ja-JP" dirty="0"/>
              <a:t>P=0.03)</a:t>
            </a:r>
          </a:p>
          <a:p>
            <a:r>
              <a:rPr kumimoji="1" lang="ja-JP" altLang="en-US" dirty="0"/>
              <a:t>という特徴も認められた。</a:t>
            </a:r>
          </a:p>
        </p:txBody>
      </p:sp>
      <p:sp>
        <p:nvSpPr>
          <p:cNvPr id="6" name="テキスト ボックス 5"/>
          <p:cNvSpPr txBox="1"/>
          <p:nvPr/>
        </p:nvSpPr>
        <p:spPr>
          <a:xfrm>
            <a:off x="513167" y="5490114"/>
            <a:ext cx="8492919" cy="923330"/>
          </a:xfrm>
          <a:prstGeom prst="rect">
            <a:avLst/>
          </a:prstGeom>
          <a:noFill/>
        </p:spPr>
        <p:txBody>
          <a:bodyPr wrap="square" rtlCol="0">
            <a:spAutoFit/>
          </a:bodyPr>
          <a:lstStyle/>
          <a:p>
            <a:r>
              <a:rPr kumimoji="1" lang="ja-JP" altLang="en-US" dirty="0"/>
              <a:t>また、不適切使用を受けている患者は年齢が若く（</a:t>
            </a:r>
            <a:r>
              <a:rPr kumimoji="1" lang="en-US" altLang="ja-JP" dirty="0"/>
              <a:t>49.9</a:t>
            </a:r>
            <a:r>
              <a:rPr kumimoji="1" lang="ja-JP" altLang="en-US" dirty="0"/>
              <a:t>歳</a:t>
            </a:r>
            <a:r>
              <a:rPr kumimoji="1" lang="en-US" altLang="ja-JP" dirty="0"/>
              <a:t> VS 65.9</a:t>
            </a:r>
            <a:r>
              <a:rPr kumimoji="1" lang="ja-JP" altLang="en-US" dirty="0"/>
              <a:t>歳　</a:t>
            </a:r>
            <a:r>
              <a:rPr kumimoji="1" lang="en-US" altLang="ja-JP" dirty="0"/>
              <a:t>P</a:t>
            </a:r>
            <a:r>
              <a:rPr kumimoji="1" lang="ja-JP" altLang="en-US" dirty="0"/>
              <a:t>＜</a:t>
            </a:r>
            <a:r>
              <a:rPr kumimoji="1" lang="en-US" altLang="ja-JP" dirty="0"/>
              <a:t>0.001</a:t>
            </a:r>
            <a:r>
              <a:rPr kumimoji="1" lang="ja-JP" altLang="en-US" dirty="0"/>
              <a:t>）、女性が多かった（</a:t>
            </a:r>
            <a:r>
              <a:rPr kumimoji="1" lang="en-US" altLang="ja-JP" dirty="0"/>
              <a:t>79.3</a:t>
            </a:r>
            <a:r>
              <a:rPr kumimoji="1" lang="ja-JP" altLang="en-US" dirty="0"/>
              <a:t>％</a:t>
            </a:r>
            <a:r>
              <a:rPr kumimoji="1" lang="en-US" altLang="ja-JP" dirty="0"/>
              <a:t> VS 52.6% P</a:t>
            </a:r>
            <a:r>
              <a:rPr lang="ja-JP" altLang="en-US" dirty="0"/>
              <a:t>＜</a:t>
            </a:r>
            <a:r>
              <a:rPr lang="en-US" altLang="ja-JP" dirty="0"/>
              <a:t>0.001</a:t>
            </a:r>
            <a:r>
              <a:rPr kumimoji="1" lang="ja-JP" altLang="en-US" dirty="0"/>
              <a:t>）。</a:t>
            </a:r>
            <a:endParaRPr kumimoji="1" lang="en-US" altLang="ja-JP" dirty="0"/>
          </a:p>
          <a:p>
            <a:r>
              <a:rPr lang="ja-JP" altLang="en-US" dirty="0"/>
              <a:t>適正使用の患者には糖尿病、高血圧、脂質異常、喫煙者が</a:t>
            </a:r>
            <a:r>
              <a:rPr lang="en-US" altLang="ja-JP" dirty="0"/>
              <a:t>Baseline</a:t>
            </a:r>
            <a:r>
              <a:rPr lang="ja-JP" altLang="en-US" dirty="0"/>
              <a:t>として多かった。</a:t>
            </a:r>
            <a:endParaRPr kumimoji="1" lang="ja-JP" altLang="en-US" dirty="0"/>
          </a:p>
        </p:txBody>
      </p:sp>
    </p:spTree>
    <p:extLst>
      <p:ext uri="{BB962C8B-B14F-4D97-AF65-F5344CB8AC3E}">
        <p14:creationId xmlns:p14="http://schemas.microsoft.com/office/powerpoint/2010/main" val="2486311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2"/>
          <a:srcRect l="-2412" r="-502"/>
          <a:stretch/>
        </p:blipFill>
        <p:spPr>
          <a:xfrm>
            <a:off x="0" y="0"/>
            <a:ext cx="4976518" cy="6858000"/>
          </a:xfrm>
        </p:spPr>
      </p:pic>
      <p:sp>
        <p:nvSpPr>
          <p:cNvPr id="6" name="テキスト ボックス 5"/>
          <p:cNvSpPr txBox="1"/>
          <p:nvPr/>
        </p:nvSpPr>
        <p:spPr>
          <a:xfrm>
            <a:off x="5127261" y="295037"/>
            <a:ext cx="4016739" cy="646331"/>
          </a:xfrm>
          <a:prstGeom prst="rect">
            <a:avLst/>
          </a:prstGeom>
          <a:noFill/>
        </p:spPr>
        <p:txBody>
          <a:bodyPr wrap="square" rtlCol="0">
            <a:spAutoFit/>
          </a:bodyPr>
          <a:lstStyle/>
          <a:p>
            <a:r>
              <a:rPr kumimoji="1" lang="ja-JP" altLang="en-US" dirty="0"/>
              <a:t>僧帽弁置換術の機械弁と生体弁</a:t>
            </a:r>
            <a:endParaRPr kumimoji="1" lang="en-US" altLang="ja-JP" dirty="0"/>
          </a:p>
          <a:p>
            <a:r>
              <a:rPr lang="en-US" altLang="ja-JP" dirty="0"/>
              <a:t>15</a:t>
            </a:r>
            <a:r>
              <a:rPr lang="ja-JP" altLang="en-US" dirty="0"/>
              <a:t>年後の生存率に有意差なし</a:t>
            </a:r>
            <a:endParaRPr kumimoji="1" lang="ja-JP" altLang="en-US" dirty="0"/>
          </a:p>
        </p:txBody>
      </p:sp>
      <p:sp>
        <p:nvSpPr>
          <p:cNvPr id="7" name="テキスト ボックス 6"/>
          <p:cNvSpPr txBox="1"/>
          <p:nvPr/>
        </p:nvSpPr>
        <p:spPr>
          <a:xfrm>
            <a:off x="4976518" y="1231458"/>
            <a:ext cx="3965421" cy="5078314"/>
          </a:xfrm>
          <a:prstGeom prst="rect">
            <a:avLst/>
          </a:prstGeom>
          <a:noFill/>
        </p:spPr>
        <p:txBody>
          <a:bodyPr wrap="square" rtlCol="0">
            <a:spAutoFit/>
          </a:bodyPr>
          <a:lstStyle/>
          <a:p>
            <a:r>
              <a:rPr kumimoji="1" lang="ja-JP" altLang="en-US" dirty="0"/>
              <a:t>若年成人において</a:t>
            </a:r>
            <a:r>
              <a:rPr kumimoji="1" lang="en-US" altLang="ja-JP" dirty="0"/>
              <a:t>MVR</a:t>
            </a:r>
            <a:r>
              <a:rPr kumimoji="1" lang="ja-JP" altLang="en-US" dirty="0"/>
              <a:t>を施行する際、機械弁を選択するか生体弁を選択するかは長期生存率が明らかではないため現在も課題となっている</a:t>
            </a:r>
            <a:endParaRPr kumimoji="1" lang="en-US" altLang="ja-JP" dirty="0"/>
          </a:p>
          <a:p>
            <a:endParaRPr lang="en-US" altLang="ja-JP" dirty="0"/>
          </a:p>
          <a:p>
            <a:r>
              <a:rPr kumimoji="1" lang="ja-JP" altLang="en-US" dirty="0"/>
              <a:t>アメリカニューヨークにおいて</a:t>
            </a:r>
            <a:r>
              <a:rPr kumimoji="1" lang="en-US" altLang="ja-JP" dirty="0"/>
              <a:t>50−69</a:t>
            </a:r>
            <a:r>
              <a:rPr kumimoji="1" lang="ja-JP" altLang="en-US" dirty="0"/>
              <a:t>歳の非高齢者を対象に機械弁と生体弁で</a:t>
            </a:r>
            <a:r>
              <a:rPr kumimoji="1" lang="en-US" altLang="ja-JP" dirty="0"/>
              <a:t>MVR</a:t>
            </a:r>
            <a:r>
              <a:rPr kumimoji="1" lang="ja-JP" altLang="en-US" dirty="0"/>
              <a:t>を行った後の長期生存率に関して評価を行った</a:t>
            </a:r>
            <a:endParaRPr kumimoji="1" lang="en-US" altLang="ja-JP" dirty="0"/>
          </a:p>
          <a:p>
            <a:endParaRPr lang="en-US" altLang="ja-JP" dirty="0"/>
          </a:p>
          <a:p>
            <a:r>
              <a:rPr kumimoji="1" lang="en-US" altLang="ja-JP" dirty="0"/>
              <a:t>1997</a:t>
            </a:r>
            <a:r>
              <a:rPr kumimoji="1" lang="ja-JP" altLang="en-US" dirty="0"/>
              <a:t>年</a:t>
            </a:r>
            <a:r>
              <a:rPr kumimoji="1" lang="en-US" altLang="ja-JP" dirty="0"/>
              <a:t>−2007</a:t>
            </a:r>
            <a:r>
              <a:rPr kumimoji="1" lang="ja-JP" altLang="en-US" dirty="0"/>
              <a:t>年に初回の単独僧帽弁置換術を施行された</a:t>
            </a:r>
            <a:r>
              <a:rPr kumimoji="1" lang="en-US" altLang="ja-JP" dirty="0"/>
              <a:t>3433</a:t>
            </a:r>
            <a:r>
              <a:rPr kumimoji="1" lang="ja-JP" altLang="en-US" dirty="0"/>
              <a:t>名を対象に最終</a:t>
            </a:r>
            <a:r>
              <a:rPr kumimoji="1" lang="en-US" altLang="ja-JP" dirty="0"/>
              <a:t>2013</a:t>
            </a:r>
            <a:r>
              <a:rPr kumimoji="1" lang="ja-JP" altLang="en-US" dirty="0"/>
              <a:t>年</a:t>
            </a:r>
            <a:r>
              <a:rPr kumimoji="1" lang="en-US" altLang="ja-JP" dirty="0"/>
              <a:t>12</a:t>
            </a:r>
            <a:r>
              <a:rPr kumimoji="1" lang="ja-JP" altLang="en-US" dirty="0"/>
              <a:t>月</a:t>
            </a:r>
            <a:r>
              <a:rPr kumimoji="1" lang="en-US" altLang="ja-JP" dirty="0"/>
              <a:t>30</a:t>
            </a:r>
            <a:r>
              <a:rPr kumimoji="1" lang="ja-JP" altLang="en-US" dirty="0"/>
              <a:t>日までを追跡した</a:t>
            </a:r>
            <a:r>
              <a:rPr kumimoji="1" lang="en-US" altLang="ja-JP" dirty="0"/>
              <a:t>Retrospective, cohort</a:t>
            </a:r>
            <a:r>
              <a:rPr kumimoji="1" lang="ja-JP" altLang="en-US" dirty="0"/>
              <a:t>研究を行った</a:t>
            </a:r>
            <a:endParaRPr kumimoji="1" lang="en-US" altLang="ja-JP" dirty="0"/>
          </a:p>
          <a:p>
            <a:r>
              <a:rPr lang="ja-JP" altLang="en-US" dirty="0"/>
              <a:t>平均追跡期間は</a:t>
            </a:r>
            <a:r>
              <a:rPr lang="en-US" altLang="ja-JP" dirty="0"/>
              <a:t>8.2</a:t>
            </a:r>
            <a:r>
              <a:rPr lang="ja-JP" altLang="en-US" dirty="0"/>
              <a:t>年間であった</a:t>
            </a:r>
            <a:endParaRPr lang="en-US" altLang="ja-JP" dirty="0"/>
          </a:p>
          <a:p>
            <a:endParaRPr kumimoji="1" lang="en-US" altLang="ja-JP" dirty="0"/>
          </a:p>
          <a:p>
            <a:r>
              <a:rPr lang="en-US" altLang="ja-JP" dirty="0"/>
              <a:t>19</a:t>
            </a:r>
            <a:r>
              <a:rPr lang="ja-JP" altLang="en-US" dirty="0"/>
              <a:t>の項目に関して</a:t>
            </a:r>
            <a:r>
              <a:rPr lang="en-US" altLang="ja-JP" dirty="0"/>
              <a:t>Propensity score</a:t>
            </a:r>
            <a:r>
              <a:rPr lang="ja-JP" altLang="en-US" dirty="0"/>
              <a:t>を用い背景をマッチさせた</a:t>
            </a:r>
            <a:endParaRPr kumimoji="1" lang="ja-JP" altLang="en-US" dirty="0"/>
          </a:p>
        </p:txBody>
      </p:sp>
    </p:spTree>
    <p:extLst>
      <p:ext uri="{BB962C8B-B14F-4D97-AF65-F5344CB8AC3E}">
        <p14:creationId xmlns:p14="http://schemas.microsoft.com/office/powerpoint/2010/main" val="638023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3" descr="Cover"/>
          <p:cNvPicPr>
            <a:picLocks noGrp="1" noChangeAspect="1" noChangeArrowheads="1"/>
          </p:cNvPicPr>
          <p:nvPr>
            <p:ph idx="1"/>
          </p:nvPr>
        </p:nvPicPr>
        <p:blipFill rotWithShape="1">
          <a:blip r:embed="rId2" cstate="print"/>
          <a:srcRect l="-8995" r="-11963"/>
          <a:stretch/>
        </p:blipFill>
        <p:spPr bwMode="auto">
          <a:xfrm>
            <a:off x="461852" y="117163"/>
            <a:ext cx="3245783" cy="6618895"/>
          </a:xfrm>
          <a:prstGeom prst="rect">
            <a:avLst/>
          </a:prstGeom>
          <a:noFill/>
        </p:spPr>
      </p:pic>
      <p:sp>
        <p:nvSpPr>
          <p:cNvPr id="7" name="テキスト ボックス 6"/>
          <p:cNvSpPr txBox="1"/>
          <p:nvPr/>
        </p:nvSpPr>
        <p:spPr>
          <a:xfrm>
            <a:off x="3989876" y="372003"/>
            <a:ext cx="4939235" cy="5078314"/>
          </a:xfrm>
          <a:prstGeom prst="rect">
            <a:avLst/>
          </a:prstGeom>
          <a:noFill/>
        </p:spPr>
        <p:txBody>
          <a:bodyPr wrap="square" rtlCol="0">
            <a:spAutoFit/>
          </a:bodyPr>
          <a:lstStyle/>
          <a:p>
            <a:r>
              <a:rPr kumimoji="1" lang="ja-JP" altLang="en-US" dirty="0"/>
              <a:t>プロペンシティスコアおよび年代や期間におけるサブ解析において、</a:t>
            </a:r>
            <a:r>
              <a:rPr kumimoji="1" lang="en-US" altLang="ja-JP" dirty="0"/>
              <a:t>15</a:t>
            </a:r>
            <a:r>
              <a:rPr kumimoji="1" lang="ja-JP" altLang="en-US" dirty="0"/>
              <a:t>年後の生存率に関し、両群に明らかな有意差は指摘されなかった。</a:t>
            </a:r>
            <a:endParaRPr kumimoji="1" lang="en-US" altLang="ja-JP" dirty="0"/>
          </a:p>
          <a:p>
            <a:endParaRPr kumimoji="1" lang="en-US" altLang="ja-JP" dirty="0"/>
          </a:p>
          <a:p>
            <a:r>
              <a:rPr lang="ja-JP" altLang="en-US" dirty="0"/>
              <a:t>プロペンシティスコアでマッチさせた</a:t>
            </a:r>
            <a:r>
              <a:rPr lang="en-US" altLang="ja-JP" dirty="0"/>
              <a:t>664</a:t>
            </a:r>
            <a:r>
              <a:rPr lang="ja-JP" altLang="en-US" dirty="0"/>
              <a:t>組で数値上の</a:t>
            </a:r>
            <a:r>
              <a:rPr lang="en-US" altLang="ja-JP" dirty="0"/>
              <a:t>15</a:t>
            </a:r>
            <a:r>
              <a:rPr lang="ja-JP" altLang="en-US" dirty="0"/>
              <a:t>年生存率は機械弁が</a:t>
            </a:r>
            <a:r>
              <a:rPr lang="en-US" altLang="ja-JP" dirty="0"/>
              <a:t>57.5%</a:t>
            </a:r>
            <a:r>
              <a:rPr lang="ja-JP" altLang="en-US" dirty="0"/>
              <a:t>および生体弁で</a:t>
            </a:r>
            <a:r>
              <a:rPr lang="en-US" altLang="ja-JP" dirty="0"/>
              <a:t>59.9%</a:t>
            </a:r>
            <a:r>
              <a:rPr lang="ja-JP" altLang="en-US" dirty="0"/>
              <a:t>であった。（</a:t>
            </a:r>
            <a:r>
              <a:rPr lang="en-US" altLang="ja-JP" dirty="0"/>
              <a:t>HR0.95 95%CI 0.79-1.15</a:t>
            </a:r>
            <a:r>
              <a:rPr lang="ja-JP" altLang="en-US" dirty="0"/>
              <a:t>）</a:t>
            </a:r>
            <a:endParaRPr lang="en-US" altLang="ja-JP" dirty="0"/>
          </a:p>
          <a:p>
            <a:endParaRPr kumimoji="1" lang="en-US" altLang="ja-JP" dirty="0"/>
          </a:p>
          <a:p>
            <a:r>
              <a:rPr lang="ja-JP" altLang="en-US" dirty="0"/>
              <a:t>機械弁施行群は再手術の累積発生率が生体弁より低かった。</a:t>
            </a:r>
            <a:r>
              <a:rPr lang="en-US" altLang="ja-JP" dirty="0"/>
              <a:t>5.0% </a:t>
            </a:r>
            <a:r>
              <a:rPr lang="en-US" altLang="ja-JP" dirty="0" err="1"/>
              <a:t>vs</a:t>
            </a:r>
            <a:r>
              <a:rPr lang="en-US" altLang="ja-JP" dirty="0"/>
              <a:t> 11.1% (HR0.59 0.37-0.94)</a:t>
            </a:r>
          </a:p>
          <a:p>
            <a:endParaRPr kumimoji="1" lang="en-US" altLang="ja-JP" dirty="0"/>
          </a:p>
          <a:p>
            <a:r>
              <a:rPr lang="ja-JP" altLang="en-US" dirty="0"/>
              <a:t>脳卒中および出血性合併症に関しては機械弁施行群は生体弁施行群と比較し有意に高かった。</a:t>
            </a:r>
            <a:endParaRPr lang="en-US" altLang="ja-JP" dirty="0"/>
          </a:p>
          <a:p>
            <a:r>
              <a:rPr kumimoji="1" lang="ja-JP" altLang="en-US" dirty="0"/>
              <a:t>脳卒中；</a:t>
            </a:r>
            <a:r>
              <a:rPr kumimoji="1" lang="en-US" altLang="ja-JP" dirty="0"/>
              <a:t>14.0</a:t>
            </a:r>
            <a:r>
              <a:rPr kumimoji="1" lang="ja-JP" altLang="en-US" dirty="0"/>
              <a:t>％</a:t>
            </a:r>
            <a:r>
              <a:rPr kumimoji="1" lang="en-US" altLang="ja-JP" dirty="0"/>
              <a:t> </a:t>
            </a:r>
            <a:r>
              <a:rPr kumimoji="1" lang="en-US" altLang="ja-JP" dirty="0" err="1"/>
              <a:t>vs</a:t>
            </a:r>
            <a:r>
              <a:rPr kumimoji="1" lang="en-US" altLang="ja-JP" dirty="0"/>
              <a:t> 6.8% (HR1.62  1.10-2.39)</a:t>
            </a:r>
          </a:p>
          <a:p>
            <a:r>
              <a:rPr lang="ja-JP" altLang="en-US" dirty="0"/>
              <a:t>出血性イベント；</a:t>
            </a:r>
            <a:r>
              <a:rPr lang="en-US" altLang="ja-JP" dirty="0"/>
              <a:t>14.9% </a:t>
            </a:r>
            <a:r>
              <a:rPr lang="en-US" altLang="ja-JP" dirty="0" err="1"/>
              <a:t>vs</a:t>
            </a:r>
            <a:r>
              <a:rPr lang="en-US" altLang="ja-JP" dirty="0"/>
              <a:t> 9.0% (HR1.50 1.05-2.16)</a:t>
            </a:r>
          </a:p>
          <a:p>
            <a:endParaRPr lang="en-US" altLang="ja-JP" dirty="0"/>
          </a:p>
          <a:p>
            <a:r>
              <a:rPr lang="en-US" altLang="ja-JP" dirty="0"/>
              <a:t>→</a:t>
            </a:r>
            <a:r>
              <a:rPr lang="ja-JP" altLang="en-US" dirty="0"/>
              <a:t>非高齢者の</a:t>
            </a:r>
            <a:r>
              <a:rPr lang="en-US" altLang="ja-JP" dirty="0"/>
              <a:t>MVR</a:t>
            </a:r>
            <a:r>
              <a:rPr lang="ja-JP" altLang="en-US" dirty="0"/>
              <a:t>において生体弁の使用は許容される？</a:t>
            </a:r>
            <a:endParaRPr lang="en-US" altLang="ja-JP" dirty="0"/>
          </a:p>
        </p:txBody>
      </p:sp>
    </p:spTree>
    <p:extLst>
      <p:ext uri="{BB962C8B-B14F-4D97-AF65-F5344CB8AC3E}">
        <p14:creationId xmlns:p14="http://schemas.microsoft.com/office/powerpoint/2010/main" val="1709835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2"/>
          <a:srcRect l="-1833" r="-1935"/>
          <a:stretch/>
        </p:blipFill>
        <p:spPr>
          <a:xfrm>
            <a:off x="-1" y="0"/>
            <a:ext cx="4977723" cy="6832972"/>
          </a:xfrm>
        </p:spPr>
      </p:pic>
      <p:sp>
        <p:nvSpPr>
          <p:cNvPr id="5" name="テキスト ボックス 4"/>
          <p:cNvSpPr txBox="1"/>
          <p:nvPr/>
        </p:nvSpPr>
        <p:spPr>
          <a:xfrm>
            <a:off x="4977722" y="346347"/>
            <a:ext cx="3951389" cy="369332"/>
          </a:xfrm>
          <a:prstGeom prst="rect">
            <a:avLst/>
          </a:prstGeom>
          <a:noFill/>
        </p:spPr>
        <p:txBody>
          <a:bodyPr wrap="square" rtlCol="0">
            <a:spAutoFit/>
          </a:bodyPr>
          <a:lstStyle/>
          <a:p>
            <a:r>
              <a:rPr kumimoji="1" lang="en-US" altLang="ja-JP" dirty="0"/>
              <a:t>TAVR</a:t>
            </a:r>
            <a:r>
              <a:rPr kumimoji="1" lang="ja-JP" altLang="en-US" dirty="0"/>
              <a:t>後の１年時全死亡率は</a:t>
            </a:r>
            <a:r>
              <a:rPr kumimoji="1" lang="en-US" altLang="ja-JP" dirty="0"/>
              <a:t>23</a:t>
            </a:r>
            <a:r>
              <a:rPr lang="en-US" altLang="ja-JP" dirty="0"/>
              <a:t>.7%</a:t>
            </a:r>
          </a:p>
        </p:txBody>
      </p:sp>
      <p:sp>
        <p:nvSpPr>
          <p:cNvPr id="6" name="テキスト ボックス 5"/>
          <p:cNvSpPr txBox="1"/>
          <p:nvPr/>
        </p:nvSpPr>
        <p:spPr>
          <a:xfrm>
            <a:off x="4977723" y="949249"/>
            <a:ext cx="3951388" cy="4524316"/>
          </a:xfrm>
          <a:prstGeom prst="rect">
            <a:avLst/>
          </a:prstGeom>
          <a:noFill/>
        </p:spPr>
        <p:txBody>
          <a:bodyPr wrap="square" rtlCol="0">
            <a:spAutoFit/>
          </a:bodyPr>
          <a:lstStyle/>
          <a:p>
            <a:r>
              <a:rPr lang="ja-JP" altLang="en-US" dirty="0"/>
              <a:t>米国で施行されている</a:t>
            </a:r>
            <a:r>
              <a:rPr lang="en-US" altLang="ja-JP" dirty="0"/>
              <a:t>TAVR</a:t>
            </a:r>
            <a:r>
              <a:rPr lang="ja-JP" altLang="en-US" dirty="0"/>
              <a:t>の</a:t>
            </a:r>
            <a:r>
              <a:rPr lang="en-US" altLang="ja-JP" dirty="0"/>
              <a:t>30</a:t>
            </a:r>
            <a:r>
              <a:rPr lang="ja-JP" altLang="en-US" dirty="0"/>
              <a:t>日後の</a:t>
            </a:r>
            <a:r>
              <a:rPr lang="en-US" altLang="ja-JP" dirty="0"/>
              <a:t>outcome</a:t>
            </a:r>
            <a:r>
              <a:rPr lang="ja-JP" altLang="en-US" dirty="0"/>
              <a:t>並びに</a:t>
            </a:r>
            <a:r>
              <a:rPr lang="en-US" altLang="ja-JP" dirty="0"/>
              <a:t>1</a:t>
            </a:r>
            <a:r>
              <a:rPr lang="ja-JP" altLang="en-US" dirty="0"/>
              <a:t>年後の</a:t>
            </a:r>
            <a:r>
              <a:rPr lang="en-US" altLang="ja-JP" dirty="0"/>
              <a:t>outcome</a:t>
            </a:r>
            <a:r>
              <a:rPr lang="ja-JP" altLang="en-US" dirty="0"/>
              <a:t>の</a:t>
            </a:r>
            <a:r>
              <a:rPr lang="en-US" altLang="ja-JP" dirty="0"/>
              <a:t>up-date</a:t>
            </a:r>
            <a:r>
              <a:rPr lang="ja-JP" altLang="en-US" dirty="0"/>
              <a:t>を目的に調査</a:t>
            </a:r>
            <a:endParaRPr lang="en-US" altLang="ja-JP" dirty="0"/>
          </a:p>
          <a:p>
            <a:endParaRPr lang="en-US" altLang="ja-JP" dirty="0"/>
          </a:p>
          <a:p>
            <a:r>
              <a:rPr lang="en-US" altLang="ja-JP" dirty="0"/>
              <a:t>STS(Society of </a:t>
            </a:r>
            <a:r>
              <a:rPr lang="en-US" altLang="ja-JP" dirty="0" err="1"/>
              <a:t>Throcic</a:t>
            </a:r>
            <a:r>
              <a:rPr lang="en-US" altLang="ja-JP" dirty="0"/>
              <a:t> Surgeons)</a:t>
            </a:r>
            <a:r>
              <a:rPr lang="ja-JP" altLang="en-US" dirty="0"/>
              <a:t>と</a:t>
            </a:r>
            <a:r>
              <a:rPr lang="en-US" altLang="ja-JP" dirty="0"/>
              <a:t>ACC</a:t>
            </a:r>
            <a:r>
              <a:rPr lang="ja-JP" altLang="en-US" dirty="0"/>
              <a:t>のデータから</a:t>
            </a:r>
            <a:r>
              <a:rPr lang="en-US" altLang="ja-JP" dirty="0"/>
              <a:t>2011</a:t>
            </a:r>
            <a:r>
              <a:rPr lang="ja-JP" altLang="en-US" dirty="0"/>
              <a:t>年</a:t>
            </a:r>
            <a:r>
              <a:rPr lang="en-US" altLang="ja-JP" dirty="0"/>
              <a:t>11</a:t>
            </a:r>
            <a:r>
              <a:rPr lang="ja-JP" altLang="en-US" dirty="0"/>
              <a:t>月から</a:t>
            </a:r>
            <a:r>
              <a:rPr lang="en-US" altLang="ja-JP" dirty="0"/>
              <a:t>2013</a:t>
            </a:r>
            <a:r>
              <a:rPr lang="ja-JP" altLang="en-US" dirty="0"/>
              <a:t>年</a:t>
            </a:r>
            <a:r>
              <a:rPr lang="en-US" altLang="ja-JP" dirty="0"/>
              <a:t>1</a:t>
            </a:r>
            <a:r>
              <a:rPr lang="ja-JP" altLang="en-US" dirty="0"/>
              <a:t>月</a:t>
            </a:r>
            <a:r>
              <a:rPr lang="en-US" altLang="ja-JP" dirty="0"/>
              <a:t>30</a:t>
            </a:r>
            <a:r>
              <a:rPr lang="ja-JP" altLang="en-US" dirty="0"/>
              <a:t>日に施行された米国の</a:t>
            </a:r>
            <a:r>
              <a:rPr lang="en-US" altLang="ja-JP" dirty="0"/>
              <a:t>299</a:t>
            </a:r>
            <a:r>
              <a:rPr lang="ja-JP" altLang="en-US" dirty="0"/>
              <a:t>施設、</a:t>
            </a:r>
            <a:r>
              <a:rPr lang="en-US" altLang="ja-JP" dirty="0"/>
              <a:t>12182</a:t>
            </a:r>
            <a:r>
              <a:rPr lang="ja-JP" altLang="en-US" dirty="0"/>
              <a:t>名（平均</a:t>
            </a:r>
            <a:r>
              <a:rPr lang="en-US" altLang="ja-JP" dirty="0"/>
              <a:t>84</a:t>
            </a:r>
            <a:r>
              <a:rPr lang="ja-JP" altLang="en-US" dirty="0"/>
              <a:t>歳）の</a:t>
            </a:r>
            <a:r>
              <a:rPr lang="en-US" altLang="ja-JP" dirty="0"/>
              <a:t>TAVR</a:t>
            </a:r>
            <a:r>
              <a:rPr lang="ja-JP" altLang="en-US" dirty="0"/>
              <a:t>施行の患者を</a:t>
            </a:r>
            <a:r>
              <a:rPr lang="en-US" altLang="ja-JP" dirty="0"/>
              <a:t>Registry</a:t>
            </a:r>
            <a:r>
              <a:rPr lang="ja-JP" altLang="en-US" dirty="0"/>
              <a:t>形式で評価</a:t>
            </a:r>
            <a:endParaRPr lang="en-US" altLang="ja-JP" dirty="0"/>
          </a:p>
          <a:p>
            <a:r>
              <a:rPr lang="ja-JP" altLang="en-US" dirty="0"/>
              <a:t>フォローアップは</a:t>
            </a:r>
            <a:r>
              <a:rPr lang="en-US" altLang="ja-JP" dirty="0"/>
              <a:t>2014</a:t>
            </a:r>
            <a:r>
              <a:rPr lang="ja-JP" altLang="en-US" dirty="0"/>
              <a:t>年</a:t>
            </a:r>
            <a:r>
              <a:rPr lang="en-US" altLang="ja-JP" dirty="0"/>
              <a:t>1</a:t>
            </a:r>
            <a:r>
              <a:rPr lang="ja-JP" altLang="en-US" dirty="0"/>
              <a:t>月</a:t>
            </a:r>
            <a:r>
              <a:rPr lang="en-US" altLang="ja-JP" dirty="0"/>
              <a:t>30</a:t>
            </a:r>
            <a:r>
              <a:rPr lang="ja-JP" altLang="en-US" dirty="0"/>
              <a:t>日までとされた</a:t>
            </a:r>
            <a:endParaRPr lang="en-US" altLang="ja-JP" dirty="0"/>
          </a:p>
          <a:p>
            <a:endParaRPr lang="en-US" altLang="ja-JP" dirty="0"/>
          </a:p>
          <a:p>
            <a:r>
              <a:rPr lang="ja-JP" altLang="en-US" dirty="0"/>
              <a:t>主な評価項目は</a:t>
            </a:r>
            <a:r>
              <a:rPr lang="en-US" altLang="ja-JP" dirty="0"/>
              <a:t>TAVR</a:t>
            </a:r>
            <a:r>
              <a:rPr lang="ja-JP" altLang="en-US" dirty="0"/>
              <a:t>施行後</a:t>
            </a:r>
            <a:r>
              <a:rPr lang="en-US" altLang="ja-JP" dirty="0"/>
              <a:t>1</a:t>
            </a:r>
            <a:r>
              <a:rPr lang="ja-JP" altLang="en-US" dirty="0"/>
              <a:t>年後の</a:t>
            </a:r>
            <a:r>
              <a:rPr lang="en-US" altLang="ja-JP" dirty="0"/>
              <a:t>Mortality, Stroke, </a:t>
            </a:r>
            <a:r>
              <a:rPr lang="ja-JP" altLang="en-US" dirty="0"/>
              <a:t>再入院とされた</a:t>
            </a:r>
            <a:endParaRPr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1935571221"/>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360</TotalTime>
  <Words>1583</Words>
  <Application>Microsoft Office PowerPoint</Application>
  <PresentationFormat>画面に合わせる (4:3)</PresentationFormat>
  <Paragraphs>116</Paragraphs>
  <Slides>10</Slides>
  <Notes>3</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10</vt:i4>
      </vt:variant>
    </vt:vector>
  </HeadingPairs>
  <TitlesOfParts>
    <vt:vector size="13" baseType="lpstr">
      <vt:lpstr>Arial</vt:lpstr>
      <vt:lpstr>Calibri</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天野 辰哉</dc:creator>
  <cp:lastModifiedBy>天野 辰哉</cp:lastModifiedBy>
  <cp:revision>24</cp:revision>
  <dcterms:created xsi:type="dcterms:W3CDTF">2015-04-27T10:18:47Z</dcterms:created>
  <dcterms:modified xsi:type="dcterms:W3CDTF">2020-10-05T04:51:53Z</dcterms:modified>
</cp:coreProperties>
</file>