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81" autoAdjust="0"/>
  </p:normalViewPr>
  <p:slideViewPr>
    <p:cSldViewPr snapToGrid="0" snapToObjects="1">
      <p:cViewPr varScale="1">
        <p:scale>
          <a:sx n="55" d="100"/>
          <a:sy n="55" d="100"/>
        </p:scale>
        <p:origin x="160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46BBB-60B6-3A41-BAEF-F30CD1FEDAC6}" type="datetimeFigureOut">
              <a:rPr kumimoji="1" lang="ja-JP" altLang="en-US" smtClean="0"/>
              <a:t>2020/10/3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AACCAD-FF6D-4241-8681-7755A343065C}" type="slidenum">
              <a:rPr kumimoji="1" lang="ja-JP" altLang="en-US" smtClean="0"/>
              <a:t>‹#›</a:t>
            </a:fld>
            <a:endParaRPr kumimoji="1" lang="ja-JP" altLang="en-US"/>
          </a:p>
        </p:txBody>
      </p:sp>
    </p:spTree>
    <p:extLst>
      <p:ext uri="{BB962C8B-B14F-4D97-AF65-F5344CB8AC3E}">
        <p14:creationId xmlns:p14="http://schemas.microsoft.com/office/powerpoint/2010/main" val="1459432223"/>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3AACCAD-FF6D-4241-8681-7755A343065C}" type="slidenum">
              <a:rPr kumimoji="1" lang="ja-JP" altLang="en-US" smtClean="0"/>
              <a:t>1</a:t>
            </a:fld>
            <a:endParaRPr kumimoji="1" lang="ja-JP" altLang="en-US"/>
          </a:p>
        </p:txBody>
      </p:sp>
    </p:spTree>
    <p:extLst>
      <p:ext uri="{BB962C8B-B14F-4D97-AF65-F5344CB8AC3E}">
        <p14:creationId xmlns:p14="http://schemas.microsoft.com/office/powerpoint/2010/main" val="307472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3AACCAD-FF6D-4241-8681-7755A343065C}" type="slidenum">
              <a:rPr kumimoji="1" lang="ja-JP" altLang="en-US" smtClean="0"/>
              <a:t>3</a:t>
            </a:fld>
            <a:endParaRPr kumimoji="1" lang="ja-JP" altLang="en-US"/>
          </a:p>
        </p:txBody>
      </p:sp>
    </p:spTree>
    <p:extLst>
      <p:ext uri="{BB962C8B-B14F-4D97-AF65-F5344CB8AC3E}">
        <p14:creationId xmlns:p14="http://schemas.microsoft.com/office/powerpoint/2010/main" val="2089076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3AACCAD-FF6D-4241-8681-7755A343065C}" type="slidenum">
              <a:rPr kumimoji="1" lang="ja-JP" altLang="en-US" smtClean="0"/>
              <a:t>4</a:t>
            </a:fld>
            <a:endParaRPr kumimoji="1" lang="ja-JP" altLang="en-US"/>
          </a:p>
        </p:txBody>
      </p:sp>
    </p:spTree>
    <p:extLst>
      <p:ext uri="{BB962C8B-B14F-4D97-AF65-F5344CB8AC3E}">
        <p14:creationId xmlns:p14="http://schemas.microsoft.com/office/powerpoint/2010/main" val="231275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3AACCAD-FF6D-4241-8681-7755A343065C}" type="slidenum">
              <a:rPr kumimoji="1" lang="ja-JP" altLang="en-US" smtClean="0"/>
              <a:t>5</a:t>
            </a:fld>
            <a:endParaRPr kumimoji="1" lang="ja-JP" altLang="en-US"/>
          </a:p>
        </p:txBody>
      </p:sp>
    </p:spTree>
    <p:extLst>
      <p:ext uri="{BB962C8B-B14F-4D97-AF65-F5344CB8AC3E}">
        <p14:creationId xmlns:p14="http://schemas.microsoft.com/office/powerpoint/2010/main" val="135833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93AACCAD-FF6D-4241-8681-7755A343065C}" type="slidenum">
              <a:rPr kumimoji="1" lang="ja-JP" altLang="en-US" smtClean="0"/>
              <a:t>6</a:t>
            </a:fld>
            <a:endParaRPr kumimoji="1" lang="ja-JP" altLang="en-US"/>
          </a:p>
        </p:txBody>
      </p:sp>
    </p:spTree>
    <p:extLst>
      <p:ext uri="{BB962C8B-B14F-4D97-AF65-F5344CB8AC3E}">
        <p14:creationId xmlns:p14="http://schemas.microsoft.com/office/powerpoint/2010/main" val="1539653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3AACCAD-FF6D-4241-8681-7755A343065C}" type="slidenum">
              <a:rPr kumimoji="1" lang="ja-JP" altLang="en-US" smtClean="0"/>
              <a:t>7</a:t>
            </a:fld>
            <a:endParaRPr kumimoji="1" lang="ja-JP" altLang="en-US"/>
          </a:p>
        </p:txBody>
      </p:sp>
    </p:spTree>
    <p:extLst>
      <p:ext uri="{BB962C8B-B14F-4D97-AF65-F5344CB8AC3E}">
        <p14:creationId xmlns:p14="http://schemas.microsoft.com/office/powerpoint/2010/main" val="322446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3AACCAD-FF6D-4241-8681-7755A343065C}" type="slidenum">
              <a:rPr kumimoji="1" lang="ja-JP" altLang="en-US" smtClean="0"/>
              <a:t>9</a:t>
            </a:fld>
            <a:endParaRPr kumimoji="1" lang="ja-JP" altLang="en-US"/>
          </a:p>
        </p:txBody>
      </p:sp>
    </p:spTree>
    <p:extLst>
      <p:ext uri="{BB962C8B-B14F-4D97-AF65-F5344CB8AC3E}">
        <p14:creationId xmlns:p14="http://schemas.microsoft.com/office/powerpoint/2010/main" val="657841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AACCAD-FF6D-4241-8681-7755A343065C}" type="slidenum">
              <a:rPr kumimoji="1" lang="ja-JP" altLang="en-US" smtClean="0"/>
              <a:t>10</a:t>
            </a:fld>
            <a:endParaRPr kumimoji="1" lang="ja-JP" altLang="en-US"/>
          </a:p>
        </p:txBody>
      </p:sp>
    </p:spTree>
    <p:extLst>
      <p:ext uri="{BB962C8B-B14F-4D97-AF65-F5344CB8AC3E}">
        <p14:creationId xmlns:p14="http://schemas.microsoft.com/office/powerpoint/2010/main" val="163268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D033C52-A790-2049-B5AB-44849870A689}" type="datetimeFigureOut">
              <a:rPr kumimoji="1" lang="ja-JP" altLang="en-US" smtClean="0"/>
              <a:t>2020/10/3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68748C5-68F8-6642-A1D3-F691F16AF978}" type="slidenum">
              <a:rPr kumimoji="1" lang="ja-JP" altLang="en-US" smtClean="0"/>
              <a:t>‹#›</a:t>
            </a:fld>
            <a:endParaRPr kumimoji="1" lang="ja-JP" altLang="en-US"/>
          </a:p>
        </p:txBody>
      </p:sp>
    </p:spTree>
    <p:extLst>
      <p:ext uri="{BB962C8B-B14F-4D97-AF65-F5344CB8AC3E}">
        <p14:creationId xmlns:p14="http://schemas.microsoft.com/office/powerpoint/2010/main" val="1616273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D033C52-A790-2049-B5AB-44849870A689}" type="datetimeFigureOut">
              <a:rPr kumimoji="1" lang="ja-JP" altLang="en-US" smtClean="0"/>
              <a:t>2020/10/3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68748C5-68F8-6642-A1D3-F691F16AF978}" type="slidenum">
              <a:rPr kumimoji="1" lang="ja-JP" altLang="en-US" smtClean="0"/>
              <a:t>‹#›</a:t>
            </a:fld>
            <a:endParaRPr kumimoji="1" lang="ja-JP" altLang="en-US"/>
          </a:p>
        </p:txBody>
      </p:sp>
    </p:spTree>
    <p:extLst>
      <p:ext uri="{BB962C8B-B14F-4D97-AF65-F5344CB8AC3E}">
        <p14:creationId xmlns:p14="http://schemas.microsoft.com/office/powerpoint/2010/main" val="1505710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D033C52-A790-2049-B5AB-44849870A689}" type="datetimeFigureOut">
              <a:rPr kumimoji="1" lang="ja-JP" altLang="en-US" smtClean="0"/>
              <a:t>2020/10/3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68748C5-68F8-6642-A1D3-F691F16AF978}" type="slidenum">
              <a:rPr kumimoji="1" lang="ja-JP" altLang="en-US" smtClean="0"/>
              <a:t>‹#›</a:t>
            </a:fld>
            <a:endParaRPr kumimoji="1" lang="ja-JP" altLang="en-US"/>
          </a:p>
        </p:txBody>
      </p:sp>
    </p:spTree>
    <p:extLst>
      <p:ext uri="{BB962C8B-B14F-4D97-AF65-F5344CB8AC3E}">
        <p14:creationId xmlns:p14="http://schemas.microsoft.com/office/powerpoint/2010/main" val="212735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D033C52-A790-2049-B5AB-44849870A689}" type="datetimeFigureOut">
              <a:rPr kumimoji="1" lang="ja-JP" altLang="en-US" smtClean="0"/>
              <a:t>2020/10/3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68748C5-68F8-6642-A1D3-F691F16AF978}" type="slidenum">
              <a:rPr kumimoji="1" lang="ja-JP" altLang="en-US" smtClean="0"/>
              <a:t>‹#›</a:t>
            </a:fld>
            <a:endParaRPr kumimoji="1" lang="ja-JP" altLang="en-US"/>
          </a:p>
        </p:txBody>
      </p:sp>
    </p:spTree>
    <p:extLst>
      <p:ext uri="{BB962C8B-B14F-4D97-AF65-F5344CB8AC3E}">
        <p14:creationId xmlns:p14="http://schemas.microsoft.com/office/powerpoint/2010/main" val="360644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D033C52-A790-2049-B5AB-44849870A689}" type="datetimeFigureOut">
              <a:rPr kumimoji="1" lang="ja-JP" altLang="en-US" smtClean="0"/>
              <a:t>2020/10/3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68748C5-68F8-6642-A1D3-F691F16AF978}" type="slidenum">
              <a:rPr kumimoji="1" lang="ja-JP" altLang="en-US" smtClean="0"/>
              <a:t>‹#›</a:t>
            </a:fld>
            <a:endParaRPr kumimoji="1" lang="ja-JP" altLang="en-US"/>
          </a:p>
        </p:txBody>
      </p:sp>
    </p:spTree>
    <p:extLst>
      <p:ext uri="{BB962C8B-B14F-4D97-AF65-F5344CB8AC3E}">
        <p14:creationId xmlns:p14="http://schemas.microsoft.com/office/powerpoint/2010/main" val="160599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D033C52-A790-2049-B5AB-44849870A689}" type="datetimeFigureOut">
              <a:rPr kumimoji="1" lang="ja-JP" altLang="en-US" smtClean="0"/>
              <a:t>2020/10/3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68748C5-68F8-6642-A1D3-F691F16AF978}" type="slidenum">
              <a:rPr kumimoji="1" lang="ja-JP" altLang="en-US" smtClean="0"/>
              <a:t>‹#›</a:t>
            </a:fld>
            <a:endParaRPr kumimoji="1" lang="ja-JP" altLang="en-US"/>
          </a:p>
        </p:txBody>
      </p:sp>
    </p:spTree>
    <p:extLst>
      <p:ext uri="{BB962C8B-B14F-4D97-AF65-F5344CB8AC3E}">
        <p14:creationId xmlns:p14="http://schemas.microsoft.com/office/powerpoint/2010/main" val="421810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D033C52-A790-2049-B5AB-44849870A689}" type="datetimeFigureOut">
              <a:rPr kumimoji="1" lang="ja-JP" altLang="en-US" smtClean="0"/>
              <a:t>2020/10/3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68748C5-68F8-6642-A1D3-F691F16AF978}" type="slidenum">
              <a:rPr kumimoji="1" lang="ja-JP" altLang="en-US" smtClean="0"/>
              <a:t>‹#›</a:t>
            </a:fld>
            <a:endParaRPr kumimoji="1" lang="ja-JP" altLang="en-US"/>
          </a:p>
        </p:txBody>
      </p:sp>
    </p:spTree>
    <p:extLst>
      <p:ext uri="{BB962C8B-B14F-4D97-AF65-F5344CB8AC3E}">
        <p14:creationId xmlns:p14="http://schemas.microsoft.com/office/powerpoint/2010/main" val="39233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D033C52-A790-2049-B5AB-44849870A689}" type="datetimeFigureOut">
              <a:rPr kumimoji="1" lang="ja-JP" altLang="en-US" smtClean="0"/>
              <a:t>2020/10/3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68748C5-68F8-6642-A1D3-F691F16AF978}" type="slidenum">
              <a:rPr kumimoji="1" lang="ja-JP" altLang="en-US" smtClean="0"/>
              <a:t>‹#›</a:t>
            </a:fld>
            <a:endParaRPr kumimoji="1" lang="ja-JP" altLang="en-US"/>
          </a:p>
        </p:txBody>
      </p:sp>
    </p:spTree>
    <p:extLst>
      <p:ext uri="{BB962C8B-B14F-4D97-AF65-F5344CB8AC3E}">
        <p14:creationId xmlns:p14="http://schemas.microsoft.com/office/powerpoint/2010/main" val="5123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D033C52-A790-2049-B5AB-44849870A689}" type="datetimeFigureOut">
              <a:rPr kumimoji="1" lang="ja-JP" altLang="en-US" smtClean="0"/>
              <a:t>2020/10/3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68748C5-68F8-6642-A1D3-F691F16AF978}" type="slidenum">
              <a:rPr kumimoji="1" lang="ja-JP" altLang="en-US" smtClean="0"/>
              <a:t>‹#›</a:t>
            </a:fld>
            <a:endParaRPr kumimoji="1" lang="ja-JP" altLang="en-US"/>
          </a:p>
        </p:txBody>
      </p:sp>
    </p:spTree>
    <p:extLst>
      <p:ext uri="{BB962C8B-B14F-4D97-AF65-F5344CB8AC3E}">
        <p14:creationId xmlns:p14="http://schemas.microsoft.com/office/powerpoint/2010/main" val="124763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D033C52-A790-2049-B5AB-44849870A689}" type="datetimeFigureOut">
              <a:rPr kumimoji="1" lang="ja-JP" altLang="en-US" smtClean="0"/>
              <a:t>2020/10/3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68748C5-68F8-6642-A1D3-F691F16AF978}" type="slidenum">
              <a:rPr kumimoji="1" lang="ja-JP" altLang="en-US" smtClean="0"/>
              <a:t>‹#›</a:t>
            </a:fld>
            <a:endParaRPr kumimoji="1" lang="ja-JP" altLang="en-US"/>
          </a:p>
        </p:txBody>
      </p:sp>
    </p:spTree>
    <p:extLst>
      <p:ext uri="{BB962C8B-B14F-4D97-AF65-F5344CB8AC3E}">
        <p14:creationId xmlns:p14="http://schemas.microsoft.com/office/powerpoint/2010/main" val="372116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D033C52-A790-2049-B5AB-44849870A689}" type="datetimeFigureOut">
              <a:rPr kumimoji="1" lang="ja-JP" altLang="en-US" smtClean="0"/>
              <a:t>2020/10/3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68748C5-68F8-6642-A1D3-F691F16AF978}" type="slidenum">
              <a:rPr kumimoji="1" lang="ja-JP" altLang="en-US" smtClean="0"/>
              <a:t>‹#›</a:t>
            </a:fld>
            <a:endParaRPr kumimoji="1" lang="ja-JP" altLang="en-US"/>
          </a:p>
        </p:txBody>
      </p:sp>
    </p:spTree>
    <p:extLst>
      <p:ext uri="{BB962C8B-B14F-4D97-AF65-F5344CB8AC3E}">
        <p14:creationId xmlns:p14="http://schemas.microsoft.com/office/powerpoint/2010/main" val="384532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33C52-A790-2049-B5AB-44849870A689}" type="datetimeFigureOut">
              <a:rPr kumimoji="1" lang="ja-JP" altLang="en-US" smtClean="0"/>
              <a:t>2020/10/3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748C5-68F8-6642-A1D3-F691F16AF978}" type="slidenum">
              <a:rPr kumimoji="1" lang="ja-JP" altLang="en-US" smtClean="0"/>
              <a:t>‹#›</a:t>
            </a:fld>
            <a:endParaRPr kumimoji="1" lang="ja-JP" altLang="en-US"/>
          </a:p>
        </p:txBody>
      </p:sp>
    </p:spTree>
    <p:extLst>
      <p:ext uri="{BB962C8B-B14F-4D97-AF65-F5344CB8AC3E}">
        <p14:creationId xmlns:p14="http://schemas.microsoft.com/office/powerpoint/2010/main" val="249753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5258822" y="274638"/>
            <a:ext cx="3885178" cy="806798"/>
          </a:xfrm>
        </p:spPr>
        <p:txBody>
          <a:bodyPr>
            <a:noAutofit/>
          </a:bodyPr>
          <a:lstStyle/>
          <a:p>
            <a:r>
              <a:rPr lang="ja-JP" altLang="en-US" sz="1800" b="1" dirty="0"/>
              <a:t>冠動脈疾患に対する</a:t>
            </a:r>
            <a:r>
              <a:rPr lang="en-US" altLang="ja-JP" sz="1800" b="1" dirty="0" err="1"/>
              <a:t>Everolimus</a:t>
            </a:r>
            <a:r>
              <a:rPr lang="ja-JP" altLang="en-US" sz="1800" b="1" dirty="0"/>
              <a:t>溶出性ステントとバイパスとの比較試験</a:t>
            </a:r>
            <a:br>
              <a:rPr lang="ja-JP" altLang="en-US" sz="1800" b="1" dirty="0"/>
            </a:br>
            <a:endParaRPr kumimoji="1" lang="ja-JP" altLang="en-US" sz="1800" dirty="0"/>
          </a:p>
        </p:txBody>
      </p:sp>
      <p:pic>
        <p:nvPicPr>
          <p:cNvPr id="11" name="コンテンツ プレースホルダー 10"/>
          <p:cNvPicPr>
            <a:picLocks noGrp="1" noChangeAspect="1"/>
          </p:cNvPicPr>
          <p:nvPr>
            <p:ph idx="1"/>
          </p:nvPr>
        </p:nvPicPr>
        <p:blipFill rotWithShape="1">
          <a:blip r:embed="rId3"/>
          <a:srcRect l="-1065" r="-254"/>
          <a:stretch/>
        </p:blipFill>
        <p:spPr>
          <a:xfrm>
            <a:off x="150881" y="70073"/>
            <a:ext cx="5206865" cy="6670037"/>
          </a:xfrm>
        </p:spPr>
      </p:pic>
      <p:sp>
        <p:nvSpPr>
          <p:cNvPr id="14" name="テキスト ボックス 13"/>
          <p:cNvSpPr txBox="1"/>
          <p:nvPr/>
        </p:nvSpPr>
        <p:spPr>
          <a:xfrm>
            <a:off x="5357746" y="1315757"/>
            <a:ext cx="3241171" cy="6186310"/>
          </a:xfrm>
          <a:prstGeom prst="rect">
            <a:avLst/>
          </a:prstGeom>
          <a:noFill/>
        </p:spPr>
        <p:txBody>
          <a:bodyPr wrap="square" rtlCol="0">
            <a:spAutoFit/>
          </a:bodyPr>
          <a:lstStyle/>
          <a:p>
            <a:r>
              <a:rPr lang="ja-JP" altLang="en-US" dirty="0"/>
              <a:t>・東アジアの </a:t>
            </a:r>
            <a:r>
              <a:rPr lang="en-US" altLang="ja-JP" dirty="0"/>
              <a:t>27 </a:t>
            </a:r>
            <a:r>
              <a:rPr lang="ja-JP" altLang="en-US" dirty="0"/>
              <a:t>施設で実施した無作為化非劣性試験において，多枝冠動脈疾患の患者 </a:t>
            </a:r>
            <a:r>
              <a:rPr lang="en-US" altLang="ja-JP" dirty="0"/>
              <a:t>1,776 </a:t>
            </a:r>
            <a:r>
              <a:rPr lang="ja-JP" altLang="en-US" dirty="0"/>
              <a:t>例を，</a:t>
            </a:r>
            <a:r>
              <a:rPr lang="en-US" altLang="ja-JP" dirty="0" err="1"/>
              <a:t>Everolimus</a:t>
            </a:r>
            <a:r>
              <a:rPr lang="ja-JP" altLang="en-US" dirty="0"/>
              <a:t>溶出性ステントによる </a:t>
            </a:r>
            <a:r>
              <a:rPr lang="en-US" altLang="ja-JP" dirty="0"/>
              <a:t>PCI </a:t>
            </a:r>
            <a:r>
              <a:rPr lang="ja-JP" altLang="en-US" dirty="0"/>
              <a:t>を施行する群と，</a:t>
            </a:r>
            <a:r>
              <a:rPr lang="en-US" altLang="ja-JP" dirty="0"/>
              <a:t>CABG </a:t>
            </a:r>
            <a:r>
              <a:rPr lang="ja-JP" altLang="en-US" dirty="0"/>
              <a:t>を施行する群に無作為に割り付ける計画を立てた</a:t>
            </a:r>
            <a:r>
              <a:rPr lang="en-US" altLang="ja-JP" dirty="0"/>
              <a:t>.</a:t>
            </a:r>
          </a:p>
          <a:p>
            <a:endParaRPr lang="en-US" altLang="ja-JP" dirty="0"/>
          </a:p>
          <a:p>
            <a:r>
              <a:rPr lang="ja-JP" altLang="en-US" dirty="0"/>
              <a:t>・主要エンドポイントは，無作為化後 </a:t>
            </a:r>
            <a:r>
              <a:rPr lang="en-US" altLang="ja-JP" dirty="0"/>
              <a:t>2 </a:t>
            </a:r>
            <a:r>
              <a:rPr lang="ja-JP" altLang="en-US" dirty="0"/>
              <a:t>年の時点での死亡，心筋梗塞・標的血管血行再建の複合とした．</a:t>
            </a:r>
            <a:r>
              <a:rPr lang="en-US" altLang="ja-JP" dirty="0"/>
              <a:t>2 </a:t>
            </a:r>
            <a:r>
              <a:rPr lang="ja-JP" altLang="en-US" dirty="0"/>
              <a:t>年以降も追跡を行い，その間のイベント発生率の比較も行った．</a:t>
            </a:r>
            <a:endParaRPr lang="en-US" altLang="ja-JP" dirty="0"/>
          </a:p>
          <a:p>
            <a:endParaRPr lang="en-US" altLang="ja-JP" dirty="0"/>
          </a:p>
          <a:p>
            <a:r>
              <a:rPr lang="ja-JP" altLang="en-US" dirty="0"/>
              <a:t>・</a:t>
            </a:r>
            <a:r>
              <a:rPr lang="en-US" altLang="ja-JP" dirty="0"/>
              <a:t>880 </a:t>
            </a:r>
            <a:r>
              <a:rPr lang="ja-JP" altLang="en-US" dirty="0"/>
              <a:t>例（</a:t>
            </a:r>
            <a:r>
              <a:rPr lang="en-US" altLang="ja-JP" dirty="0"/>
              <a:t>PCI </a:t>
            </a:r>
            <a:r>
              <a:rPr lang="ja-JP" altLang="en-US" dirty="0"/>
              <a:t>群 </a:t>
            </a:r>
            <a:r>
              <a:rPr lang="en-US" altLang="ja-JP" dirty="0"/>
              <a:t>438 </a:t>
            </a:r>
            <a:r>
              <a:rPr lang="ja-JP" altLang="en-US" dirty="0"/>
              <a:t>例，</a:t>
            </a:r>
            <a:r>
              <a:rPr lang="en-US" altLang="ja-JP" dirty="0"/>
              <a:t>CABG </a:t>
            </a:r>
            <a:r>
              <a:rPr lang="ja-JP" altLang="en-US" dirty="0"/>
              <a:t>群 </a:t>
            </a:r>
            <a:r>
              <a:rPr lang="en-US" altLang="ja-JP" dirty="0"/>
              <a:t>442 </a:t>
            </a:r>
            <a:r>
              <a:rPr lang="ja-JP" altLang="en-US" dirty="0"/>
              <a:t>例）が登録された</a:t>
            </a:r>
            <a:r>
              <a:rPr lang="en-US" altLang="ja-JP" dirty="0"/>
              <a:t>.</a:t>
            </a:r>
          </a:p>
          <a:p>
            <a:endParaRPr lang="ja-JP" altLang="en-US" dirty="0"/>
          </a:p>
          <a:p>
            <a:endParaRPr lang="ja-JP" altLang="en-US" b="1" dirty="0"/>
          </a:p>
          <a:p>
            <a:endParaRPr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714742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4479" y="3748449"/>
            <a:ext cx="8470358" cy="3139321"/>
          </a:xfrm>
          <a:prstGeom prst="rect">
            <a:avLst/>
          </a:prstGeom>
          <a:noFill/>
        </p:spPr>
        <p:txBody>
          <a:bodyPr wrap="square" rtlCol="0">
            <a:spAutoFit/>
          </a:bodyPr>
          <a:lstStyle/>
          <a:p>
            <a:r>
              <a:rPr kumimoji="1" lang="ja-JP" altLang="en-US" dirty="0"/>
              <a:t>・平均治療期間は</a:t>
            </a:r>
            <a:r>
              <a:rPr kumimoji="1" lang="en-US" altLang="ja-JP" dirty="0"/>
              <a:t>4.5</a:t>
            </a:r>
            <a:r>
              <a:rPr kumimoji="1" lang="ja-JP" altLang="en-US" dirty="0"/>
              <a:t>年間</a:t>
            </a:r>
            <a:endParaRPr kumimoji="1" lang="en-US" altLang="ja-JP" dirty="0"/>
          </a:p>
          <a:p>
            <a:endParaRPr kumimoji="1" lang="en-US" altLang="ja-JP" dirty="0"/>
          </a:p>
          <a:p>
            <a:r>
              <a:rPr lang="ja-JP" altLang="en-US" dirty="0"/>
              <a:t>・エナラプリル</a:t>
            </a:r>
            <a:r>
              <a:rPr lang="en-US" altLang="ja-JP" dirty="0"/>
              <a:t>+</a:t>
            </a:r>
            <a:r>
              <a:rPr lang="ja-JP" altLang="en-US" dirty="0"/>
              <a:t>葉酸併用群はエナラプリル単独群と比較し脳卒中の発生を有意に低下させた</a:t>
            </a:r>
            <a:r>
              <a:rPr lang="en-US" altLang="ja-JP" dirty="0"/>
              <a:t>.</a:t>
            </a:r>
            <a:r>
              <a:rPr lang="ja-JP" altLang="en-US" dirty="0"/>
              <a:t>（</a:t>
            </a:r>
            <a:r>
              <a:rPr lang="en-US" altLang="ja-JP" dirty="0"/>
              <a:t>2.7%</a:t>
            </a:r>
            <a:r>
              <a:rPr lang="ja-JP" altLang="en-US" dirty="0"/>
              <a:t>対</a:t>
            </a:r>
            <a:r>
              <a:rPr lang="en-US" altLang="ja-JP" dirty="0"/>
              <a:t>3.4</a:t>
            </a:r>
            <a:r>
              <a:rPr lang="ja-JP" altLang="en-US" dirty="0"/>
              <a:t>％　</a:t>
            </a:r>
            <a:r>
              <a:rPr lang="en-US" altLang="ja-JP" dirty="0"/>
              <a:t>HR0.79 95%CI 0.68-0.93 P=0.003</a:t>
            </a:r>
          </a:p>
          <a:p>
            <a:endParaRPr kumimoji="1" lang="en-US" altLang="ja-JP" dirty="0"/>
          </a:p>
          <a:p>
            <a:r>
              <a:rPr lang="ja-JP" altLang="en-US" dirty="0"/>
              <a:t>・また虚血性脳卒中</a:t>
            </a:r>
            <a:r>
              <a:rPr lang="en-US" altLang="ja-JP" dirty="0"/>
              <a:t>HR0.76 95</a:t>
            </a:r>
            <a:r>
              <a:rPr lang="ja-JP" altLang="en-US" dirty="0"/>
              <a:t>％</a:t>
            </a:r>
            <a:r>
              <a:rPr lang="en-US" altLang="ja-JP" dirty="0"/>
              <a:t>CI 0.64-0.91 p=0.002</a:t>
            </a:r>
            <a:r>
              <a:rPr lang="ja-JP" altLang="en-US" dirty="0"/>
              <a:t>や複合心血管イベント</a:t>
            </a:r>
            <a:r>
              <a:rPr lang="en-US" altLang="ja-JP" dirty="0"/>
              <a:t>HR0.80 95%CI 0.69-0.92 P=0.002</a:t>
            </a:r>
            <a:r>
              <a:rPr lang="ja-JP" altLang="en-US" dirty="0"/>
              <a:t>も有意に減少させた</a:t>
            </a:r>
            <a:r>
              <a:rPr lang="en-US" altLang="ja-JP" dirty="0"/>
              <a:t>.</a:t>
            </a:r>
          </a:p>
          <a:p>
            <a:endParaRPr kumimoji="1" lang="en-US" altLang="ja-JP" dirty="0"/>
          </a:p>
          <a:p>
            <a:r>
              <a:rPr lang="ja-JP" altLang="en-US" dirty="0"/>
              <a:t>・出血性脳卒中や心筋梗塞、全死亡率に関しては有意差は指摘されなかった</a:t>
            </a:r>
            <a:r>
              <a:rPr lang="en-US" altLang="ja-JP" dirty="0"/>
              <a:t>.</a:t>
            </a:r>
          </a:p>
          <a:p>
            <a:endParaRPr kumimoji="1" lang="en-US" altLang="ja-JP" dirty="0"/>
          </a:p>
          <a:p>
            <a:r>
              <a:rPr kumimoji="1" lang="ja-JP" altLang="en-US" dirty="0"/>
              <a:t>・ベースに葉酸が不足している高血圧患者において葉酸は脳卒中の予防</a:t>
            </a:r>
            <a:r>
              <a:rPr kumimoji="1" lang="ja-JP" altLang="en-US"/>
              <a:t>に有用？</a:t>
            </a:r>
            <a:endParaRPr kumimoji="1" lang="ja-JP" altLang="en-US" dirty="0"/>
          </a:p>
        </p:txBody>
      </p:sp>
      <p:pic>
        <p:nvPicPr>
          <p:cNvPr id="5"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48" y="244516"/>
            <a:ext cx="6525277" cy="34766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0911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018585" y="198893"/>
            <a:ext cx="3457928" cy="6463309"/>
          </a:xfrm>
          <a:prstGeom prst="rect">
            <a:avLst/>
          </a:prstGeom>
          <a:noFill/>
        </p:spPr>
        <p:txBody>
          <a:bodyPr wrap="square" rtlCol="0">
            <a:spAutoFit/>
          </a:bodyPr>
          <a:lstStyle/>
          <a:p>
            <a:r>
              <a:rPr lang="ja-JP" altLang="en-US" dirty="0"/>
              <a:t>・</a:t>
            </a:r>
            <a:r>
              <a:rPr lang="en-US" altLang="ja-JP" dirty="0"/>
              <a:t>2 </a:t>
            </a:r>
            <a:r>
              <a:rPr lang="ja-JP" altLang="en-US" dirty="0"/>
              <a:t>年の時点で，主要エンドポイントは </a:t>
            </a:r>
            <a:r>
              <a:rPr lang="en-US" altLang="ja-JP" dirty="0"/>
              <a:t>PCI </a:t>
            </a:r>
            <a:r>
              <a:rPr lang="ja-JP" altLang="en-US" dirty="0"/>
              <a:t>群 </a:t>
            </a:r>
            <a:r>
              <a:rPr lang="en-US" altLang="ja-JP" dirty="0"/>
              <a:t>11.0%</a:t>
            </a:r>
            <a:r>
              <a:rPr lang="ja-JP" altLang="en-US" dirty="0"/>
              <a:t>と，</a:t>
            </a:r>
            <a:r>
              <a:rPr lang="en-US" altLang="ja-JP" dirty="0"/>
              <a:t>CABG </a:t>
            </a:r>
            <a:r>
              <a:rPr lang="ja-JP" altLang="en-US" dirty="0"/>
              <a:t>群の </a:t>
            </a:r>
            <a:r>
              <a:rPr lang="en-US" altLang="ja-JP" dirty="0"/>
              <a:t>7.9%</a:t>
            </a:r>
            <a:r>
              <a:rPr lang="ja-JP" altLang="en-US" dirty="0"/>
              <a:t>に発生（絶対リスク差 </a:t>
            </a:r>
            <a:r>
              <a:rPr lang="en-US" altLang="ja-JP" dirty="0"/>
              <a:t>3.1 </a:t>
            </a:r>
            <a:r>
              <a:rPr lang="ja-JP" altLang="en-US" dirty="0"/>
              <a:t>パーセントポイント，</a:t>
            </a:r>
            <a:r>
              <a:rPr lang="en-US" altLang="ja-JP" dirty="0"/>
              <a:t>95%</a:t>
            </a:r>
            <a:r>
              <a:rPr lang="ja-JP" altLang="en-US" dirty="0"/>
              <a:t> </a:t>
            </a:r>
            <a:r>
              <a:rPr lang="en-US" altLang="ja-JP" dirty="0"/>
              <a:t>CI −0.8</a:t>
            </a:r>
            <a:r>
              <a:rPr lang="ja-JP" altLang="en-US" dirty="0"/>
              <a:t>～</a:t>
            </a:r>
            <a:r>
              <a:rPr lang="en-US" altLang="ja-JP" dirty="0"/>
              <a:t>6.9 </a:t>
            </a:r>
            <a:r>
              <a:rPr lang="ja-JP" altLang="en-US" dirty="0"/>
              <a:t> </a:t>
            </a:r>
            <a:r>
              <a:rPr lang="en-US" altLang="ja-JP" dirty="0"/>
              <a:t>P</a:t>
            </a:r>
            <a:r>
              <a:rPr lang="ja-JP" altLang="en-US" dirty="0"/>
              <a:t>＝</a:t>
            </a:r>
            <a:r>
              <a:rPr lang="en-US" altLang="ja-JP" dirty="0"/>
              <a:t>0.32</a:t>
            </a:r>
            <a:r>
              <a:rPr lang="ja-JP" altLang="en-US" dirty="0"/>
              <a:t>　有意差なし）．</a:t>
            </a:r>
            <a:endParaRPr lang="en-US" altLang="ja-JP" dirty="0"/>
          </a:p>
          <a:p>
            <a:r>
              <a:rPr lang="ja-JP" altLang="en-US" dirty="0"/>
              <a:t>・より長期の追跡（中央値 </a:t>
            </a:r>
            <a:r>
              <a:rPr lang="en-US" altLang="ja-JP" dirty="0"/>
              <a:t>4.6 </a:t>
            </a:r>
            <a:r>
              <a:rPr lang="ja-JP" altLang="en-US" dirty="0"/>
              <a:t>年）では，主要エンドポイントは </a:t>
            </a:r>
            <a:r>
              <a:rPr lang="en-US" altLang="ja-JP" dirty="0"/>
              <a:t>PCI </a:t>
            </a:r>
            <a:r>
              <a:rPr lang="ja-JP" altLang="en-US" dirty="0"/>
              <a:t>群の </a:t>
            </a:r>
            <a:r>
              <a:rPr lang="en-US" altLang="ja-JP" dirty="0"/>
              <a:t>15.3%</a:t>
            </a:r>
            <a:r>
              <a:rPr lang="ja-JP" altLang="en-US" dirty="0"/>
              <a:t>と，</a:t>
            </a:r>
            <a:r>
              <a:rPr lang="en-US" altLang="ja-JP" dirty="0"/>
              <a:t>CABG </a:t>
            </a:r>
            <a:r>
              <a:rPr lang="ja-JP" altLang="en-US" dirty="0"/>
              <a:t>群の </a:t>
            </a:r>
            <a:r>
              <a:rPr lang="en-US" altLang="ja-JP" dirty="0"/>
              <a:t>10.6%</a:t>
            </a:r>
            <a:r>
              <a:rPr lang="ja-JP" altLang="en-US" dirty="0"/>
              <a:t>に発生（</a:t>
            </a:r>
            <a:r>
              <a:rPr lang="en-US" altLang="ja-JP" dirty="0"/>
              <a:t>HR</a:t>
            </a:r>
            <a:r>
              <a:rPr lang="ja-JP" altLang="en-US" dirty="0"/>
              <a:t> </a:t>
            </a:r>
            <a:r>
              <a:rPr lang="en-US" altLang="ja-JP" dirty="0"/>
              <a:t>1.47</a:t>
            </a:r>
            <a:r>
              <a:rPr lang="ja-JP" altLang="en-US" dirty="0"/>
              <a:t>，</a:t>
            </a:r>
            <a:r>
              <a:rPr lang="en-US" altLang="ja-JP" dirty="0"/>
              <a:t>95% CI 1.01</a:t>
            </a:r>
            <a:r>
              <a:rPr lang="ja-JP" altLang="en-US" dirty="0"/>
              <a:t>～</a:t>
            </a:r>
            <a:r>
              <a:rPr lang="en-US" altLang="ja-JP" dirty="0"/>
              <a:t>2.13</a:t>
            </a:r>
            <a:r>
              <a:rPr lang="ja-JP" altLang="en-US" dirty="0"/>
              <a:t>，</a:t>
            </a:r>
            <a:r>
              <a:rPr lang="en-US" altLang="ja-JP" dirty="0"/>
              <a:t>P</a:t>
            </a:r>
            <a:r>
              <a:rPr lang="ja-JP" altLang="en-US" dirty="0"/>
              <a:t>＝</a:t>
            </a:r>
            <a:r>
              <a:rPr lang="en-US" altLang="ja-JP" dirty="0"/>
              <a:t>0.04</a:t>
            </a:r>
            <a:r>
              <a:rPr lang="ja-JP" altLang="en-US" dirty="0"/>
              <a:t>）</a:t>
            </a:r>
            <a:endParaRPr lang="en-US" altLang="ja-JP" dirty="0"/>
          </a:p>
          <a:p>
            <a:r>
              <a:rPr lang="ja-JP" altLang="en-US" dirty="0"/>
              <a:t>・群間で，安全性の複合エンドポイントである死亡，心筋梗塞，脳卒中の発生に有意差は認められなかった．しかし，再血行再建率と自然発症心筋梗塞の発生率は，</a:t>
            </a:r>
            <a:r>
              <a:rPr lang="en-US" altLang="ja-JP" dirty="0"/>
              <a:t>PCI </a:t>
            </a:r>
            <a:r>
              <a:rPr lang="ja-JP" altLang="en-US" dirty="0"/>
              <a:t>後のほうが </a:t>
            </a:r>
            <a:r>
              <a:rPr lang="en-US" altLang="ja-JP" dirty="0"/>
              <a:t>CABG </a:t>
            </a:r>
            <a:r>
              <a:rPr lang="ja-JP" altLang="en-US" dirty="0"/>
              <a:t>後よりも有意に高かった．</a:t>
            </a:r>
          </a:p>
          <a:p>
            <a:endParaRPr lang="ja-JP" altLang="en-US" b="1" dirty="0"/>
          </a:p>
          <a:p>
            <a:r>
              <a:rPr lang="ja-JP" altLang="en-US" dirty="0"/>
              <a:t>多枝冠動脈疾患の患者において，主要有害心血管イベントの発生率は，</a:t>
            </a:r>
            <a:r>
              <a:rPr lang="en-US" altLang="ja-JP" dirty="0" err="1"/>
              <a:t>Everolimus</a:t>
            </a:r>
            <a:r>
              <a:rPr lang="ja-JP" altLang="en-US" dirty="0"/>
              <a:t>溶出性ステントによる </a:t>
            </a:r>
            <a:r>
              <a:rPr lang="en-US" altLang="ja-JP" dirty="0"/>
              <a:t>PCI </a:t>
            </a:r>
            <a:r>
              <a:rPr lang="ja-JP" altLang="en-US" dirty="0"/>
              <a:t>を施行した群のほうが，</a:t>
            </a:r>
            <a:r>
              <a:rPr lang="en-US" altLang="ja-JP" dirty="0"/>
              <a:t>CABG </a:t>
            </a:r>
            <a:r>
              <a:rPr lang="ja-JP" altLang="en-US" dirty="0"/>
              <a:t>を施行した群よりも高かった．</a:t>
            </a:r>
            <a:endParaRPr kumimoji="1" lang="ja-JP" altLang="en-US" dirty="0"/>
          </a:p>
        </p:txBody>
      </p:sp>
      <p:pic>
        <p:nvPicPr>
          <p:cNvPr id="6" name="Picture 5" descr="Image"/>
          <p:cNvPicPr>
            <a:picLocks noGrp="1" noChangeAspect="1"/>
          </p:cNvPicPr>
          <p:nvPr>
            <p:ph idx="1"/>
          </p:nvPr>
        </p:nvPicPr>
        <p:blipFill rotWithShape="1">
          <a:blip r:embed="rId2" cstate="print"/>
          <a:srcRect l="-1678" r="-2767"/>
          <a:stretch/>
        </p:blipFill>
        <p:spPr>
          <a:xfrm>
            <a:off x="0" y="193978"/>
            <a:ext cx="5018585" cy="6511032"/>
          </a:xfrm>
          <a:prstGeom prst="rect">
            <a:avLst/>
          </a:prstGeom>
        </p:spPr>
      </p:pic>
    </p:spTree>
    <p:extLst>
      <p:ext uri="{BB962C8B-B14F-4D97-AF65-F5344CB8AC3E}">
        <p14:creationId xmlns:p14="http://schemas.microsoft.com/office/powerpoint/2010/main" val="303644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91262" y="274638"/>
            <a:ext cx="4295538" cy="1143000"/>
          </a:xfrm>
        </p:spPr>
        <p:txBody>
          <a:bodyPr>
            <a:normAutofit/>
          </a:bodyPr>
          <a:lstStyle/>
          <a:p>
            <a:r>
              <a:rPr lang="ja-JP" altLang="en-US" sz="2000" b="1" dirty="0"/>
              <a:t>多枝冠動脈疾患に対する</a:t>
            </a:r>
            <a:r>
              <a:rPr lang="en-US" altLang="ja-JP" sz="2000" b="1" dirty="0" err="1"/>
              <a:t>Everolimus</a:t>
            </a:r>
            <a:r>
              <a:rPr lang="ja-JP" altLang="en-US" sz="2000" b="1" dirty="0"/>
              <a:t>溶出性ステントとバイパス術との比較</a:t>
            </a:r>
            <a:br>
              <a:rPr lang="ja-JP" altLang="en-US" sz="2000" b="1" dirty="0"/>
            </a:br>
            <a:endParaRPr kumimoji="1" lang="ja-JP" altLang="en-US" sz="2000" dirty="0"/>
          </a:p>
        </p:txBody>
      </p:sp>
      <p:pic>
        <p:nvPicPr>
          <p:cNvPr id="4" name="コンテンツ プレースホルダー 3"/>
          <p:cNvPicPr>
            <a:picLocks noGrp="1" noChangeAspect="1"/>
          </p:cNvPicPr>
          <p:nvPr>
            <p:ph idx="1"/>
          </p:nvPr>
        </p:nvPicPr>
        <p:blipFill rotWithShape="1">
          <a:blip r:embed="rId3"/>
          <a:srcRect l="-1759" r="-1759"/>
          <a:stretch/>
        </p:blipFill>
        <p:spPr>
          <a:xfrm>
            <a:off x="91806" y="45897"/>
            <a:ext cx="4100029" cy="6728970"/>
          </a:xfrm>
        </p:spPr>
      </p:pic>
      <p:sp>
        <p:nvSpPr>
          <p:cNvPr id="5" name="テキスト ボックス 4"/>
          <p:cNvSpPr txBox="1"/>
          <p:nvPr/>
        </p:nvSpPr>
        <p:spPr>
          <a:xfrm>
            <a:off x="4391262" y="1417638"/>
            <a:ext cx="4295538" cy="4524316"/>
          </a:xfrm>
          <a:prstGeom prst="rect">
            <a:avLst/>
          </a:prstGeom>
          <a:noFill/>
        </p:spPr>
        <p:txBody>
          <a:bodyPr wrap="square" rtlCol="0">
            <a:spAutoFit/>
          </a:bodyPr>
          <a:lstStyle/>
          <a:p>
            <a:r>
              <a:rPr lang="ja-JP" altLang="en-US" dirty="0"/>
              <a:t>・患者登録に基づく観察研究において，多枝冠動脈疾患に対して </a:t>
            </a:r>
            <a:r>
              <a:rPr lang="en-US" altLang="ja-JP" dirty="0"/>
              <a:t>CABG </a:t>
            </a:r>
            <a:r>
              <a:rPr lang="ja-JP" altLang="en-US" dirty="0"/>
              <a:t>を施行した患者の転帰を，</a:t>
            </a:r>
            <a:r>
              <a:rPr lang="en-US" altLang="ja-JP" dirty="0" err="1"/>
              <a:t>Everolimus</a:t>
            </a:r>
            <a:r>
              <a:rPr lang="ja-JP" altLang="en-US" dirty="0"/>
              <a:t>溶出性ステントによる </a:t>
            </a:r>
            <a:r>
              <a:rPr lang="en-US" altLang="ja-JP" dirty="0"/>
              <a:t>PCI </a:t>
            </a:r>
            <a:r>
              <a:rPr lang="ja-JP" altLang="en-US" dirty="0"/>
              <a:t>を施行した患者の転帰と比較．</a:t>
            </a:r>
            <a:endParaRPr lang="en-US" altLang="ja-JP" dirty="0"/>
          </a:p>
          <a:p>
            <a:endParaRPr lang="en-US" altLang="ja-JP" dirty="0"/>
          </a:p>
          <a:p>
            <a:r>
              <a:rPr lang="ja-JP" altLang="en-US" dirty="0"/>
              <a:t>・主要転帰は全死因死亡率とした．副次的転帰は，心筋梗塞，脳卒中，再血行再建術の発生率とした．傾向スコアマッチングを用いて，患者背景の類似する患者コホートを構成した．</a:t>
            </a:r>
            <a:endParaRPr lang="en-US" altLang="ja-JP" dirty="0"/>
          </a:p>
          <a:p>
            <a:endParaRPr lang="en-US" altLang="ja-JP" dirty="0"/>
          </a:p>
          <a:p>
            <a:r>
              <a:rPr lang="ja-JP" altLang="en-US" dirty="0"/>
              <a:t>・全</a:t>
            </a:r>
            <a:r>
              <a:rPr lang="en-US" altLang="ja-JP" dirty="0"/>
              <a:t>34,819 </a:t>
            </a:r>
            <a:r>
              <a:rPr lang="ja-JP" altLang="en-US" dirty="0"/>
              <a:t>例のうち，</a:t>
            </a:r>
            <a:r>
              <a:rPr lang="en-US" altLang="ja-JP" dirty="0" err="1"/>
              <a:t>Everolimus</a:t>
            </a:r>
            <a:r>
              <a:rPr lang="ja-JP" altLang="en-US" dirty="0"/>
              <a:t>溶出性ステントによる </a:t>
            </a:r>
            <a:r>
              <a:rPr lang="en-US" altLang="ja-JP" dirty="0"/>
              <a:t>PCI </a:t>
            </a:r>
            <a:r>
              <a:rPr lang="ja-JP" altLang="en-US" dirty="0"/>
              <a:t>を施行された </a:t>
            </a:r>
            <a:r>
              <a:rPr lang="en-US" altLang="ja-JP" dirty="0"/>
              <a:t>9,223 </a:t>
            </a:r>
            <a:r>
              <a:rPr lang="ja-JP" altLang="en-US" dirty="0"/>
              <a:t>例と，</a:t>
            </a:r>
            <a:r>
              <a:rPr lang="en-US" altLang="ja-JP" dirty="0"/>
              <a:t>CABG </a:t>
            </a:r>
            <a:r>
              <a:rPr lang="ja-JP" altLang="en-US" dirty="0"/>
              <a:t>を施行された </a:t>
            </a:r>
            <a:r>
              <a:rPr lang="en-US" altLang="ja-JP" dirty="0"/>
              <a:t>9,223 </a:t>
            </a:r>
            <a:r>
              <a:rPr lang="ja-JP" altLang="en-US" dirty="0"/>
              <a:t>例が傾向スコアが同程度であったため，解析対象とした．</a:t>
            </a:r>
          </a:p>
          <a:p>
            <a:endParaRPr kumimoji="1" lang="ja-JP" altLang="en-US" dirty="0"/>
          </a:p>
        </p:txBody>
      </p:sp>
    </p:spTree>
    <p:extLst>
      <p:ext uri="{BB962C8B-B14F-4D97-AF65-F5344CB8AC3E}">
        <p14:creationId xmlns:p14="http://schemas.microsoft.com/office/powerpoint/2010/main" val="227209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
          <p:cNvPicPr>
            <a:picLocks noGrp="1" noChangeAspect="1"/>
          </p:cNvPicPr>
          <p:nvPr>
            <p:ph idx="1"/>
          </p:nvPr>
        </p:nvPicPr>
        <p:blipFill rotWithShape="1">
          <a:blip r:embed="rId3" cstate="print"/>
          <a:srcRect l="-2159" r="-2820"/>
          <a:stretch/>
        </p:blipFill>
        <p:spPr>
          <a:xfrm>
            <a:off x="-127000" y="0"/>
            <a:ext cx="6146620" cy="4821860"/>
          </a:xfrm>
          <a:prstGeom prst="rect">
            <a:avLst/>
          </a:prstGeom>
        </p:spPr>
      </p:pic>
      <p:sp>
        <p:nvSpPr>
          <p:cNvPr id="5" name="テキスト ボックス 4"/>
          <p:cNvSpPr txBox="1"/>
          <p:nvPr/>
        </p:nvSpPr>
        <p:spPr>
          <a:xfrm>
            <a:off x="5953125" y="168276"/>
            <a:ext cx="3127375" cy="4524316"/>
          </a:xfrm>
          <a:prstGeom prst="rect">
            <a:avLst/>
          </a:prstGeom>
          <a:noFill/>
        </p:spPr>
        <p:txBody>
          <a:bodyPr wrap="square" rtlCol="0">
            <a:spAutoFit/>
          </a:bodyPr>
          <a:lstStyle/>
          <a:p>
            <a:r>
              <a:rPr lang="ja-JP" altLang="en-US" dirty="0"/>
              <a:t>・平均追跡期間 </a:t>
            </a:r>
            <a:r>
              <a:rPr lang="en-US" altLang="ja-JP" dirty="0"/>
              <a:t>2.9 </a:t>
            </a:r>
            <a:r>
              <a:rPr lang="ja-JP" altLang="en-US" dirty="0"/>
              <a:t>年で，</a:t>
            </a:r>
            <a:r>
              <a:rPr lang="en-US" altLang="ja-JP" dirty="0" err="1"/>
              <a:t>Everlimus</a:t>
            </a:r>
            <a:r>
              <a:rPr lang="ja-JP" altLang="en-US" dirty="0"/>
              <a:t>溶出性ステントによる </a:t>
            </a:r>
            <a:r>
              <a:rPr lang="en-US" altLang="ja-JP" dirty="0"/>
              <a:t>PCI </a:t>
            </a:r>
            <a:r>
              <a:rPr lang="ja-JP" altLang="en-US" dirty="0"/>
              <a:t>は，</a:t>
            </a:r>
            <a:r>
              <a:rPr lang="en-US" altLang="ja-JP" dirty="0"/>
              <a:t>CABG </a:t>
            </a:r>
            <a:r>
              <a:rPr lang="ja-JP" altLang="en-US" dirty="0"/>
              <a:t>と比較して，</a:t>
            </a:r>
            <a:endParaRPr lang="en-US" altLang="ja-JP" dirty="0"/>
          </a:p>
          <a:p>
            <a:r>
              <a:rPr lang="en-US" altLang="ja-JP" dirty="0"/>
              <a:t>A.</a:t>
            </a:r>
            <a:r>
              <a:rPr lang="ja-JP" altLang="en-US" dirty="0"/>
              <a:t>死亡リスクは同程度（年間 </a:t>
            </a:r>
            <a:r>
              <a:rPr lang="en-US" altLang="ja-JP" dirty="0"/>
              <a:t>3.1%</a:t>
            </a:r>
            <a:r>
              <a:rPr lang="ja-JP" altLang="en-US" dirty="0"/>
              <a:t>対 </a:t>
            </a:r>
            <a:r>
              <a:rPr lang="en-US" altLang="ja-JP" dirty="0"/>
              <a:t>2.9%</a:t>
            </a:r>
            <a:r>
              <a:rPr lang="ja-JP" altLang="en-US" dirty="0"/>
              <a:t>，</a:t>
            </a:r>
            <a:r>
              <a:rPr lang="en-US" altLang="ja-JP" dirty="0"/>
              <a:t>HR</a:t>
            </a:r>
            <a:r>
              <a:rPr lang="ja-JP" altLang="en-US" dirty="0"/>
              <a:t> </a:t>
            </a:r>
            <a:r>
              <a:rPr lang="en-US" altLang="ja-JP" dirty="0"/>
              <a:t>1.04</a:t>
            </a:r>
            <a:r>
              <a:rPr lang="ja-JP" altLang="en-US" dirty="0"/>
              <a:t>，</a:t>
            </a:r>
            <a:r>
              <a:rPr lang="en-US" altLang="ja-JP" dirty="0"/>
              <a:t>95%CI 0.93</a:t>
            </a:r>
            <a:r>
              <a:rPr lang="ja-JP" altLang="en-US" dirty="0"/>
              <a:t>～</a:t>
            </a:r>
            <a:r>
              <a:rPr lang="en-US" altLang="ja-JP" dirty="0"/>
              <a:t>1.17</a:t>
            </a:r>
            <a:r>
              <a:rPr lang="ja-JP" altLang="en-US" dirty="0"/>
              <a:t>，</a:t>
            </a:r>
            <a:r>
              <a:rPr lang="en-US" altLang="ja-JP" dirty="0"/>
              <a:t>P</a:t>
            </a:r>
            <a:r>
              <a:rPr lang="ja-JP" altLang="en-US" dirty="0"/>
              <a:t>＝</a:t>
            </a:r>
            <a:r>
              <a:rPr lang="en-US" altLang="ja-JP" dirty="0"/>
              <a:t>0.50</a:t>
            </a:r>
            <a:r>
              <a:rPr lang="ja-JP" altLang="en-US" dirty="0"/>
              <a:t>），</a:t>
            </a:r>
            <a:endParaRPr lang="en-US" altLang="ja-JP" dirty="0"/>
          </a:p>
          <a:p>
            <a:r>
              <a:rPr lang="en-US" altLang="ja-JP" dirty="0"/>
              <a:t>B.</a:t>
            </a:r>
            <a:r>
              <a:rPr lang="ja-JP" altLang="en-US" dirty="0"/>
              <a:t>心筋梗塞のリスクは高く（年間 </a:t>
            </a:r>
            <a:r>
              <a:rPr lang="en-US" altLang="ja-JP" dirty="0"/>
              <a:t>1.9% </a:t>
            </a:r>
            <a:r>
              <a:rPr lang="ja-JP" altLang="en-US" dirty="0"/>
              <a:t>対 </a:t>
            </a:r>
            <a:r>
              <a:rPr lang="en-US" altLang="ja-JP" dirty="0"/>
              <a:t>1.1%</a:t>
            </a:r>
            <a:r>
              <a:rPr lang="ja-JP" altLang="en-US" dirty="0"/>
              <a:t>，</a:t>
            </a:r>
            <a:r>
              <a:rPr lang="en-US" altLang="ja-JP" dirty="0"/>
              <a:t>HR</a:t>
            </a:r>
            <a:r>
              <a:rPr lang="ja-JP" altLang="en-US" dirty="0"/>
              <a:t> </a:t>
            </a:r>
            <a:r>
              <a:rPr lang="en-US" altLang="ja-JP" dirty="0"/>
              <a:t>1.51</a:t>
            </a:r>
            <a:r>
              <a:rPr lang="ja-JP" altLang="en-US" dirty="0"/>
              <a:t>，</a:t>
            </a:r>
            <a:r>
              <a:rPr lang="en-US" altLang="ja-JP" dirty="0"/>
              <a:t>95% CI 1.29</a:t>
            </a:r>
            <a:r>
              <a:rPr lang="ja-JP" altLang="en-US" dirty="0"/>
              <a:t>～</a:t>
            </a:r>
            <a:r>
              <a:rPr lang="en-US" altLang="ja-JP" dirty="0"/>
              <a:t>1.77</a:t>
            </a:r>
            <a:r>
              <a:rPr lang="ja-JP" altLang="en-US" dirty="0"/>
              <a:t>，</a:t>
            </a:r>
            <a:r>
              <a:rPr lang="en-US" altLang="ja-JP" dirty="0"/>
              <a:t>P</a:t>
            </a:r>
            <a:r>
              <a:rPr lang="ja-JP" altLang="en-US" dirty="0"/>
              <a:t>＜</a:t>
            </a:r>
            <a:r>
              <a:rPr lang="en-US" altLang="ja-JP" dirty="0"/>
              <a:t>0.001</a:t>
            </a:r>
            <a:r>
              <a:rPr lang="ja-JP" altLang="en-US" dirty="0"/>
              <a:t>）</a:t>
            </a:r>
            <a:endParaRPr lang="en-US" altLang="ja-JP" dirty="0"/>
          </a:p>
          <a:p>
            <a:r>
              <a:rPr lang="en-US" altLang="ja-JP" dirty="0"/>
              <a:t>C.</a:t>
            </a:r>
            <a:r>
              <a:rPr lang="ja-JP" altLang="en-US" dirty="0"/>
              <a:t>脳卒中のリスクは低く（年間 </a:t>
            </a:r>
            <a:r>
              <a:rPr lang="en-US" altLang="ja-JP" dirty="0"/>
              <a:t>0.7% </a:t>
            </a:r>
            <a:r>
              <a:rPr lang="ja-JP" altLang="en-US" dirty="0"/>
              <a:t>対 </a:t>
            </a:r>
            <a:r>
              <a:rPr lang="en-US" altLang="ja-JP" dirty="0"/>
              <a:t>1.0%</a:t>
            </a:r>
            <a:r>
              <a:rPr lang="ja-JP" altLang="en-US" dirty="0"/>
              <a:t>，</a:t>
            </a:r>
            <a:r>
              <a:rPr lang="en-US" altLang="ja-JP" dirty="0"/>
              <a:t>HR</a:t>
            </a:r>
            <a:r>
              <a:rPr lang="ja-JP" altLang="en-US" dirty="0"/>
              <a:t> </a:t>
            </a:r>
            <a:r>
              <a:rPr lang="en-US" altLang="ja-JP" dirty="0"/>
              <a:t>0.62</a:t>
            </a:r>
            <a:r>
              <a:rPr lang="ja-JP" altLang="en-US" dirty="0"/>
              <a:t>，</a:t>
            </a:r>
            <a:r>
              <a:rPr lang="en-US" altLang="ja-JP" dirty="0"/>
              <a:t>95% CI 0.50</a:t>
            </a:r>
            <a:r>
              <a:rPr lang="ja-JP" altLang="en-US" dirty="0"/>
              <a:t>～</a:t>
            </a:r>
            <a:r>
              <a:rPr lang="en-US" altLang="ja-JP" dirty="0"/>
              <a:t>0.76</a:t>
            </a:r>
            <a:r>
              <a:rPr lang="ja-JP" altLang="en-US" dirty="0"/>
              <a:t>，</a:t>
            </a:r>
            <a:r>
              <a:rPr lang="en-US" altLang="ja-JP" dirty="0"/>
              <a:t>P</a:t>
            </a:r>
            <a:r>
              <a:rPr lang="ja-JP" altLang="en-US" dirty="0"/>
              <a:t>＜</a:t>
            </a:r>
            <a:r>
              <a:rPr lang="en-US" altLang="ja-JP" dirty="0"/>
              <a:t>0.001</a:t>
            </a:r>
            <a:r>
              <a:rPr lang="ja-JP" altLang="en-US" dirty="0"/>
              <a:t>）．</a:t>
            </a:r>
          </a:p>
          <a:p>
            <a:r>
              <a:rPr lang="en-US" altLang="ja-JP" dirty="0"/>
              <a:t>D.</a:t>
            </a:r>
            <a:r>
              <a:rPr lang="ja-JP" altLang="en-US" dirty="0"/>
              <a:t>再血行再建術のリスクは高かった（年間 </a:t>
            </a:r>
            <a:r>
              <a:rPr lang="en-US" altLang="ja-JP" dirty="0"/>
              <a:t>7.2% </a:t>
            </a:r>
            <a:r>
              <a:rPr lang="ja-JP" altLang="en-US" dirty="0"/>
              <a:t>対 </a:t>
            </a:r>
            <a:r>
              <a:rPr lang="en-US" altLang="ja-JP" dirty="0"/>
              <a:t>3.1%</a:t>
            </a:r>
            <a:r>
              <a:rPr lang="ja-JP" altLang="en-US" dirty="0"/>
              <a:t>，</a:t>
            </a:r>
            <a:r>
              <a:rPr lang="en-US" altLang="ja-JP" dirty="0"/>
              <a:t>HR</a:t>
            </a:r>
            <a:r>
              <a:rPr lang="ja-JP" altLang="en-US" dirty="0"/>
              <a:t> </a:t>
            </a:r>
            <a:r>
              <a:rPr lang="en-US" altLang="ja-JP" dirty="0"/>
              <a:t>2.35</a:t>
            </a:r>
            <a:r>
              <a:rPr lang="ja-JP" altLang="en-US" dirty="0"/>
              <a:t>，</a:t>
            </a:r>
            <a:r>
              <a:rPr lang="en-US" altLang="ja-JP" dirty="0"/>
              <a:t>95% CI 2.14</a:t>
            </a:r>
            <a:r>
              <a:rPr lang="ja-JP" altLang="en-US" dirty="0"/>
              <a:t>～</a:t>
            </a:r>
            <a:r>
              <a:rPr lang="en-US" altLang="ja-JP" dirty="0"/>
              <a:t>2.58</a:t>
            </a:r>
            <a:r>
              <a:rPr lang="ja-JP" altLang="en-US" dirty="0"/>
              <a:t>，</a:t>
            </a:r>
            <a:r>
              <a:rPr lang="en-US" altLang="ja-JP" dirty="0"/>
              <a:t>P</a:t>
            </a:r>
            <a:r>
              <a:rPr lang="ja-JP" altLang="en-US" dirty="0"/>
              <a:t>＜</a:t>
            </a:r>
            <a:r>
              <a:rPr lang="en-US" altLang="ja-JP" dirty="0"/>
              <a:t>0.001</a:t>
            </a:r>
            <a:r>
              <a:rPr lang="ja-JP" altLang="en-US" dirty="0"/>
              <a:t>）</a:t>
            </a:r>
            <a:endParaRPr lang="en-US" altLang="ja-JP" dirty="0"/>
          </a:p>
        </p:txBody>
      </p:sp>
      <p:sp>
        <p:nvSpPr>
          <p:cNvPr id="6" name="テキスト ボックス 5"/>
          <p:cNvSpPr txBox="1"/>
          <p:nvPr/>
        </p:nvSpPr>
        <p:spPr>
          <a:xfrm>
            <a:off x="444500" y="4869485"/>
            <a:ext cx="8259032" cy="2585323"/>
          </a:xfrm>
          <a:prstGeom prst="rect">
            <a:avLst/>
          </a:prstGeom>
          <a:noFill/>
        </p:spPr>
        <p:txBody>
          <a:bodyPr wrap="square" rtlCol="0">
            <a:spAutoFit/>
          </a:bodyPr>
          <a:lstStyle/>
          <a:p>
            <a:r>
              <a:rPr lang="en-US" altLang="ja-JP" dirty="0"/>
              <a:t>○</a:t>
            </a:r>
            <a:r>
              <a:rPr lang="ja-JP" altLang="en-US" dirty="0"/>
              <a:t>まとめ</a:t>
            </a:r>
            <a:endParaRPr lang="en-US" altLang="ja-JP" dirty="0"/>
          </a:p>
          <a:p>
            <a:r>
              <a:rPr lang="ja-JP" altLang="en-US" dirty="0"/>
              <a:t>・</a:t>
            </a:r>
            <a:r>
              <a:rPr lang="en-US" altLang="ja-JP" dirty="0" err="1"/>
              <a:t>Everolimus</a:t>
            </a:r>
            <a:r>
              <a:rPr lang="ja-JP" altLang="en-US" dirty="0"/>
              <a:t>溶出性ステントによる </a:t>
            </a:r>
            <a:r>
              <a:rPr lang="en-US" altLang="ja-JP" dirty="0"/>
              <a:t>PCI </a:t>
            </a:r>
            <a:r>
              <a:rPr lang="ja-JP" altLang="en-US" dirty="0"/>
              <a:t>での死亡リスクは，</a:t>
            </a:r>
            <a:r>
              <a:rPr lang="en-US" altLang="ja-JP" dirty="0"/>
              <a:t>CABG </a:t>
            </a:r>
            <a:r>
              <a:rPr lang="ja-JP" altLang="en-US" dirty="0"/>
              <a:t>での死亡リスクと同程度で、</a:t>
            </a:r>
            <a:r>
              <a:rPr lang="en-US" altLang="ja-JP" dirty="0"/>
              <a:t>PCI </a:t>
            </a:r>
            <a:r>
              <a:rPr lang="ja-JP" altLang="en-US" dirty="0"/>
              <a:t>群では，心筋梗塞のリスク（不完全血行再建となった患者のみ）と，再血行再建術のリスクは高かったが，脳卒中のリスクは低かった</a:t>
            </a:r>
            <a:r>
              <a:rPr lang="en-US" altLang="ja-JP" dirty="0"/>
              <a:t>.</a:t>
            </a:r>
          </a:p>
          <a:p>
            <a:endParaRPr lang="en-US" altLang="ja-JP" dirty="0"/>
          </a:p>
          <a:p>
            <a:r>
              <a:rPr lang="ja-JP" altLang="en-US" dirty="0"/>
              <a:t>・心筋梗塞に関しては完全血行再建が行えている群でサブ解析を行っており、完全血行再建が行えておれば心筋梗塞のリスクは変わらなかった</a:t>
            </a:r>
            <a:r>
              <a:rPr lang="en-US" altLang="ja-JP" dirty="0"/>
              <a:t>.</a:t>
            </a:r>
          </a:p>
          <a:p>
            <a:endParaRPr lang="en-US" altLang="ja-JP" dirty="0"/>
          </a:p>
          <a:p>
            <a:endParaRPr lang="ja-JP" altLang="en-US" dirty="0"/>
          </a:p>
        </p:txBody>
      </p:sp>
    </p:spTree>
    <p:extLst>
      <p:ext uri="{BB962C8B-B14F-4D97-AF65-F5344CB8AC3E}">
        <p14:creationId xmlns:p14="http://schemas.microsoft.com/office/powerpoint/2010/main" val="3476787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24320" y="135519"/>
            <a:ext cx="4151086" cy="1143000"/>
          </a:xfrm>
        </p:spPr>
        <p:txBody>
          <a:bodyPr>
            <a:normAutofit/>
          </a:bodyPr>
          <a:lstStyle/>
          <a:p>
            <a:r>
              <a:rPr lang="ja-JP" altLang="en-US" sz="2400" dirty="0"/>
              <a:t>プライマリー</a:t>
            </a:r>
            <a:r>
              <a:rPr lang="en-US" altLang="ja-JP" sz="2400" dirty="0"/>
              <a:t>PCI</a:t>
            </a:r>
            <a:r>
              <a:rPr lang="ja-JP" altLang="en-US" sz="2400" dirty="0"/>
              <a:t>施行時にルーチンの血栓吸引は有効か</a:t>
            </a:r>
            <a:endParaRPr kumimoji="1" lang="ja-JP" altLang="en-US" sz="2400" dirty="0"/>
          </a:p>
        </p:txBody>
      </p:sp>
      <p:pic>
        <p:nvPicPr>
          <p:cNvPr id="4" name="コンテンツ プレースホルダー 3"/>
          <p:cNvPicPr>
            <a:picLocks noGrp="1" noChangeAspect="1"/>
          </p:cNvPicPr>
          <p:nvPr>
            <p:ph idx="1"/>
          </p:nvPr>
        </p:nvPicPr>
        <p:blipFill rotWithShape="1">
          <a:blip r:embed="rId3"/>
          <a:srcRect l="-3294" r="-3294"/>
          <a:stretch/>
        </p:blipFill>
        <p:spPr>
          <a:xfrm>
            <a:off x="0" y="0"/>
            <a:ext cx="4209143" cy="6908047"/>
          </a:xfrm>
        </p:spPr>
      </p:pic>
      <p:sp>
        <p:nvSpPr>
          <p:cNvPr id="5" name="テキスト ボックス 4"/>
          <p:cNvSpPr txBox="1"/>
          <p:nvPr/>
        </p:nvSpPr>
        <p:spPr>
          <a:xfrm>
            <a:off x="4209143" y="1392254"/>
            <a:ext cx="4512179" cy="3970318"/>
          </a:xfrm>
          <a:prstGeom prst="rect">
            <a:avLst/>
          </a:prstGeom>
          <a:noFill/>
        </p:spPr>
        <p:txBody>
          <a:bodyPr wrap="square" rtlCol="0">
            <a:spAutoFit/>
          </a:bodyPr>
          <a:lstStyle/>
          <a:p>
            <a:r>
              <a:rPr lang="ja-JP" altLang="en-US" dirty="0"/>
              <a:t>・</a:t>
            </a:r>
            <a:r>
              <a:rPr lang="en-US" altLang="ja-JP" dirty="0"/>
              <a:t>ST</a:t>
            </a:r>
            <a:r>
              <a:rPr lang="ja-JP" altLang="en-US" dirty="0"/>
              <a:t>上昇型心筋梗塞（</a:t>
            </a:r>
            <a:r>
              <a:rPr lang="en-US" altLang="ja-JP" dirty="0"/>
              <a:t>STEMI</a:t>
            </a:r>
            <a:r>
              <a:rPr lang="ja-JP" altLang="en-US" dirty="0"/>
              <a:t>）患者</a:t>
            </a:r>
            <a:r>
              <a:rPr lang="en-US" altLang="ja-JP" dirty="0"/>
              <a:t>1</a:t>
            </a:r>
            <a:r>
              <a:rPr lang="ja-JP" altLang="en-US" dirty="0"/>
              <a:t>万</a:t>
            </a:r>
            <a:r>
              <a:rPr lang="en-US" altLang="ja-JP" dirty="0"/>
              <a:t>732</a:t>
            </a:r>
            <a:r>
              <a:rPr lang="ja-JP" altLang="en-US" dirty="0"/>
              <a:t>人を対象に、</a:t>
            </a:r>
            <a:r>
              <a:rPr lang="en-US" altLang="ja-JP" dirty="0"/>
              <a:t>PCI+</a:t>
            </a:r>
            <a:r>
              <a:rPr lang="ja-JP" altLang="en-US" dirty="0"/>
              <a:t>血栓除去と</a:t>
            </a:r>
            <a:r>
              <a:rPr lang="en-US" altLang="ja-JP" dirty="0"/>
              <a:t>PCI</a:t>
            </a:r>
            <a:r>
              <a:rPr lang="ja-JP" altLang="en-US" dirty="0"/>
              <a:t>単独の治療効果を無作為化試験で比較</a:t>
            </a:r>
            <a:r>
              <a:rPr lang="en-US" altLang="ja-JP" dirty="0"/>
              <a:t>.</a:t>
            </a:r>
          </a:p>
          <a:p>
            <a:endParaRPr lang="en-US" altLang="ja-JP" dirty="0"/>
          </a:p>
          <a:p>
            <a:r>
              <a:rPr lang="ja-JP" altLang="en-US" dirty="0"/>
              <a:t>・主要転帰は</a:t>
            </a:r>
            <a:r>
              <a:rPr lang="en-US" altLang="ja-JP" dirty="0"/>
              <a:t>180</a:t>
            </a:r>
            <a:r>
              <a:rPr lang="ja-JP" altLang="en-US" dirty="0"/>
              <a:t>日以内の心血管死・繰り返す心筋梗塞・心原性ショックまたは</a:t>
            </a:r>
            <a:r>
              <a:rPr lang="en-US" altLang="ja-JP" dirty="0" err="1"/>
              <a:t>NYHAⅣ</a:t>
            </a:r>
            <a:r>
              <a:rPr lang="ja-JP" altLang="en-US" dirty="0"/>
              <a:t>の心不全とした</a:t>
            </a:r>
            <a:r>
              <a:rPr lang="en-US" altLang="ja-JP" dirty="0"/>
              <a:t>.</a:t>
            </a:r>
          </a:p>
          <a:p>
            <a:endParaRPr lang="en-US" altLang="ja-JP" dirty="0"/>
          </a:p>
          <a:p>
            <a:r>
              <a:rPr lang="ja-JP" altLang="en-US" dirty="0"/>
              <a:t>・安全性の複合エンドポイントは</a:t>
            </a:r>
            <a:r>
              <a:rPr lang="en-US" altLang="ja-JP" dirty="0"/>
              <a:t>30</a:t>
            </a:r>
            <a:r>
              <a:rPr lang="ja-JP" altLang="en-US" dirty="0"/>
              <a:t>日以内の脳卒中の発生とした</a:t>
            </a:r>
            <a:r>
              <a:rPr lang="en-US" altLang="ja-JP" dirty="0"/>
              <a:t>.</a:t>
            </a:r>
          </a:p>
          <a:p>
            <a:endParaRPr lang="en-US" altLang="ja-JP" dirty="0"/>
          </a:p>
          <a:p>
            <a:r>
              <a:rPr lang="ja-JP" altLang="en-US" dirty="0"/>
              <a:t>・</a:t>
            </a:r>
            <a:r>
              <a:rPr lang="en-US" altLang="ja-JP" dirty="0"/>
              <a:t>5033</a:t>
            </a:r>
            <a:r>
              <a:rPr lang="ja-JP" altLang="en-US" dirty="0"/>
              <a:t>名が</a:t>
            </a:r>
            <a:r>
              <a:rPr lang="en-US" altLang="ja-JP" dirty="0"/>
              <a:t>PCI+</a:t>
            </a:r>
            <a:r>
              <a:rPr lang="ja-JP" altLang="en-US" dirty="0"/>
              <a:t>血栓除去に</a:t>
            </a:r>
            <a:r>
              <a:rPr lang="en-US" altLang="ja-JP" dirty="0"/>
              <a:t>5030</a:t>
            </a:r>
            <a:r>
              <a:rPr lang="ja-JP" altLang="en-US" dirty="0"/>
              <a:t>名が</a:t>
            </a:r>
            <a:r>
              <a:rPr lang="en-US" altLang="ja-JP" dirty="0"/>
              <a:t>PCI</a:t>
            </a:r>
            <a:r>
              <a:rPr lang="ja-JP" altLang="en-US" dirty="0"/>
              <a:t>単独群に振り分けられた</a:t>
            </a:r>
            <a:r>
              <a:rPr lang="en-US" altLang="ja-JP" dirty="0"/>
              <a:t>.</a:t>
            </a:r>
          </a:p>
          <a:p>
            <a:endParaRPr lang="en-US" altLang="ja-JP" dirty="0"/>
          </a:p>
        </p:txBody>
      </p:sp>
    </p:spTree>
    <p:extLst>
      <p:ext uri="{BB962C8B-B14F-4D97-AF65-F5344CB8AC3E}">
        <p14:creationId xmlns:p14="http://schemas.microsoft.com/office/powerpoint/2010/main" val="80166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037" r="-4039"/>
          <a:stretch/>
        </p:blipFill>
        <p:spPr bwMode="auto">
          <a:xfrm>
            <a:off x="0" y="263612"/>
            <a:ext cx="5152571" cy="584260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 name="テキスト ボックス 5"/>
          <p:cNvSpPr txBox="1"/>
          <p:nvPr/>
        </p:nvSpPr>
        <p:spPr>
          <a:xfrm>
            <a:off x="5152571" y="78578"/>
            <a:ext cx="3706456" cy="7294305"/>
          </a:xfrm>
          <a:prstGeom prst="rect">
            <a:avLst/>
          </a:prstGeom>
          <a:noFill/>
        </p:spPr>
        <p:txBody>
          <a:bodyPr wrap="square" rtlCol="0">
            <a:spAutoFit/>
          </a:bodyPr>
          <a:lstStyle/>
          <a:p>
            <a:pPr>
              <a:defRPr/>
            </a:pPr>
            <a:r>
              <a:rPr lang="ja-JP" altLang="en-US" dirty="0"/>
              <a:t>・主要転帰は血栓吸引群で</a:t>
            </a:r>
            <a:r>
              <a:rPr lang="en-US" altLang="ja-JP" dirty="0"/>
              <a:t>347/5033</a:t>
            </a:r>
            <a:r>
              <a:rPr lang="ja-JP" altLang="en-US" dirty="0"/>
              <a:t>名（</a:t>
            </a:r>
            <a:r>
              <a:rPr lang="en-US" altLang="ja-JP" dirty="0"/>
              <a:t>6.9</a:t>
            </a:r>
            <a:r>
              <a:rPr lang="ja-JP" altLang="en-US" dirty="0"/>
              <a:t>％）対</a:t>
            </a:r>
            <a:r>
              <a:rPr lang="en-US" altLang="ja-JP" dirty="0"/>
              <a:t>PCI</a:t>
            </a:r>
            <a:r>
              <a:rPr lang="ja-JP" altLang="en-US" dirty="0"/>
              <a:t>単独群</a:t>
            </a:r>
            <a:r>
              <a:rPr lang="en-US" altLang="ja-JP" dirty="0"/>
              <a:t>351/5030</a:t>
            </a:r>
            <a:r>
              <a:rPr lang="ja-JP" altLang="en-US" dirty="0"/>
              <a:t>名（</a:t>
            </a:r>
            <a:r>
              <a:rPr lang="en-US" altLang="ja-JP" dirty="0"/>
              <a:t>7.0%</a:t>
            </a:r>
            <a:r>
              <a:rPr lang="ja-JP" altLang="en-US" dirty="0"/>
              <a:t>）に発生した。</a:t>
            </a:r>
            <a:endParaRPr lang="en-US" altLang="ja-JP" dirty="0"/>
          </a:p>
          <a:p>
            <a:pPr>
              <a:defRPr/>
            </a:pPr>
            <a:r>
              <a:rPr lang="ja-JP" altLang="en-US" dirty="0"/>
              <a:t>（</a:t>
            </a:r>
            <a:r>
              <a:rPr lang="en-US" altLang="ja-JP" dirty="0"/>
              <a:t>HR0.99 95%CI0.85-1.16;P=0.86</a:t>
            </a:r>
            <a:r>
              <a:rPr lang="ja-JP" altLang="en-US" dirty="0"/>
              <a:t>）</a:t>
            </a:r>
            <a:endParaRPr lang="en-US" altLang="ja-JP" dirty="0"/>
          </a:p>
          <a:p>
            <a:pPr>
              <a:defRPr/>
            </a:pPr>
            <a:endParaRPr lang="en-US" altLang="ja-JP" dirty="0"/>
          </a:p>
          <a:p>
            <a:pPr>
              <a:defRPr/>
            </a:pPr>
            <a:r>
              <a:rPr lang="ja-JP" altLang="en-US" dirty="0"/>
              <a:t>・心血管死の割合は血栓吸引群で</a:t>
            </a:r>
            <a:r>
              <a:rPr lang="en-US" altLang="ja-JP" dirty="0"/>
              <a:t>3.1</a:t>
            </a:r>
            <a:r>
              <a:rPr lang="ja-JP" altLang="en-US" dirty="0"/>
              <a:t>％対</a:t>
            </a:r>
            <a:r>
              <a:rPr lang="en-US" altLang="ja-JP" dirty="0"/>
              <a:t>PCI</a:t>
            </a:r>
            <a:r>
              <a:rPr lang="ja-JP" altLang="en-US" dirty="0"/>
              <a:t>単独群で</a:t>
            </a:r>
            <a:r>
              <a:rPr lang="en-US" altLang="ja-JP" dirty="0"/>
              <a:t>3.5%</a:t>
            </a:r>
            <a:r>
              <a:rPr lang="ja-JP" altLang="en-US" dirty="0"/>
              <a:t>であった。　（</a:t>
            </a:r>
            <a:r>
              <a:rPr lang="en-US" altLang="ja-JP" dirty="0"/>
              <a:t>HR0.90 95%CI 0.73-1.12 P=0.34</a:t>
            </a:r>
            <a:r>
              <a:rPr lang="ja-JP" altLang="en-US" dirty="0"/>
              <a:t>）</a:t>
            </a:r>
            <a:endParaRPr lang="en-US" altLang="ja-JP" dirty="0"/>
          </a:p>
          <a:p>
            <a:pPr>
              <a:defRPr/>
            </a:pPr>
            <a:endParaRPr lang="en-US" altLang="ja-JP" dirty="0"/>
          </a:p>
          <a:p>
            <a:pPr>
              <a:defRPr/>
            </a:pPr>
            <a:r>
              <a:rPr lang="ja-JP" altLang="en-US" dirty="0"/>
              <a:t>・さらに主要転帰</a:t>
            </a:r>
            <a:r>
              <a:rPr lang="en-US" altLang="ja-JP" dirty="0"/>
              <a:t>+</a:t>
            </a:r>
            <a:r>
              <a:rPr lang="ja-JP" altLang="en-US" dirty="0"/>
              <a:t>ステント血栓症または</a:t>
            </a:r>
            <a:r>
              <a:rPr lang="en-US" altLang="ja-JP" dirty="0"/>
              <a:t>Target vessel revascularization </a:t>
            </a:r>
            <a:r>
              <a:rPr lang="ja-JP" altLang="en-US" dirty="0"/>
              <a:t>は</a:t>
            </a:r>
            <a:r>
              <a:rPr lang="en-US" altLang="ja-JP" dirty="0"/>
              <a:t>9.9</a:t>
            </a:r>
            <a:r>
              <a:rPr lang="ja-JP" altLang="en-US" dirty="0"/>
              <a:t>％対</a:t>
            </a:r>
            <a:r>
              <a:rPr lang="en-US" altLang="ja-JP" dirty="0"/>
              <a:t>9.8</a:t>
            </a:r>
            <a:r>
              <a:rPr lang="ja-JP" altLang="en-US" dirty="0"/>
              <a:t>％であった。　</a:t>
            </a:r>
            <a:endParaRPr lang="en-US" altLang="ja-JP" dirty="0"/>
          </a:p>
          <a:p>
            <a:pPr>
              <a:defRPr/>
            </a:pPr>
            <a:r>
              <a:rPr lang="ja-JP" altLang="en-US" dirty="0"/>
              <a:t>（</a:t>
            </a:r>
            <a:r>
              <a:rPr lang="en-US" altLang="ja-JP" dirty="0"/>
              <a:t>HR1.00 95%CI 0.89-1.14 P=0.95</a:t>
            </a:r>
            <a:r>
              <a:rPr lang="ja-JP" altLang="en-US" dirty="0"/>
              <a:t>）</a:t>
            </a:r>
            <a:endParaRPr lang="en-US" altLang="ja-JP" dirty="0"/>
          </a:p>
          <a:p>
            <a:pPr>
              <a:defRPr/>
            </a:pPr>
            <a:endParaRPr lang="en-US" altLang="ja-JP" dirty="0"/>
          </a:p>
          <a:p>
            <a:pPr>
              <a:defRPr/>
            </a:pPr>
            <a:r>
              <a:rPr lang="ja-JP" altLang="en-US" dirty="0"/>
              <a:t>・</a:t>
            </a:r>
            <a:r>
              <a:rPr lang="en-US" altLang="ja-JP" dirty="0"/>
              <a:t>30</a:t>
            </a:r>
            <a:r>
              <a:rPr lang="ja-JP" altLang="en-US" dirty="0"/>
              <a:t>日時点での</a:t>
            </a:r>
            <a:r>
              <a:rPr lang="en-US" altLang="ja-JP" dirty="0"/>
              <a:t>Stroke</a:t>
            </a:r>
            <a:r>
              <a:rPr lang="ja-JP" altLang="en-US" dirty="0"/>
              <a:t>は血栓吸引で</a:t>
            </a:r>
            <a:r>
              <a:rPr lang="en-US" altLang="ja-JP" dirty="0"/>
              <a:t>33</a:t>
            </a:r>
            <a:r>
              <a:rPr lang="ja-JP" altLang="en-US" dirty="0"/>
              <a:t>名（</a:t>
            </a:r>
            <a:r>
              <a:rPr lang="en-US" altLang="ja-JP" dirty="0"/>
              <a:t>0.7</a:t>
            </a:r>
            <a:r>
              <a:rPr lang="ja-JP" altLang="en-US" dirty="0"/>
              <a:t>％）対</a:t>
            </a:r>
            <a:r>
              <a:rPr lang="en-US" altLang="ja-JP" dirty="0"/>
              <a:t>PCI</a:t>
            </a:r>
            <a:r>
              <a:rPr lang="ja-JP" altLang="en-US" dirty="0"/>
              <a:t>単独群では</a:t>
            </a:r>
            <a:r>
              <a:rPr lang="en-US" altLang="ja-JP" dirty="0"/>
              <a:t>16</a:t>
            </a:r>
            <a:r>
              <a:rPr lang="ja-JP" altLang="en-US" dirty="0"/>
              <a:t>名（</a:t>
            </a:r>
            <a:r>
              <a:rPr lang="en-US" altLang="ja-JP" dirty="0"/>
              <a:t>0.3</a:t>
            </a:r>
            <a:r>
              <a:rPr lang="ja-JP" altLang="en-US" dirty="0"/>
              <a:t>％）に認められた。</a:t>
            </a:r>
            <a:endParaRPr lang="en-US" altLang="ja-JP" dirty="0"/>
          </a:p>
          <a:p>
            <a:pPr>
              <a:defRPr/>
            </a:pPr>
            <a:r>
              <a:rPr lang="ja-JP" altLang="en-US" dirty="0"/>
              <a:t>（</a:t>
            </a:r>
            <a:r>
              <a:rPr lang="en-US" altLang="ja-JP" dirty="0"/>
              <a:t>HR2.06 95%CI 1.13-3.75 P=0.02</a:t>
            </a:r>
            <a:r>
              <a:rPr lang="ja-JP" altLang="en-US" dirty="0"/>
              <a:t>）</a:t>
            </a:r>
            <a:endParaRPr lang="en-US" altLang="ja-JP" dirty="0"/>
          </a:p>
          <a:p>
            <a:pPr>
              <a:defRPr/>
            </a:pPr>
            <a:endParaRPr lang="en-US" altLang="ja-JP" dirty="0"/>
          </a:p>
          <a:p>
            <a:pPr>
              <a:defRPr/>
            </a:pPr>
            <a:r>
              <a:rPr lang="ja-JP" altLang="en-US" dirty="0"/>
              <a:t>・主要評価項目の</a:t>
            </a:r>
            <a:r>
              <a:rPr lang="en-US" altLang="ja-JP" dirty="0"/>
              <a:t>180</a:t>
            </a:r>
            <a:r>
              <a:rPr lang="ja-JP" altLang="en-US" dirty="0"/>
              <a:t>日以内の特定死因合計死亡率に群間差は無く（</a:t>
            </a:r>
            <a:r>
              <a:rPr lang="en-US" altLang="ja-JP" dirty="0"/>
              <a:t>HR0.99</a:t>
            </a:r>
            <a:r>
              <a:rPr lang="ja-JP" altLang="en-US" dirty="0"/>
              <a:t>）、</a:t>
            </a:r>
            <a:r>
              <a:rPr lang="en-US" altLang="ja-JP" dirty="0"/>
              <a:t>30</a:t>
            </a:r>
            <a:r>
              <a:rPr lang="ja-JP" altLang="en-US" dirty="0"/>
              <a:t>日以内の脳卒中発症率は介入群で高かった（</a:t>
            </a:r>
            <a:r>
              <a:rPr lang="en-US" altLang="ja-JP" dirty="0"/>
              <a:t>HR2.06</a:t>
            </a:r>
            <a:r>
              <a:rPr lang="ja-JP" altLang="en-US" dirty="0"/>
              <a:t>）。</a:t>
            </a:r>
            <a:endParaRPr lang="en-US" altLang="ja-JP" dirty="0"/>
          </a:p>
          <a:p>
            <a:pPr>
              <a:defRPr/>
            </a:pPr>
            <a:endParaRPr lang="en-US" altLang="ja-JP" dirty="0"/>
          </a:p>
          <a:p>
            <a:pPr>
              <a:defRPr/>
            </a:pPr>
            <a:endParaRPr lang="en-US" altLang="ja-JP" dirty="0"/>
          </a:p>
        </p:txBody>
      </p:sp>
      <p:sp>
        <p:nvSpPr>
          <p:cNvPr id="2" name="テキスト ボックス 1"/>
          <p:cNvSpPr txBox="1"/>
          <p:nvPr/>
        </p:nvSpPr>
        <p:spPr>
          <a:xfrm>
            <a:off x="136965" y="6201151"/>
            <a:ext cx="5152571" cy="276999"/>
          </a:xfrm>
          <a:prstGeom prst="rect">
            <a:avLst/>
          </a:prstGeom>
          <a:noFill/>
        </p:spPr>
        <p:txBody>
          <a:bodyPr wrap="square" rtlCol="0">
            <a:spAutoFit/>
          </a:bodyPr>
          <a:lstStyle/>
          <a:p>
            <a:r>
              <a:rPr lang="en-US" altLang="ja-JP" sz="1200" dirty="0"/>
              <a:t>※Kaplan-Meier Estimates for the Primary Outcome and Stroke at 180 Days</a:t>
            </a:r>
          </a:p>
        </p:txBody>
      </p:sp>
    </p:spTree>
    <p:extLst>
      <p:ext uri="{BB962C8B-B14F-4D97-AF65-F5344CB8AC3E}">
        <p14:creationId xmlns:p14="http://schemas.microsoft.com/office/powerpoint/2010/main" val="208856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1970" y="137665"/>
            <a:ext cx="3564830" cy="1143000"/>
          </a:xfrm>
        </p:spPr>
        <p:txBody>
          <a:bodyPr>
            <a:noAutofit/>
          </a:bodyPr>
          <a:lstStyle/>
          <a:p>
            <a:r>
              <a:rPr kumimoji="1" lang="en-US" altLang="ja-JP" sz="2400" dirty="0"/>
              <a:t>BMS</a:t>
            </a:r>
            <a:r>
              <a:rPr lang="ja-JP" altLang="en-US" sz="2400" dirty="0"/>
              <a:t>または</a:t>
            </a:r>
            <a:r>
              <a:rPr kumimoji="1" lang="en-US" altLang="ja-JP" sz="2400" dirty="0"/>
              <a:t>DES</a:t>
            </a:r>
            <a:r>
              <a:rPr kumimoji="1" lang="ja-JP" altLang="en-US" sz="2400" dirty="0"/>
              <a:t>に対する</a:t>
            </a:r>
            <a:r>
              <a:rPr kumimoji="1" lang="en-US" altLang="ja-JP" sz="2400" dirty="0"/>
              <a:t>DAPT</a:t>
            </a:r>
            <a:r>
              <a:rPr kumimoji="1" lang="ja-JP" altLang="en-US" sz="2400" dirty="0"/>
              <a:t>の継続期間に関する無作為比較化試験</a:t>
            </a:r>
          </a:p>
        </p:txBody>
      </p:sp>
      <p:pic>
        <p:nvPicPr>
          <p:cNvPr id="4" name="コンテンツ プレースホルダー 3"/>
          <p:cNvPicPr>
            <a:picLocks noGrp="1" noChangeAspect="1"/>
          </p:cNvPicPr>
          <p:nvPr>
            <p:ph idx="1"/>
          </p:nvPr>
        </p:nvPicPr>
        <p:blipFill rotWithShape="1">
          <a:blip r:embed="rId3"/>
          <a:srcRect l="-152" r="-4712"/>
          <a:stretch/>
        </p:blipFill>
        <p:spPr>
          <a:xfrm>
            <a:off x="48390" y="30601"/>
            <a:ext cx="5073580" cy="6878630"/>
          </a:xfrm>
        </p:spPr>
      </p:pic>
      <p:sp>
        <p:nvSpPr>
          <p:cNvPr id="3" name="テキスト ボックス 2"/>
          <p:cNvSpPr txBox="1"/>
          <p:nvPr/>
        </p:nvSpPr>
        <p:spPr>
          <a:xfrm>
            <a:off x="4868500" y="1318021"/>
            <a:ext cx="4084060" cy="5632312"/>
          </a:xfrm>
          <a:prstGeom prst="rect">
            <a:avLst/>
          </a:prstGeom>
          <a:noFill/>
        </p:spPr>
        <p:txBody>
          <a:bodyPr wrap="square" rtlCol="0">
            <a:spAutoFit/>
          </a:bodyPr>
          <a:lstStyle/>
          <a:p>
            <a:r>
              <a:rPr kumimoji="1" lang="ja-JP" altLang="en-US" dirty="0"/>
              <a:t>・</a:t>
            </a:r>
            <a:r>
              <a:rPr kumimoji="1" lang="en-US" altLang="ja-JP" dirty="0"/>
              <a:t>DES</a:t>
            </a:r>
            <a:r>
              <a:rPr kumimoji="1" lang="ja-JP" altLang="en-US" dirty="0"/>
              <a:t>留置後の</a:t>
            </a:r>
            <a:r>
              <a:rPr kumimoji="1" lang="en-US" altLang="ja-JP" dirty="0"/>
              <a:t>DAPT</a:t>
            </a:r>
            <a:r>
              <a:rPr lang="ja-JP" altLang="en-US" dirty="0"/>
              <a:t>の</a:t>
            </a:r>
            <a:r>
              <a:rPr kumimoji="1" lang="en-US" altLang="ja-JP" dirty="0"/>
              <a:t>1</a:t>
            </a:r>
            <a:r>
              <a:rPr kumimoji="1" lang="ja-JP" altLang="en-US" dirty="0"/>
              <a:t>年以上継続は虚血性心イベントを抑制するとされているが、</a:t>
            </a:r>
            <a:r>
              <a:rPr kumimoji="1" lang="en-US" altLang="ja-JP" dirty="0"/>
              <a:t>BMS</a:t>
            </a:r>
            <a:r>
              <a:rPr lang="ja-JP" altLang="en-US" dirty="0"/>
              <a:t>の</a:t>
            </a:r>
            <a:r>
              <a:rPr kumimoji="1" lang="ja-JP" altLang="en-US" dirty="0"/>
              <a:t>長期の虚血性心イベントの発生は</a:t>
            </a:r>
            <a:r>
              <a:rPr kumimoji="1" lang="en-US" altLang="ja-JP" dirty="0"/>
              <a:t>DES</a:t>
            </a:r>
            <a:r>
              <a:rPr kumimoji="1" lang="ja-JP" altLang="en-US" dirty="0"/>
              <a:t>と比べ一般に少ないとされ、</a:t>
            </a:r>
            <a:r>
              <a:rPr kumimoji="1" lang="en-US" altLang="ja-JP" dirty="0"/>
              <a:t>1</a:t>
            </a:r>
            <a:r>
              <a:rPr kumimoji="1" lang="ja-JP" altLang="en-US" dirty="0"/>
              <a:t>年以上の適切な</a:t>
            </a:r>
            <a:r>
              <a:rPr kumimoji="1" lang="en-US" altLang="ja-JP" dirty="0"/>
              <a:t>DAPT</a:t>
            </a:r>
            <a:r>
              <a:rPr kumimoji="1" lang="ja-JP" altLang="en-US" dirty="0"/>
              <a:t>の継続期間は定かでない</a:t>
            </a:r>
            <a:r>
              <a:rPr kumimoji="1" lang="en-US" altLang="ja-JP" dirty="0"/>
              <a:t>.</a:t>
            </a:r>
          </a:p>
          <a:p>
            <a:endParaRPr lang="en-US" altLang="ja-JP" dirty="0"/>
          </a:p>
          <a:p>
            <a:r>
              <a:rPr kumimoji="1" lang="ja-JP" altLang="en-US" dirty="0"/>
              <a:t>・多国間・多施設・</a:t>
            </a:r>
            <a:r>
              <a:rPr kumimoji="1" lang="en-US" altLang="ja-JP" dirty="0"/>
              <a:t>2</a:t>
            </a:r>
            <a:r>
              <a:rPr kumimoji="1" lang="ja-JP" altLang="en-US" dirty="0"/>
              <a:t>重盲見化・無作為・プラセボコントロール試験において</a:t>
            </a:r>
            <a:r>
              <a:rPr kumimoji="1" lang="en-US" altLang="ja-JP" dirty="0"/>
              <a:t>30</a:t>
            </a:r>
            <a:r>
              <a:rPr kumimoji="1" lang="ja-JP" altLang="en-US" dirty="0"/>
              <a:t>ヶ月と</a:t>
            </a:r>
            <a:r>
              <a:rPr kumimoji="1" lang="en-US" altLang="ja-JP" dirty="0"/>
              <a:t>12</a:t>
            </a:r>
            <a:r>
              <a:rPr kumimoji="1" lang="ja-JP" altLang="en-US" dirty="0"/>
              <a:t>ヶ月時点での</a:t>
            </a:r>
            <a:r>
              <a:rPr kumimoji="1" lang="en-US" altLang="ja-JP" dirty="0"/>
              <a:t>BMS</a:t>
            </a:r>
            <a:r>
              <a:rPr lang="ja-JP" altLang="en-US" dirty="0"/>
              <a:t>留置後のアスピリン対アスピリン</a:t>
            </a:r>
            <a:r>
              <a:rPr lang="en-US" altLang="ja-JP" dirty="0"/>
              <a:t>+</a:t>
            </a:r>
            <a:r>
              <a:rPr lang="ja-JP" altLang="en-US" dirty="0"/>
              <a:t>チエノピリジンによるステント血栓症の割合および</a:t>
            </a:r>
            <a:r>
              <a:rPr lang="en-US" altLang="ja-JP" dirty="0"/>
              <a:t>MACCE</a:t>
            </a:r>
            <a:r>
              <a:rPr lang="ja-JP" altLang="en-US" dirty="0"/>
              <a:t>を比較した</a:t>
            </a:r>
            <a:r>
              <a:rPr lang="en-US" altLang="ja-JP" dirty="0"/>
              <a:t>.</a:t>
            </a:r>
          </a:p>
          <a:p>
            <a:endParaRPr kumimoji="1" lang="en-US" altLang="ja-JP" dirty="0"/>
          </a:p>
          <a:p>
            <a:r>
              <a:rPr lang="ja-JP" altLang="en-US" dirty="0"/>
              <a:t>・</a:t>
            </a:r>
            <a:r>
              <a:rPr lang="en-US" altLang="ja-JP" dirty="0"/>
              <a:t>MACCE</a:t>
            </a:r>
            <a:r>
              <a:rPr lang="ja-JP" altLang="en-US" dirty="0"/>
              <a:t>は死亡・心筋梗塞・脳卒中の複合事象とされた</a:t>
            </a:r>
            <a:r>
              <a:rPr lang="en-US" altLang="ja-JP" dirty="0"/>
              <a:t>.</a:t>
            </a:r>
          </a:p>
          <a:p>
            <a:endParaRPr lang="en-US" altLang="ja-JP" dirty="0"/>
          </a:p>
          <a:p>
            <a:r>
              <a:rPr lang="ja-JP" altLang="en-US" dirty="0"/>
              <a:t>・また予め指定された二次分析として</a:t>
            </a:r>
            <a:r>
              <a:rPr lang="en-US" altLang="ja-JP" dirty="0"/>
              <a:t>DES</a:t>
            </a:r>
            <a:r>
              <a:rPr lang="ja-JP" altLang="en-US" dirty="0"/>
              <a:t>または</a:t>
            </a:r>
            <a:r>
              <a:rPr lang="en-US" altLang="ja-JP" dirty="0"/>
              <a:t>BMS</a:t>
            </a:r>
            <a:r>
              <a:rPr lang="ja-JP" altLang="en-US" dirty="0"/>
              <a:t>で治療された患者の治療期間効果に関しても検証を行った</a:t>
            </a:r>
            <a:r>
              <a:rPr lang="en-US" altLang="ja-JP" dirty="0"/>
              <a:t>.</a:t>
            </a:r>
            <a:endParaRPr kumimoji="1" lang="ja-JP" altLang="en-US" dirty="0"/>
          </a:p>
        </p:txBody>
      </p:sp>
    </p:spTree>
    <p:extLst>
      <p:ext uri="{BB962C8B-B14F-4D97-AF65-F5344CB8AC3E}">
        <p14:creationId xmlns:p14="http://schemas.microsoft.com/office/powerpoint/2010/main" val="1228437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descr="Cove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577" b="-2769"/>
          <a:stretch/>
        </p:blipFill>
        <p:spPr bwMode="auto">
          <a:xfrm>
            <a:off x="158375" y="99622"/>
            <a:ext cx="4673001" cy="331225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3" descr="Cove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3315" b="-2858"/>
          <a:stretch/>
        </p:blipFill>
        <p:spPr bwMode="auto">
          <a:xfrm>
            <a:off x="158375" y="3411876"/>
            <a:ext cx="4545537" cy="334961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テキスト ボックス 1"/>
          <p:cNvSpPr txBox="1"/>
          <p:nvPr/>
        </p:nvSpPr>
        <p:spPr>
          <a:xfrm>
            <a:off x="4831376" y="298851"/>
            <a:ext cx="4071378" cy="6247866"/>
          </a:xfrm>
          <a:prstGeom prst="rect">
            <a:avLst/>
          </a:prstGeom>
          <a:noFill/>
        </p:spPr>
        <p:txBody>
          <a:bodyPr wrap="square" rtlCol="0">
            <a:spAutoFit/>
          </a:bodyPr>
          <a:lstStyle/>
          <a:p>
            <a:r>
              <a:rPr kumimoji="1" lang="ja-JP" altLang="en-US" sz="1600" dirty="0"/>
              <a:t>・</a:t>
            </a:r>
            <a:r>
              <a:rPr kumimoji="1" lang="en-US" altLang="ja-JP" sz="1600" dirty="0"/>
              <a:t>842</a:t>
            </a:r>
            <a:r>
              <a:rPr kumimoji="1" lang="ja-JP" altLang="en-US" sz="1600" dirty="0"/>
              <a:t>名が</a:t>
            </a:r>
            <a:r>
              <a:rPr kumimoji="1" lang="en-US" altLang="ja-JP" sz="1600" dirty="0"/>
              <a:t>30</a:t>
            </a:r>
            <a:r>
              <a:rPr kumimoji="1" lang="ja-JP" altLang="en-US" sz="1600" dirty="0"/>
              <a:t>ヶ月までアスピリン</a:t>
            </a:r>
            <a:r>
              <a:rPr kumimoji="1" lang="en-US" altLang="ja-JP" sz="1600" dirty="0"/>
              <a:t>+</a:t>
            </a:r>
            <a:r>
              <a:rPr kumimoji="1" lang="ja-JP" altLang="en-US" sz="1600" dirty="0"/>
              <a:t>チエノピリジンを内服し、</a:t>
            </a:r>
            <a:r>
              <a:rPr kumimoji="1" lang="en-US" altLang="ja-JP" sz="1600" dirty="0"/>
              <a:t>845</a:t>
            </a:r>
            <a:r>
              <a:rPr kumimoji="1" lang="ja-JP" altLang="en-US" sz="1600" dirty="0"/>
              <a:t>名が</a:t>
            </a:r>
            <a:r>
              <a:rPr kumimoji="1" lang="en-US" altLang="ja-JP" sz="1600" dirty="0"/>
              <a:t>12</a:t>
            </a:r>
            <a:r>
              <a:rPr kumimoji="1" lang="ja-JP" altLang="en-US" sz="1600" dirty="0"/>
              <a:t>ヶ月以降はアスピリン</a:t>
            </a:r>
            <a:r>
              <a:rPr kumimoji="1" lang="en-US" altLang="ja-JP" sz="1600" dirty="0"/>
              <a:t>+</a:t>
            </a:r>
            <a:r>
              <a:rPr kumimoji="1" lang="ja-JP" altLang="en-US" sz="1600" dirty="0"/>
              <a:t>プラセボ群に割り当てられた</a:t>
            </a:r>
            <a:r>
              <a:rPr kumimoji="1" lang="en-US" altLang="ja-JP" sz="1600" dirty="0"/>
              <a:t>.</a:t>
            </a:r>
          </a:p>
          <a:p>
            <a:endParaRPr lang="en-US" altLang="ja-JP" sz="1600" dirty="0"/>
          </a:p>
          <a:p>
            <a:r>
              <a:rPr kumimoji="1" lang="ja-JP" altLang="en-US" sz="1600" dirty="0"/>
              <a:t>・ステント血栓症は</a:t>
            </a:r>
            <a:r>
              <a:rPr kumimoji="1" lang="en-US" altLang="ja-JP" sz="1600" dirty="0"/>
              <a:t>0.5%</a:t>
            </a:r>
            <a:r>
              <a:rPr kumimoji="1" lang="ja-JP" altLang="en-US" sz="1600" dirty="0"/>
              <a:t>（４名）対</a:t>
            </a:r>
            <a:r>
              <a:rPr kumimoji="1" lang="en-US" altLang="ja-JP" sz="1600" dirty="0"/>
              <a:t>1.11%</a:t>
            </a:r>
            <a:r>
              <a:rPr kumimoji="1" lang="ja-JP" altLang="en-US" sz="1600" dirty="0"/>
              <a:t>（</a:t>
            </a:r>
            <a:r>
              <a:rPr kumimoji="1" lang="en-US" altLang="ja-JP" sz="1600" dirty="0"/>
              <a:t>9</a:t>
            </a:r>
            <a:r>
              <a:rPr kumimoji="1" lang="ja-JP" altLang="en-US" sz="1600" dirty="0"/>
              <a:t>名）であった</a:t>
            </a:r>
            <a:r>
              <a:rPr kumimoji="1" lang="en-US" altLang="ja-JP" sz="1600" dirty="0"/>
              <a:t>.HR 0.49 95%CI 0.57-1.47 P=0.24</a:t>
            </a:r>
          </a:p>
          <a:p>
            <a:endParaRPr lang="en-US" altLang="ja-JP" sz="1600" dirty="0"/>
          </a:p>
          <a:p>
            <a:r>
              <a:rPr kumimoji="1" lang="ja-JP" altLang="en-US" sz="1600" dirty="0"/>
              <a:t>・</a:t>
            </a:r>
            <a:r>
              <a:rPr kumimoji="1" lang="en-US" altLang="ja-JP" sz="1600" dirty="0"/>
              <a:t>MACCE</a:t>
            </a:r>
            <a:r>
              <a:rPr kumimoji="1" lang="ja-JP" altLang="en-US" sz="1600" dirty="0"/>
              <a:t>は</a:t>
            </a:r>
            <a:r>
              <a:rPr kumimoji="1" lang="en-US" altLang="ja-JP" sz="1600" dirty="0"/>
              <a:t>4.04%(33</a:t>
            </a:r>
            <a:r>
              <a:rPr kumimoji="1" lang="ja-JP" altLang="en-US" sz="1600" dirty="0"/>
              <a:t>名</a:t>
            </a:r>
            <a:r>
              <a:rPr kumimoji="1" lang="en-US" altLang="ja-JP" sz="1600" dirty="0"/>
              <a:t>)</a:t>
            </a:r>
            <a:r>
              <a:rPr kumimoji="1" lang="ja-JP" altLang="en-US" sz="1600" dirty="0"/>
              <a:t>対</a:t>
            </a:r>
            <a:r>
              <a:rPr kumimoji="1" lang="en-US" altLang="ja-JP" sz="1600" dirty="0"/>
              <a:t>4.69%(38</a:t>
            </a:r>
            <a:r>
              <a:rPr kumimoji="1" lang="ja-JP" altLang="en-US" sz="1600" dirty="0"/>
              <a:t>名</a:t>
            </a:r>
            <a:r>
              <a:rPr kumimoji="1" lang="en-US" altLang="ja-JP" sz="1600" dirty="0"/>
              <a:t>)</a:t>
            </a:r>
            <a:r>
              <a:rPr kumimoji="1" lang="ja-JP" altLang="en-US" sz="1600" dirty="0"/>
              <a:t>であった</a:t>
            </a:r>
            <a:r>
              <a:rPr kumimoji="1" lang="en-US" altLang="ja-JP" sz="1600" dirty="0"/>
              <a:t>. HR0.92 95%CI0.57-1.47 P=0.72</a:t>
            </a:r>
          </a:p>
          <a:p>
            <a:endParaRPr lang="en-US" altLang="ja-JP" sz="1600" dirty="0"/>
          </a:p>
          <a:p>
            <a:r>
              <a:rPr kumimoji="1" lang="ja-JP" altLang="en-US" sz="1600" dirty="0"/>
              <a:t>・中等度以上の出血の合併症は</a:t>
            </a:r>
            <a:r>
              <a:rPr kumimoji="1" lang="en-US" altLang="ja-JP" sz="1600" dirty="0"/>
              <a:t>2.03%(n=16)</a:t>
            </a:r>
            <a:r>
              <a:rPr kumimoji="1" lang="ja-JP" altLang="en-US" sz="1600" dirty="0"/>
              <a:t>対</a:t>
            </a:r>
            <a:r>
              <a:rPr kumimoji="1" lang="en-US" altLang="ja-JP" sz="1600" dirty="0"/>
              <a:t>0.90%(N=7)</a:t>
            </a:r>
            <a:r>
              <a:rPr kumimoji="1" lang="ja-JP" altLang="en-US" sz="1600" dirty="0"/>
              <a:t>であった</a:t>
            </a:r>
            <a:r>
              <a:rPr kumimoji="1" lang="en-US" altLang="ja-JP" sz="1600" dirty="0"/>
              <a:t>.P=0.07</a:t>
            </a:r>
          </a:p>
          <a:p>
            <a:endParaRPr lang="en-US" altLang="ja-JP" sz="1600" dirty="0"/>
          </a:p>
          <a:p>
            <a:r>
              <a:rPr kumimoji="1" lang="ja-JP" altLang="en-US" sz="1600" dirty="0"/>
              <a:t>・また</a:t>
            </a:r>
            <a:r>
              <a:rPr kumimoji="1" lang="en-US" altLang="ja-JP" sz="1600" dirty="0"/>
              <a:t>DES</a:t>
            </a:r>
            <a:r>
              <a:rPr kumimoji="1" lang="ja-JP" altLang="en-US" sz="1600" dirty="0"/>
              <a:t>と</a:t>
            </a:r>
            <a:r>
              <a:rPr kumimoji="1" lang="en-US" altLang="ja-JP" sz="1600" dirty="0"/>
              <a:t>BMS</a:t>
            </a:r>
            <a:r>
              <a:rPr kumimoji="1" lang="ja-JP" altLang="en-US" sz="1600" dirty="0"/>
              <a:t>を合わせた際の結果は左の表の通りで、ステント血栓症（</a:t>
            </a:r>
            <a:r>
              <a:rPr kumimoji="1" lang="en-US" altLang="ja-JP" sz="1600" dirty="0"/>
              <a:t>HR0.31</a:t>
            </a:r>
            <a:r>
              <a:rPr kumimoji="1" lang="ja-JP" altLang="en-US" sz="1600" dirty="0"/>
              <a:t>）および</a:t>
            </a:r>
            <a:r>
              <a:rPr kumimoji="1" lang="en-US" altLang="ja-JP" sz="1600" dirty="0"/>
              <a:t>MACCE</a:t>
            </a:r>
            <a:r>
              <a:rPr kumimoji="1" lang="ja-JP" altLang="en-US" sz="1600" dirty="0"/>
              <a:t>（</a:t>
            </a:r>
            <a:r>
              <a:rPr kumimoji="1" lang="en-US" altLang="ja-JP" sz="1600" dirty="0"/>
              <a:t>HR0.73</a:t>
            </a:r>
            <a:r>
              <a:rPr kumimoji="1" lang="ja-JP" altLang="en-US" sz="1600" dirty="0"/>
              <a:t>）は</a:t>
            </a:r>
            <a:r>
              <a:rPr kumimoji="1" lang="en-US" altLang="ja-JP" sz="1600" dirty="0"/>
              <a:t>DAPT</a:t>
            </a:r>
            <a:r>
              <a:rPr kumimoji="1" lang="ja-JP" altLang="en-US" sz="1600" dirty="0"/>
              <a:t>を</a:t>
            </a:r>
            <a:r>
              <a:rPr kumimoji="1" lang="en-US" altLang="ja-JP" sz="1600" dirty="0"/>
              <a:t>30</a:t>
            </a:r>
            <a:r>
              <a:rPr kumimoji="1" lang="ja-JP" altLang="en-US" sz="1600" dirty="0"/>
              <a:t>ヶ月まで延長した群で有意に低下するが、出血の合併症（</a:t>
            </a:r>
            <a:r>
              <a:rPr lang="en-US" altLang="ja-JP" sz="1600" dirty="0"/>
              <a:t>2.45% </a:t>
            </a:r>
            <a:r>
              <a:rPr lang="ja-JP" altLang="en-US" sz="1600" dirty="0"/>
              <a:t>対</a:t>
            </a:r>
            <a:r>
              <a:rPr lang="en-US" altLang="ja-JP" sz="1600" dirty="0"/>
              <a:t>1.47</a:t>
            </a:r>
            <a:r>
              <a:rPr lang="ja-JP" altLang="en-US" sz="1600" dirty="0"/>
              <a:t>％　</a:t>
            </a:r>
            <a:r>
              <a:rPr lang="en-US" altLang="ja-JP" sz="1600" dirty="0"/>
              <a:t>N=135 </a:t>
            </a:r>
            <a:r>
              <a:rPr lang="en-US" altLang="ja-JP" sz="1600" dirty="0" err="1"/>
              <a:t>vs</a:t>
            </a:r>
            <a:r>
              <a:rPr lang="en-US" altLang="ja-JP" sz="1600" dirty="0"/>
              <a:t> 80</a:t>
            </a:r>
            <a:r>
              <a:rPr kumimoji="1" lang="ja-JP" altLang="en-US" sz="1600" dirty="0"/>
              <a:t>）は有意に増加する結果となった。</a:t>
            </a:r>
            <a:endParaRPr kumimoji="1" lang="en-US" altLang="ja-JP" sz="1600" dirty="0"/>
          </a:p>
          <a:p>
            <a:endParaRPr lang="en-US" altLang="ja-JP" sz="1600" dirty="0"/>
          </a:p>
          <a:p>
            <a:r>
              <a:rPr kumimoji="1" lang="ja-JP" altLang="en-US" sz="1600" dirty="0"/>
              <a:t>・まとめ</a:t>
            </a:r>
            <a:endParaRPr kumimoji="1" lang="en-US" altLang="ja-JP" sz="1600" dirty="0"/>
          </a:p>
          <a:p>
            <a:r>
              <a:rPr lang="en-US" altLang="ja-JP" sz="1600" dirty="0"/>
              <a:t>BMS</a:t>
            </a:r>
            <a:r>
              <a:rPr lang="ja-JP" altLang="en-US" sz="1600" dirty="0"/>
              <a:t>群においてはアスピリン</a:t>
            </a:r>
            <a:r>
              <a:rPr lang="en-US" altLang="ja-JP" sz="1600" dirty="0"/>
              <a:t>+</a:t>
            </a:r>
            <a:r>
              <a:rPr lang="ja-JP" altLang="en-US" sz="1600" dirty="0"/>
              <a:t>チエノピリジンを</a:t>
            </a:r>
            <a:r>
              <a:rPr lang="en-US" altLang="ja-JP" sz="1600" dirty="0"/>
              <a:t>30</a:t>
            </a:r>
            <a:r>
              <a:rPr lang="ja-JP" altLang="en-US" sz="1600" dirty="0"/>
              <a:t>ヶ月まで延長しても</a:t>
            </a:r>
            <a:r>
              <a:rPr lang="en-US" altLang="ja-JP" sz="1600" dirty="0"/>
              <a:t>DES</a:t>
            </a:r>
            <a:r>
              <a:rPr lang="ja-JP" altLang="en-US" sz="1600" dirty="0"/>
              <a:t>群のようなステント血栓症の予防や</a:t>
            </a:r>
            <a:r>
              <a:rPr lang="en-US" altLang="ja-JP" sz="1600" dirty="0"/>
              <a:t>MACCE</a:t>
            </a:r>
            <a:r>
              <a:rPr lang="ja-JP" altLang="en-US" sz="1600" dirty="0"/>
              <a:t>の低下の恩恵は少ないように見受けられる</a:t>
            </a:r>
            <a:r>
              <a:rPr lang="en-US" altLang="ja-JP" sz="1600" dirty="0"/>
              <a:t>.</a:t>
            </a:r>
            <a:endParaRPr kumimoji="1" lang="ja-JP" altLang="en-US" sz="1600" dirty="0"/>
          </a:p>
        </p:txBody>
      </p:sp>
    </p:spTree>
    <p:extLst>
      <p:ext uri="{BB962C8B-B14F-4D97-AF65-F5344CB8AC3E}">
        <p14:creationId xmlns:p14="http://schemas.microsoft.com/office/powerpoint/2010/main" val="229776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p:cNvPicPr>
            <a:picLocks noGrp="1" noChangeAspect="1"/>
          </p:cNvPicPr>
          <p:nvPr>
            <p:ph idx="1"/>
          </p:nvPr>
        </p:nvPicPr>
        <p:blipFill rotWithShape="1">
          <a:blip r:embed="rId3"/>
          <a:srcRect l="-2379" r="-4657"/>
          <a:stretch/>
        </p:blipFill>
        <p:spPr>
          <a:xfrm>
            <a:off x="0" y="38780"/>
            <a:ext cx="5139103" cy="6819219"/>
          </a:xfrm>
        </p:spPr>
      </p:pic>
      <p:sp>
        <p:nvSpPr>
          <p:cNvPr id="2" name="テキスト ボックス 1"/>
          <p:cNvSpPr txBox="1"/>
          <p:nvPr/>
        </p:nvSpPr>
        <p:spPr>
          <a:xfrm>
            <a:off x="5202324" y="291272"/>
            <a:ext cx="3810243" cy="369332"/>
          </a:xfrm>
          <a:prstGeom prst="rect">
            <a:avLst/>
          </a:prstGeom>
          <a:noFill/>
        </p:spPr>
        <p:txBody>
          <a:bodyPr wrap="square" rtlCol="0">
            <a:spAutoFit/>
          </a:bodyPr>
          <a:lstStyle/>
          <a:p>
            <a:r>
              <a:rPr lang="ja-JP" altLang="en-US" b="1" dirty="0"/>
              <a:t>高血圧に葉酸を併用で脳卒中予防</a:t>
            </a:r>
          </a:p>
        </p:txBody>
      </p:sp>
      <p:sp>
        <p:nvSpPr>
          <p:cNvPr id="4" name="テキスト ボックス 3"/>
          <p:cNvSpPr txBox="1"/>
          <p:nvPr/>
        </p:nvSpPr>
        <p:spPr>
          <a:xfrm>
            <a:off x="5139103" y="928510"/>
            <a:ext cx="3873464" cy="5909311"/>
          </a:xfrm>
          <a:prstGeom prst="rect">
            <a:avLst/>
          </a:prstGeom>
          <a:noFill/>
        </p:spPr>
        <p:txBody>
          <a:bodyPr wrap="square" rtlCol="0">
            <a:spAutoFit/>
          </a:bodyPr>
          <a:lstStyle/>
          <a:p>
            <a:r>
              <a:rPr lang="ja-JP" altLang="en-US" dirty="0"/>
              <a:t>・中国で、脳卒中</a:t>
            </a:r>
            <a:r>
              <a:rPr lang="en-US" altLang="ja-JP" dirty="0"/>
              <a:t>/</a:t>
            </a:r>
            <a:r>
              <a:rPr lang="ja-JP" altLang="en-US" dirty="0"/>
              <a:t>心筋梗塞の既往歴の無い高血圧患者</a:t>
            </a:r>
            <a:r>
              <a:rPr lang="en-US" altLang="ja-JP" dirty="0"/>
              <a:t>2</a:t>
            </a:r>
            <a:r>
              <a:rPr lang="ja-JP" altLang="en-US" dirty="0"/>
              <a:t>万</a:t>
            </a:r>
            <a:r>
              <a:rPr lang="en-US" altLang="ja-JP" dirty="0"/>
              <a:t>702</a:t>
            </a:r>
            <a:r>
              <a:rPr lang="ja-JP" altLang="en-US" dirty="0"/>
              <a:t>人を対象に、葉酸＋エナラプリル併用療法の有効性を二重盲見無作為化試験でエナラプリル単独療法と比較した（</a:t>
            </a:r>
            <a:r>
              <a:rPr lang="en-US" altLang="ja-JP" dirty="0"/>
              <a:t>CSPPT</a:t>
            </a:r>
            <a:r>
              <a:rPr lang="ja-JP" altLang="en-US" dirty="0"/>
              <a:t>試験）</a:t>
            </a:r>
            <a:endParaRPr lang="en-US" altLang="ja-JP" dirty="0"/>
          </a:p>
          <a:p>
            <a:endParaRPr kumimoji="1" lang="en-US" altLang="ja-JP" dirty="0"/>
          </a:p>
          <a:p>
            <a:r>
              <a:rPr lang="ja-JP" altLang="en-US" dirty="0"/>
              <a:t>・</a:t>
            </a:r>
            <a:r>
              <a:rPr lang="en-US" altLang="ja-JP" dirty="0"/>
              <a:t>2008</a:t>
            </a:r>
            <a:r>
              <a:rPr lang="ja-JP" altLang="en-US" dirty="0"/>
              <a:t>年</a:t>
            </a:r>
            <a:r>
              <a:rPr lang="en-US" altLang="ja-JP" dirty="0"/>
              <a:t>5</a:t>
            </a:r>
            <a:r>
              <a:rPr lang="ja-JP" altLang="en-US" dirty="0"/>
              <a:t>月</a:t>
            </a:r>
            <a:r>
              <a:rPr lang="en-US" altLang="ja-JP" dirty="0"/>
              <a:t>19</a:t>
            </a:r>
            <a:r>
              <a:rPr lang="ja-JP" altLang="en-US" dirty="0"/>
              <a:t>日から</a:t>
            </a:r>
            <a:r>
              <a:rPr lang="en-US" altLang="ja-JP" dirty="0"/>
              <a:t>2013</a:t>
            </a:r>
            <a:r>
              <a:rPr lang="ja-JP" altLang="en-US" dirty="0"/>
              <a:t>年</a:t>
            </a:r>
            <a:r>
              <a:rPr lang="en-US" altLang="ja-JP" dirty="0"/>
              <a:t>8</a:t>
            </a:r>
            <a:r>
              <a:rPr lang="ja-JP" altLang="en-US" dirty="0"/>
              <a:t>月</a:t>
            </a:r>
            <a:r>
              <a:rPr lang="en-US" altLang="ja-JP" dirty="0"/>
              <a:t>24</a:t>
            </a:r>
            <a:r>
              <a:rPr lang="ja-JP" altLang="en-US" dirty="0"/>
              <a:t>日までの間、中国の</a:t>
            </a:r>
            <a:r>
              <a:rPr lang="en-US" altLang="ja-JP" dirty="0"/>
              <a:t>Jiangsu</a:t>
            </a:r>
            <a:r>
              <a:rPr lang="ja-JP" altLang="en-US" dirty="0"/>
              <a:t>および</a:t>
            </a:r>
            <a:r>
              <a:rPr lang="en-US" altLang="ja-JP" dirty="0"/>
              <a:t>Anhui provinces</a:t>
            </a:r>
            <a:r>
              <a:rPr lang="ja-JP" altLang="en-US" dirty="0"/>
              <a:t>における</a:t>
            </a:r>
            <a:r>
              <a:rPr lang="en-US" altLang="ja-JP" dirty="0"/>
              <a:t>MTHFR C677T</a:t>
            </a:r>
            <a:r>
              <a:rPr lang="ja-JP" altLang="en-US" dirty="0"/>
              <a:t>遺伝子型をもつ</a:t>
            </a:r>
            <a:r>
              <a:rPr lang="en-US" altLang="ja-JP" dirty="0"/>
              <a:t>45−75</a:t>
            </a:r>
            <a:r>
              <a:rPr lang="ja-JP" altLang="en-US" dirty="0"/>
              <a:t>歳の男女を対象とした</a:t>
            </a:r>
            <a:r>
              <a:rPr lang="en-US" altLang="ja-JP" dirty="0"/>
              <a:t>.</a:t>
            </a:r>
          </a:p>
          <a:p>
            <a:endParaRPr kumimoji="1" lang="en-US" altLang="ja-JP" dirty="0"/>
          </a:p>
          <a:p>
            <a:r>
              <a:rPr lang="ja-JP" altLang="en-US" dirty="0"/>
              <a:t>・</a:t>
            </a:r>
            <a:r>
              <a:rPr lang="en-US" altLang="ja-JP" dirty="0"/>
              <a:t>10</a:t>
            </a:r>
            <a:r>
              <a:rPr lang="ja-JP" altLang="en-US" dirty="0"/>
              <a:t>ｍｇのエナラプリル群（</a:t>
            </a:r>
            <a:r>
              <a:rPr lang="en-US" altLang="ja-JP" dirty="0"/>
              <a:t>10354</a:t>
            </a:r>
            <a:r>
              <a:rPr lang="ja-JP" altLang="en-US" dirty="0"/>
              <a:t>名）対</a:t>
            </a:r>
            <a:r>
              <a:rPr lang="en-US" altLang="ja-JP" dirty="0"/>
              <a:t>10</a:t>
            </a:r>
            <a:r>
              <a:rPr lang="ja-JP" altLang="en-US" dirty="0"/>
              <a:t>ｍｇのエナラプリル</a:t>
            </a:r>
            <a:r>
              <a:rPr lang="en-US" altLang="ja-JP" dirty="0"/>
              <a:t>+0.8</a:t>
            </a:r>
            <a:r>
              <a:rPr lang="ja-JP" altLang="en-US" dirty="0"/>
              <a:t>ｍｇの葉酸群（</a:t>
            </a:r>
            <a:r>
              <a:rPr lang="en-US" altLang="ja-JP" dirty="0"/>
              <a:t>10348</a:t>
            </a:r>
            <a:r>
              <a:rPr lang="ja-JP" altLang="en-US" dirty="0"/>
              <a:t>名）を比較した</a:t>
            </a:r>
            <a:r>
              <a:rPr lang="en-US" altLang="ja-JP" dirty="0"/>
              <a:t>.</a:t>
            </a:r>
          </a:p>
          <a:p>
            <a:endParaRPr kumimoji="1" lang="en-US" altLang="ja-JP" dirty="0"/>
          </a:p>
          <a:p>
            <a:r>
              <a:rPr lang="ja-JP" altLang="en-US" dirty="0"/>
              <a:t>・主要転帰は初発の脳卒中とし、副次転帰は初回の脳卒中に加え、初回の出血性脳卒中・複合心血管イベント・脳卒中・全死亡とされた</a:t>
            </a:r>
            <a:r>
              <a:rPr lang="en-US" altLang="ja-JP" dirty="0"/>
              <a:t>.</a:t>
            </a:r>
            <a:endParaRPr kumimoji="1" lang="ja-JP" altLang="en-US" dirty="0"/>
          </a:p>
        </p:txBody>
      </p:sp>
    </p:spTree>
    <p:extLst>
      <p:ext uri="{BB962C8B-B14F-4D97-AF65-F5344CB8AC3E}">
        <p14:creationId xmlns:p14="http://schemas.microsoft.com/office/powerpoint/2010/main" val="3875148322"/>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1609</Words>
  <Application>Microsoft Office PowerPoint</Application>
  <PresentationFormat>画面に合わせる (4:3)</PresentationFormat>
  <Paragraphs>95</Paragraphs>
  <Slides>10</Slides>
  <Notes>8</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10</vt:i4>
      </vt:variant>
    </vt:vector>
  </HeadingPairs>
  <TitlesOfParts>
    <vt:vector size="13" baseType="lpstr">
      <vt:lpstr>Arial</vt:lpstr>
      <vt:lpstr>Calibri</vt:lpstr>
      <vt:lpstr>ホワイト</vt:lpstr>
      <vt:lpstr>冠動脈疾患に対するEverolimus溶出性ステントとバイパスとの比較試験 </vt:lpstr>
      <vt:lpstr>PowerPoint プレゼンテーション</vt:lpstr>
      <vt:lpstr>多枝冠動脈疾患に対するEverolimus溶出性ステントとバイパス術との比較 </vt:lpstr>
      <vt:lpstr>PowerPoint プレゼンテーション</vt:lpstr>
      <vt:lpstr>プライマリーPCI施行時にルーチンの血栓吸引は有効か</vt:lpstr>
      <vt:lpstr>PowerPoint プレゼンテーション</vt:lpstr>
      <vt:lpstr>BMSまたはDESに対するDAPTの継続期間に関する無作為比較化試験</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2020-10-03T00:54:36Z</dcterms:created>
  <dcterms:modified xsi:type="dcterms:W3CDTF">2020-10-03T00:54:53Z</dcterms:modified>
</cp:coreProperties>
</file>