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sldIdLst>
    <p:sldId id="257" r:id="rId2"/>
    <p:sldId id="258" r:id="rId3"/>
    <p:sldId id="259" r:id="rId4"/>
    <p:sldId id="260" r:id="rId5"/>
    <p:sldId id="265" r:id="rId6"/>
    <p:sldId id="266" r:id="rId7"/>
    <p:sldId id="270" r:id="rId8"/>
    <p:sldId id="272" r:id="rId9"/>
    <p:sldId id="271" r:id="rId10"/>
    <p:sldId id="273" r:id="rId11"/>
    <p:sldId id="274"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38" autoAdjust="0"/>
  </p:normalViewPr>
  <p:slideViewPr>
    <p:cSldViewPr snapToGrid="0" snapToObjects="1">
      <p:cViewPr varScale="1">
        <p:scale>
          <a:sx n="54" d="100"/>
          <a:sy n="54" d="100"/>
        </p:scale>
        <p:origin x="16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8E5FA-493D-0244-88F3-8EB52D8096FF}" type="datetimeFigureOut">
              <a:rPr kumimoji="1" lang="ja-JP" altLang="en-US" smtClean="0"/>
              <a:t>2020/12/14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AD5D3-3479-D84C-AED5-5A429C81DC04}" type="slidenum">
              <a:rPr kumimoji="1" lang="ja-JP" altLang="en-US" smtClean="0"/>
              <a:t>‹#›</a:t>
            </a:fld>
            <a:endParaRPr kumimoji="1" lang="ja-JP" altLang="en-US"/>
          </a:p>
        </p:txBody>
      </p:sp>
    </p:spTree>
    <p:extLst>
      <p:ext uri="{BB962C8B-B14F-4D97-AF65-F5344CB8AC3E}">
        <p14:creationId xmlns:p14="http://schemas.microsoft.com/office/powerpoint/2010/main" val="193109406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1</a:t>
            </a:fld>
            <a:endParaRPr kumimoji="1" lang="ja-JP" altLang="en-US"/>
          </a:p>
        </p:txBody>
      </p:sp>
    </p:spTree>
    <p:extLst>
      <p:ext uri="{BB962C8B-B14F-4D97-AF65-F5344CB8AC3E}">
        <p14:creationId xmlns:p14="http://schemas.microsoft.com/office/powerpoint/2010/main" val="360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10</a:t>
            </a:fld>
            <a:endParaRPr kumimoji="1" lang="ja-JP" altLang="en-US"/>
          </a:p>
        </p:txBody>
      </p:sp>
    </p:spTree>
    <p:extLst>
      <p:ext uri="{BB962C8B-B14F-4D97-AF65-F5344CB8AC3E}">
        <p14:creationId xmlns:p14="http://schemas.microsoft.com/office/powerpoint/2010/main" val="173305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11</a:t>
            </a:fld>
            <a:endParaRPr kumimoji="1" lang="ja-JP" altLang="en-US"/>
          </a:p>
        </p:txBody>
      </p:sp>
    </p:spTree>
    <p:extLst>
      <p:ext uri="{BB962C8B-B14F-4D97-AF65-F5344CB8AC3E}">
        <p14:creationId xmlns:p14="http://schemas.microsoft.com/office/powerpoint/2010/main" val="6098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2</a:t>
            </a:fld>
            <a:endParaRPr kumimoji="1" lang="ja-JP" altLang="en-US"/>
          </a:p>
        </p:txBody>
      </p:sp>
    </p:spTree>
    <p:extLst>
      <p:ext uri="{BB962C8B-B14F-4D97-AF65-F5344CB8AC3E}">
        <p14:creationId xmlns:p14="http://schemas.microsoft.com/office/powerpoint/2010/main" val="388135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3</a:t>
            </a:fld>
            <a:endParaRPr kumimoji="1" lang="ja-JP" altLang="en-US"/>
          </a:p>
        </p:txBody>
      </p:sp>
    </p:spTree>
    <p:extLst>
      <p:ext uri="{BB962C8B-B14F-4D97-AF65-F5344CB8AC3E}">
        <p14:creationId xmlns:p14="http://schemas.microsoft.com/office/powerpoint/2010/main" val="303433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4</a:t>
            </a:fld>
            <a:endParaRPr kumimoji="1" lang="ja-JP" altLang="en-US"/>
          </a:p>
        </p:txBody>
      </p:sp>
    </p:spTree>
    <p:extLst>
      <p:ext uri="{BB962C8B-B14F-4D97-AF65-F5344CB8AC3E}">
        <p14:creationId xmlns:p14="http://schemas.microsoft.com/office/powerpoint/2010/main" val="130380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5</a:t>
            </a:fld>
            <a:endParaRPr kumimoji="1" lang="ja-JP" altLang="en-US"/>
          </a:p>
        </p:txBody>
      </p:sp>
    </p:spTree>
    <p:extLst>
      <p:ext uri="{BB962C8B-B14F-4D97-AF65-F5344CB8AC3E}">
        <p14:creationId xmlns:p14="http://schemas.microsoft.com/office/powerpoint/2010/main" val="344024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6</a:t>
            </a:fld>
            <a:endParaRPr kumimoji="1" lang="ja-JP" altLang="en-US"/>
          </a:p>
        </p:txBody>
      </p:sp>
    </p:spTree>
    <p:extLst>
      <p:ext uri="{BB962C8B-B14F-4D97-AF65-F5344CB8AC3E}">
        <p14:creationId xmlns:p14="http://schemas.microsoft.com/office/powerpoint/2010/main" val="23182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7</a:t>
            </a:fld>
            <a:endParaRPr kumimoji="1" lang="ja-JP" altLang="en-US"/>
          </a:p>
        </p:txBody>
      </p:sp>
    </p:spTree>
    <p:extLst>
      <p:ext uri="{BB962C8B-B14F-4D97-AF65-F5344CB8AC3E}">
        <p14:creationId xmlns:p14="http://schemas.microsoft.com/office/powerpoint/2010/main" val="259383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8</a:t>
            </a:fld>
            <a:endParaRPr kumimoji="1" lang="ja-JP" altLang="en-US"/>
          </a:p>
        </p:txBody>
      </p:sp>
    </p:spTree>
    <p:extLst>
      <p:ext uri="{BB962C8B-B14F-4D97-AF65-F5344CB8AC3E}">
        <p14:creationId xmlns:p14="http://schemas.microsoft.com/office/powerpoint/2010/main" val="178457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9DAD5D3-3479-D84C-AED5-5A429C81DC04}" type="slidenum">
              <a:rPr kumimoji="1" lang="ja-JP" altLang="en-US" smtClean="0"/>
              <a:t>9</a:t>
            </a:fld>
            <a:endParaRPr kumimoji="1" lang="ja-JP" altLang="en-US"/>
          </a:p>
        </p:txBody>
      </p:sp>
    </p:spTree>
    <p:extLst>
      <p:ext uri="{BB962C8B-B14F-4D97-AF65-F5344CB8AC3E}">
        <p14:creationId xmlns:p14="http://schemas.microsoft.com/office/powerpoint/2010/main" val="426853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92353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88082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250942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422239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139525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354468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263895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271224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184813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322129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02B12A-D95C-4448-89D9-405132EC45BD}" type="datetimeFigureOut">
              <a:rPr kumimoji="1" lang="ja-JP" altLang="en-US" smtClean="0"/>
              <a:t>2020/12/14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378793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2B12A-D95C-4448-89D9-405132EC45BD}" type="datetimeFigureOut">
              <a:rPr kumimoji="1" lang="ja-JP" altLang="en-US" smtClean="0"/>
              <a:t>2020/12/14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18818-9565-154B-82DB-FEA024960F48}" type="slidenum">
              <a:rPr kumimoji="1" lang="ja-JP" altLang="en-US" smtClean="0"/>
              <a:t>‹#›</a:t>
            </a:fld>
            <a:endParaRPr kumimoji="1" lang="ja-JP" altLang="en-US"/>
          </a:p>
        </p:txBody>
      </p:sp>
    </p:spTree>
    <p:extLst>
      <p:ext uri="{BB962C8B-B14F-4D97-AF65-F5344CB8AC3E}">
        <p14:creationId xmlns:p14="http://schemas.microsoft.com/office/powerpoint/2010/main" val="19043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26155" y="577891"/>
            <a:ext cx="3021727" cy="870404"/>
          </a:xfrm>
        </p:spPr>
        <p:txBody>
          <a:bodyPr>
            <a:noAutofit/>
          </a:bodyPr>
          <a:lstStyle/>
          <a:p>
            <a:r>
              <a:rPr lang="ja-JP" altLang="en-US" sz="2000" b="1" dirty="0"/>
              <a:t>多枝病変を有する</a:t>
            </a:r>
            <a:r>
              <a:rPr lang="en-US" altLang="ja-JP" sz="2000" b="1" dirty="0"/>
              <a:t>NSTEMI</a:t>
            </a:r>
            <a:r>
              <a:rPr lang="ja-JP" altLang="en-US" sz="2000" b="1" dirty="0"/>
              <a:t>患者における一段階</a:t>
            </a:r>
            <a:r>
              <a:rPr lang="en-US" altLang="ja-JP" sz="2000" b="1" dirty="0"/>
              <a:t>PCI</a:t>
            </a:r>
            <a:r>
              <a:rPr lang="ja-JP" altLang="en-US" sz="2000" b="1" dirty="0"/>
              <a:t>と多段階</a:t>
            </a:r>
            <a:r>
              <a:rPr lang="en-US" altLang="ja-JP" sz="2000" b="1" dirty="0"/>
              <a:t>PCI</a:t>
            </a:r>
            <a:r>
              <a:rPr lang="ja-JP" altLang="en-US" sz="2000" b="1" dirty="0"/>
              <a:t>の比較</a:t>
            </a:r>
            <a:endParaRPr kumimoji="1" lang="ja-JP" altLang="en-US" sz="2000" dirty="0"/>
          </a:p>
        </p:txBody>
      </p:sp>
      <p:pic>
        <p:nvPicPr>
          <p:cNvPr id="4" name="コンテンツ プレースホルダー 3"/>
          <p:cNvPicPr>
            <a:picLocks noGrp="1" noChangeAspect="1"/>
          </p:cNvPicPr>
          <p:nvPr>
            <p:ph idx="1"/>
          </p:nvPr>
        </p:nvPicPr>
        <p:blipFill rotWithShape="1">
          <a:blip r:embed="rId3"/>
          <a:srcRect l="-703" r="-797"/>
          <a:stretch/>
        </p:blipFill>
        <p:spPr>
          <a:xfrm>
            <a:off x="114165" y="173307"/>
            <a:ext cx="5711990" cy="6684693"/>
          </a:xfrm>
        </p:spPr>
      </p:pic>
      <p:sp>
        <p:nvSpPr>
          <p:cNvPr id="5" name="テキスト ボックス 4"/>
          <p:cNvSpPr txBox="1"/>
          <p:nvPr/>
        </p:nvSpPr>
        <p:spPr>
          <a:xfrm>
            <a:off x="5868966" y="1875193"/>
            <a:ext cx="3021727" cy="4801315"/>
          </a:xfrm>
          <a:prstGeom prst="rect">
            <a:avLst/>
          </a:prstGeom>
          <a:noFill/>
        </p:spPr>
        <p:txBody>
          <a:bodyPr wrap="square" rtlCol="0">
            <a:spAutoFit/>
          </a:bodyPr>
          <a:lstStyle/>
          <a:p>
            <a:r>
              <a:rPr lang="ja-JP" altLang="en-US" dirty="0"/>
              <a:t>・</a:t>
            </a:r>
            <a:r>
              <a:rPr lang="en-US" altLang="ja-JP" dirty="0"/>
              <a:t>NSTEMI</a:t>
            </a:r>
            <a:r>
              <a:rPr lang="ja-JP" altLang="en-US" dirty="0"/>
              <a:t>患者における冠動脈完全血行再建の意義は明確でない</a:t>
            </a:r>
            <a:endParaRPr lang="en-US" altLang="ja-JP" dirty="0"/>
          </a:p>
          <a:p>
            <a:endParaRPr kumimoji="1" lang="en-US" altLang="ja-JP" dirty="0"/>
          </a:p>
          <a:p>
            <a:r>
              <a:rPr lang="ja-JP" altLang="en-US" dirty="0"/>
              <a:t>・</a:t>
            </a:r>
            <a:r>
              <a:rPr lang="en-US" altLang="ja-JP" dirty="0"/>
              <a:t>2011</a:t>
            </a:r>
            <a:r>
              <a:rPr lang="ja-JP" altLang="en-US" dirty="0"/>
              <a:t>年</a:t>
            </a:r>
            <a:r>
              <a:rPr lang="en-US" altLang="ja-JP" dirty="0"/>
              <a:t>9</a:t>
            </a:r>
            <a:r>
              <a:rPr lang="ja-JP" altLang="en-US" dirty="0"/>
              <a:t>月</a:t>
            </a:r>
            <a:r>
              <a:rPr lang="en-US" altLang="ja-JP" dirty="0"/>
              <a:t>-2013</a:t>
            </a:r>
            <a:r>
              <a:rPr lang="ja-JP" altLang="en-US" dirty="0"/>
              <a:t>年</a:t>
            </a:r>
            <a:r>
              <a:rPr lang="en-US" altLang="ja-JP" dirty="0"/>
              <a:t>8</a:t>
            </a:r>
            <a:r>
              <a:rPr lang="ja-JP" altLang="en-US" dirty="0"/>
              <a:t>月までのイタリアの</a:t>
            </a:r>
            <a:r>
              <a:rPr lang="en-US" altLang="ja-JP" dirty="0"/>
              <a:t>2</a:t>
            </a:r>
            <a:r>
              <a:rPr lang="ja-JP" altLang="en-US" dirty="0"/>
              <a:t>施設での</a:t>
            </a:r>
            <a:r>
              <a:rPr lang="en-US" altLang="ja-JP" dirty="0" err="1"/>
              <a:t>unblinded</a:t>
            </a:r>
            <a:r>
              <a:rPr lang="en-US" altLang="ja-JP" dirty="0"/>
              <a:t> randomized trial (1S-PCI </a:t>
            </a:r>
            <a:r>
              <a:rPr lang="en-US" altLang="ja-JP" dirty="0" err="1"/>
              <a:t>vs</a:t>
            </a:r>
            <a:r>
              <a:rPr lang="en-US" altLang="ja-JP" dirty="0"/>
              <a:t> MS-PCI)</a:t>
            </a:r>
          </a:p>
          <a:p>
            <a:endParaRPr kumimoji="1" lang="en-US" altLang="ja-JP" dirty="0"/>
          </a:p>
          <a:p>
            <a:r>
              <a:rPr lang="ja-JP" altLang="en-US" dirty="0"/>
              <a:t>・</a:t>
            </a:r>
            <a:r>
              <a:rPr lang="en-US" altLang="ja-JP" dirty="0"/>
              <a:t>542</a:t>
            </a:r>
            <a:r>
              <a:rPr lang="ja-JP" altLang="en-US" dirty="0"/>
              <a:t>名が</a:t>
            </a:r>
            <a:r>
              <a:rPr lang="en-US" altLang="ja-JP" dirty="0"/>
              <a:t>NSTEMI</a:t>
            </a:r>
            <a:r>
              <a:rPr lang="ja-JP" altLang="en-US" dirty="0"/>
              <a:t>と診断され、</a:t>
            </a:r>
            <a:r>
              <a:rPr lang="en-US" altLang="ja-JP" dirty="0"/>
              <a:t>264</a:t>
            </a:r>
            <a:r>
              <a:rPr lang="ja-JP" altLang="en-US" dirty="0"/>
              <a:t>名が</a:t>
            </a:r>
            <a:r>
              <a:rPr lang="en-US" altLang="ja-JP" dirty="0"/>
              <a:t>1S-PCI</a:t>
            </a:r>
            <a:r>
              <a:rPr lang="ja-JP" altLang="en-US" dirty="0"/>
              <a:t>、</a:t>
            </a:r>
            <a:r>
              <a:rPr lang="en-US" altLang="ja-JP" dirty="0"/>
              <a:t>263</a:t>
            </a:r>
            <a:r>
              <a:rPr lang="ja-JP" altLang="en-US" dirty="0"/>
              <a:t>名が</a:t>
            </a:r>
            <a:r>
              <a:rPr lang="en-US" altLang="ja-JP" dirty="0"/>
              <a:t>MS-PCI</a:t>
            </a:r>
            <a:r>
              <a:rPr lang="ja-JP" altLang="en-US" dirty="0"/>
              <a:t>を受けた</a:t>
            </a:r>
            <a:endParaRPr lang="en-US" altLang="ja-JP" dirty="0"/>
          </a:p>
          <a:p>
            <a:endParaRPr kumimoji="1" lang="en-US" altLang="ja-JP" dirty="0"/>
          </a:p>
          <a:p>
            <a:r>
              <a:rPr lang="ja-JP" altLang="en-US" dirty="0"/>
              <a:t>・主要評価項目は</a:t>
            </a:r>
            <a:r>
              <a:rPr lang="en-US" altLang="ja-JP" dirty="0"/>
              <a:t>12</a:t>
            </a:r>
            <a:r>
              <a:rPr lang="ja-JP" altLang="en-US" dirty="0"/>
              <a:t>ヶ月後の</a:t>
            </a:r>
            <a:r>
              <a:rPr lang="en-US" altLang="ja-JP" dirty="0"/>
              <a:t>MACE</a:t>
            </a:r>
            <a:r>
              <a:rPr lang="ja-JP" altLang="en-US" dirty="0"/>
              <a:t>（心臓死、再梗塞、不安定狭心症での再入院、</a:t>
            </a:r>
            <a:r>
              <a:rPr lang="en-US" altLang="ja-JP" dirty="0"/>
              <a:t>TVR</a:t>
            </a:r>
            <a:r>
              <a:rPr lang="ja-JP" altLang="en-US" dirty="0"/>
              <a:t>、脳卒中）とした</a:t>
            </a:r>
            <a:endParaRPr kumimoji="1" lang="ja-JP" altLang="en-US" dirty="0"/>
          </a:p>
        </p:txBody>
      </p:sp>
    </p:spTree>
    <p:extLst>
      <p:ext uri="{BB962C8B-B14F-4D97-AF65-F5344CB8AC3E}">
        <p14:creationId xmlns:p14="http://schemas.microsoft.com/office/powerpoint/2010/main" val="207023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563" y="49728"/>
            <a:ext cx="8475149" cy="1143000"/>
          </a:xfrm>
        </p:spPr>
        <p:txBody>
          <a:bodyPr>
            <a:normAutofit/>
          </a:bodyPr>
          <a:lstStyle/>
          <a:p>
            <a:r>
              <a:rPr kumimoji="1" lang="ja-JP" altLang="en-US" sz="2400" dirty="0"/>
              <a:t>日本における</a:t>
            </a:r>
            <a:r>
              <a:rPr kumimoji="1" lang="en-US" altLang="ja-JP" sz="2400" dirty="0"/>
              <a:t>IABP</a:t>
            </a:r>
            <a:r>
              <a:rPr kumimoji="1" lang="ja-JP" altLang="en-US" sz="2400" dirty="0"/>
              <a:t>使用と患者の死亡リスク　多施設レジストリー</a:t>
            </a:r>
          </a:p>
        </p:txBody>
      </p:sp>
      <p:pic>
        <p:nvPicPr>
          <p:cNvPr id="4" name="コンテンツ プレースホルダー 3"/>
          <p:cNvPicPr>
            <a:picLocks noGrp="1" noChangeAspect="1"/>
          </p:cNvPicPr>
          <p:nvPr>
            <p:ph idx="1"/>
          </p:nvPr>
        </p:nvPicPr>
        <p:blipFill rotWithShape="1">
          <a:blip r:embed="rId3"/>
          <a:srcRect l="-2662" r="-788"/>
          <a:stretch/>
        </p:blipFill>
        <p:spPr>
          <a:xfrm>
            <a:off x="1" y="1192729"/>
            <a:ext cx="5779864" cy="3913976"/>
          </a:xfrm>
        </p:spPr>
      </p:pic>
      <p:pic>
        <p:nvPicPr>
          <p:cNvPr id="5" name="図 4"/>
          <p:cNvPicPr>
            <a:picLocks noChangeAspect="1"/>
          </p:cNvPicPr>
          <p:nvPr/>
        </p:nvPicPr>
        <p:blipFill>
          <a:blip r:embed="rId4"/>
          <a:stretch>
            <a:fillRect/>
          </a:stretch>
        </p:blipFill>
        <p:spPr>
          <a:xfrm>
            <a:off x="5088273" y="1219189"/>
            <a:ext cx="3975719" cy="5572662"/>
          </a:xfrm>
          <a:prstGeom prst="rect">
            <a:avLst/>
          </a:prstGeom>
        </p:spPr>
      </p:pic>
      <p:sp>
        <p:nvSpPr>
          <p:cNvPr id="6" name="テキスト ボックス 5"/>
          <p:cNvSpPr txBox="1"/>
          <p:nvPr/>
        </p:nvSpPr>
        <p:spPr>
          <a:xfrm>
            <a:off x="174038" y="5045509"/>
            <a:ext cx="4576962" cy="2092881"/>
          </a:xfrm>
          <a:prstGeom prst="rect">
            <a:avLst/>
          </a:prstGeom>
          <a:noFill/>
        </p:spPr>
        <p:txBody>
          <a:bodyPr wrap="square" rtlCol="0">
            <a:spAutoFit/>
          </a:bodyPr>
          <a:lstStyle/>
          <a:p>
            <a:r>
              <a:rPr kumimoji="1" lang="ja-JP" altLang="en-US" sz="1400" dirty="0"/>
              <a:t>・</a:t>
            </a:r>
            <a:r>
              <a:rPr kumimoji="1" lang="en-US" altLang="ja-JP" sz="1400" dirty="0"/>
              <a:t>2008</a:t>
            </a:r>
            <a:r>
              <a:rPr kumimoji="1" lang="ja-JP" altLang="en-US" sz="1400" dirty="0"/>
              <a:t>年</a:t>
            </a:r>
            <a:r>
              <a:rPr kumimoji="1" lang="en-US" altLang="ja-JP" sz="1400" dirty="0"/>
              <a:t>9</a:t>
            </a:r>
            <a:r>
              <a:rPr kumimoji="1" lang="ja-JP" altLang="en-US" sz="1400" dirty="0"/>
              <a:t>月</a:t>
            </a:r>
            <a:r>
              <a:rPr kumimoji="1" lang="en-US" altLang="ja-JP" sz="1400" dirty="0"/>
              <a:t>2</a:t>
            </a:r>
            <a:r>
              <a:rPr kumimoji="1" lang="ja-JP" altLang="en-US" sz="1400" dirty="0"/>
              <a:t>日から</a:t>
            </a:r>
            <a:r>
              <a:rPr kumimoji="1" lang="en-US" altLang="ja-JP" sz="1400" dirty="0"/>
              <a:t>2014</a:t>
            </a:r>
            <a:r>
              <a:rPr kumimoji="1" lang="ja-JP" altLang="en-US" sz="1400" dirty="0"/>
              <a:t>年</a:t>
            </a:r>
            <a:r>
              <a:rPr kumimoji="1" lang="en-US" altLang="ja-JP" sz="1400" dirty="0"/>
              <a:t>5</a:t>
            </a:r>
            <a:r>
              <a:rPr kumimoji="1" lang="ja-JP" altLang="en-US" sz="1400" dirty="0"/>
              <a:t>月</a:t>
            </a:r>
            <a:r>
              <a:rPr kumimoji="1" lang="en-US" altLang="ja-JP" sz="1400" dirty="0"/>
              <a:t>19</a:t>
            </a:r>
            <a:r>
              <a:rPr kumimoji="1" lang="ja-JP" altLang="en-US" sz="1400" dirty="0"/>
              <a:t>日にかけて日本で施行された</a:t>
            </a:r>
            <a:r>
              <a:rPr kumimoji="1" lang="en-US" altLang="ja-JP" sz="1400" dirty="0"/>
              <a:t>14378</a:t>
            </a:r>
            <a:r>
              <a:rPr kumimoji="1" lang="ja-JP" altLang="en-US" sz="1400" dirty="0"/>
              <a:t>名の</a:t>
            </a:r>
            <a:r>
              <a:rPr kumimoji="1" lang="en-US" altLang="ja-JP" sz="1400" dirty="0"/>
              <a:t>PCI</a:t>
            </a:r>
            <a:r>
              <a:rPr kumimoji="1" lang="ja-JP" altLang="en-US" sz="1400" dirty="0"/>
              <a:t>患者を対象</a:t>
            </a:r>
            <a:endParaRPr kumimoji="1" lang="en-US" altLang="ja-JP" sz="1400" dirty="0"/>
          </a:p>
          <a:p>
            <a:endParaRPr lang="en-US" altLang="ja-JP" sz="1400" dirty="0"/>
          </a:p>
          <a:p>
            <a:r>
              <a:rPr kumimoji="1" lang="ja-JP" altLang="en-US" sz="1400" dirty="0"/>
              <a:t>・</a:t>
            </a:r>
            <a:r>
              <a:rPr lang="en-US" altLang="ja-JP" sz="1400" dirty="0"/>
              <a:t>23.9</a:t>
            </a:r>
            <a:r>
              <a:rPr lang="ja-JP" altLang="en-US" sz="1400" dirty="0"/>
              <a:t>％は</a:t>
            </a:r>
            <a:r>
              <a:rPr lang="en-US" altLang="ja-JP" sz="1400" dirty="0"/>
              <a:t>ST</a:t>
            </a:r>
            <a:r>
              <a:rPr lang="ja-JP" altLang="en-US" sz="1400" dirty="0"/>
              <a:t>上昇心筋梗塞、</a:t>
            </a:r>
            <a:r>
              <a:rPr lang="en-US" altLang="ja-JP" sz="1400" dirty="0"/>
              <a:t>24.2</a:t>
            </a:r>
            <a:r>
              <a:rPr lang="ja-JP" altLang="en-US" sz="1400" dirty="0"/>
              <a:t>％は非</a:t>
            </a:r>
            <a:r>
              <a:rPr lang="en-US" altLang="ja-JP" sz="1400" dirty="0"/>
              <a:t>ST</a:t>
            </a:r>
            <a:r>
              <a:rPr lang="ja-JP" altLang="en-US" sz="1400" dirty="0"/>
              <a:t>上昇心筋梗塞または不安定狭心症の患者</a:t>
            </a:r>
            <a:endParaRPr lang="en-US" altLang="ja-JP" sz="1400" dirty="0"/>
          </a:p>
          <a:p>
            <a:endParaRPr kumimoji="1" lang="en-US" altLang="ja-JP" sz="1400" dirty="0"/>
          </a:p>
          <a:p>
            <a:r>
              <a:rPr lang="ja-JP" altLang="en-US" sz="1400" dirty="0"/>
              <a:t>・</a:t>
            </a:r>
            <a:r>
              <a:rPr lang="en-US" altLang="ja-JP" sz="1400" dirty="0"/>
              <a:t>PCI</a:t>
            </a:r>
            <a:r>
              <a:rPr lang="ja-JP" altLang="en-US" sz="1400" dirty="0"/>
              <a:t>前の段階で</a:t>
            </a:r>
            <a:r>
              <a:rPr lang="en-US" altLang="ja-JP" sz="1400" dirty="0"/>
              <a:t>486</a:t>
            </a:r>
            <a:r>
              <a:rPr lang="ja-JP" altLang="en-US" sz="1400" dirty="0"/>
              <a:t>人（</a:t>
            </a:r>
            <a:r>
              <a:rPr lang="en-US" altLang="ja-JP" sz="1400" dirty="0"/>
              <a:t>3.7</a:t>
            </a:r>
            <a:r>
              <a:rPr lang="ja-JP" altLang="en-US" sz="1400" dirty="0"/>
              <a:t>％）は心原性ショック、</a:t>
            </a:r>
            <a:r>
              <a:rPr lang="en-US" altLang="ja-JP" sz="1400" dirty="0"/>
              <a:t>900</a:t>
            </a:r>
            <a:r>
              <a:rPr lang="ja-JP" altLang="en-US" sz="1400" dirty="0"/>
              <a:t>人（</a:t>
            </a:r>
            <a:r>
              <a:rPr lang="en-US" altLang="ja-JP" sz="1400" dirty="0"/>
              <a:t>6.8</a:t>
            </a:r>
            <a:r>
              <a:rPr lang="ja-JP" altLang="en-US" sz="1400" dirty="0"/>
              <a:t>％）は</a:t>
            </a:r>
            <a:r>
              <a:rPr lang="en-US" altLang="ja-JP" sz="1400" dirty="0"/>
              <a:t>NYHA≧3</a:t>
            </a:r>
            <a:r>
              <a:rPr lang="ja-JP" altLang="en-US" sz="1400" dirty="0"/>
              <a:t>の心不全を合併していた。</a:t>
            </a:r>
          </a:p>
          <a:p>
            <a:endParaRPr kumimoji="1" lang="ja-JP" altLang="en-US" dirty="0"/>
          </a:p>
        </p:txBody>
      </p:sp>
    </p:spTree>
    <p:extLst>
      <p:ext uri="{BB962C8B-B14F-4D97-AF65-F5344CB8AC3E}">
        <p14:creationId xmlns:p14="http://schemas.microsoft.com/office/powerpoint/2010/main" val="196975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860" b="-12022"/>
          <a:stretch/>
        </p:blipFill>
        <p:spPr bwMode="auto">
          <a:xfrm>
            <a:off x="151189" y="4406629"/>
            <a:ext cx="5907835" cy="267384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3" descr="Cove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51189" y="274638"/>
            <a:ext cx="3429143" cy="39681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テキスト ボックス 5"/>
          <p:cNvSpPr txBox="1"/>
          <p:nvPr/>
        </p:nvSpPr>
        <p:spPr>
          <a:xfrm>
            <a:off x="3770894" y="337017"/>
            <a:ext cx="4915906" cy="3970318"/>
          </a:xfrm>
          <a:prstGeom prst="rect">
            <a:avLst/>
          </a:prstGeom>
          <a:noFill/>
        </p:spPr>
        <p:txBody>
          <a:bodyPr wrap="square" rtlCol="0">
            <a:spAutoFit/>
          </a:bodyPr>
          <a:lstStyle/>
          <a:p>
            <a:r>
              <a:rPr kumimoji="1" lang="ja-JP" altLang="en-US" dirty="0"/>
              <a:t>・評価項目は</a:t>
            </a:r>
            <a:r>
              <a:rPr kumimoji="1" lang="en-US" altLang="ja-JP" dirty="0"/>
              <a:t>IABP</a:t>
            </a:r>
            <a:r>
              <a:rPr kumimoji="1" lang="ja-JP" altLang="en-US"/>
              <a:t>の使用による院内死亡</a:t>
            </a:r>
            <a:endParaRPr kumimoji="1" lang="en-US" altLang="ja-JP" dirty="0"/>
          </a:p>
          <a:p>
            <a:endParaRPr lang="en-US" altLang="ja-JP" dirty="0"/>
          </a:p>
          <a:p>
            <a:r>
              <a:rPr kumimoji="1" lang="ja-JP" altLang="en-US" dirty="0"/>
              <a:t>・</a:t>
            </a:r>
            <a:r>
              <a:rPr kumimoji="1" lang="en-US" altLang="ja-JP" dirty="0"/>
              <a:t>LMT</a:t>
            </a:r>
            <a:r>
              <a:rPr kumimoji="1" lang="ja-JP" altLang="en-US" dirty="0"/>
              <a:t>に</a:t>
            </a:r>
            <a:r>
              <a:rPr kumimoji="1" lang="en-US" altLang="ja-JP" dirty="0"/>
              <a:t>PCI</a:t>
            </a:r>
            <a:r>
              <a:rPr kumimoji="1" lang="ja-JP" altLang="en-US" dirty="0"/>
              <a:t>を行ったのは全体の</a:t>
            </a:r>
            <a:r>
              <a:rPr kumimoji="1" lang="en-US" altLang="ja-JP" dirty="0"/>
              <a:t>3.7</a:t>
            </a:r>
            <a:r>
              <a:rPr kumimoji="1" lang="ja-JP" altLang="en-US" dirty="0"/>
              <a:t>％、</a:t>
            </a:r>
            <a:r>
              <a:rPr kumimoji="1" lang="en-US" altLang="ja-JP" dirty="0"/>
              <a:t>3</a:t>
            </a:r>
            <a:r>
              <a:rPr kumimoji="1" lang="ja-JP" altLang="en-US" dirty="0"/>
              <a:t>枝病変に</a:t>
            </a:r>
            <a:r>
              <a:rPr kumimoji="1" lang="en-US" altLang="ja-JP" dirty="0"/>
              <a:t>PCI</a:t>
            </a:r>
            <a:r>
              <a:rPr kumimoji="1" lang="ja-JP" altLang="en-US" dirty="0"/>
              <a:t>を行ったのは</a:t>
            </a:r>
            <a:r>
              <a:rPr kumimoji="1" lang="en-US" altLang="ja-JP" dirty="0"/>
              <a:t>0.9%</a:t>
            </a:r>
            <a:r>
              <a:rPr lang="ja-JP" altLang="en-US" dirty="0"/>
              <a:t>であった</a:t>
            </a:r>
            <a:endParaRPr kumimoji="1" lang="en-US" altLang="ja-JP" dirty="0"/>
          </a:p>
          <a:p>
            <a:endParaRPr lang="en-US" altLang="ja-JP" dirty="0"/>
          </a:p>
          <a:p>
            <a:r>
              <a:rPr kumimoji="1" lang="ja-JP" altLang="en-US" dirty="0"/>
              <a:t>・</a:t>
            </a:r>
            <a:r>
              <a:rPr lang="en-US" altLang="ja-JP" dirty="0"/>
              <a:t>IABP</a:t>
            </a:r>
            <a:r>
              <a:rPr lang="ja-JP" altLang="en-US" dirty="0"/>
              <a:t>は、</a:t>
            </a:r>
            <a:r>
              <a:rPr lang="en-US" altLang="ja-JP" dirty="0"/>
              <a:t>885</a:t>
            </a:r>
            <a:r>
              <a:rPr lang="ja-JP" altLang="en-US" dirty="0"/>
              <a:t>/</a:t>
            </a:r>
            <a:r>
              <a:rPr lang="en-US" altLang="ja-JP" dirty="0"/>
              <a:t>13253</a:t>
            </a:r>
            <a:r>
              <a:rPr lang="ja-JP" altLang="en-US" dirty="0"/>
              <a:t>名（</a:t>
            </a:r>
            <a:r>
              <a:rPr lang="en-US" altLang="ja-JP" dirty="0"/>
              <a:t>6.7</a:t>
            </a:r>
            <a:r>
              <a:rPr lang="ja-JP" altLang="en-US" dirty="0"/>
              <a:t>％）に適用されており、</a:t>
            </a:r>
            <a:r>
              <a:rPr lang="en-US" altLang="ja-JP" dirty="0"/>
              <a:t>12368</a:t>
            </a:r>
            <a:r>
              <a:rPr lang="ja-JP" altLang="en-US" dirty="0"/>
              <a:t>名には適用されていなかった。</a:t>
            </a:r>
            <a:endParaRPr lang="en-US" altLang="ja-JP" dirty="0"/>
          </a:p>
          <a:p>
            <a:endParaRPr kumimoji="1" lang="en-US" altLang="ja-JP" dirty="0"/>
          </a:p>
          <a:p>
            <a:r>
              <a:rPr lang="ja-JP" altLang="en-US" dirty="0"/>
              <a:t>・</a:t>
            </a:r>
            <a:r>
              <a:rPr lang="en-US" altLang="ja-JP" dirty="0"/>
              <a:t>IABP</a:t>
            </a:r>
            <a:r>
              <a:rPr lang="ja-JP" altLang="en-US" dirty="0"/>
              <a:t>挿入者の</a:t>
            </a:r>
            <a:r>
              <a:rPr lang="en-US" altLang="ja-JP" dirty="0"/>
              <a:t>134</a:t>
            </a:r>
            <a:r>
              <a:rPr lang="ja-JP" altLang="en-US" dirty="0"/>
              <a:t>名</a:t>
            </a:r>
            <a:r>
              <a:rPr lang="en-US" altLang="ja-JP" dirty="0"/>
              <a:t>(15.1%)</a:t>
            </a:r>
            <a:r>
              <a:rPr lang="ja-JP" altLang="en-US" dirty="0"/>
              <a:t>が死亡し、非挿入者の</a:t>
            </a:r>
            <a:r>
              <a:rPr lang="en-US" altLang="ja-JP" dirty="0"/>
              <a:t>111</a:t>
            </a:r>
            <a:r>
              <a:rPr lang="ja-JP" altLang="en-US" dirty="0"/>
              <a:t>名（</a:t>
            </a:r>
            <a:r>
              <a:rPr lang="en-US" altLang="ja-JP" dirty="0"/>
              <a:t>0.9%</a:t>
            </a:r>
            <a:r>
              <a:rPr lang="ja-JP" altLang="en-US" dirty="0"/>
              <a:t>が死亡していた）</a:t>
            </a:r>
            <a:endParaRPr lang="en-US" altLang="ja-JP" dirty="0"/>
          </a:p>
          <a:p>
            <a:endParaRPr kumimoji="1" lang="en-US" altLang="ja-JP" dirty="0"/>
          </a:p>
          <a:p>
            <a:r>
              <a:rPr lang="ja-JP" altLang="en-US" dirty="0"/>
              <a:t>・</a:t>
            </a:r>
            <a:r>
              <a:rPr lang="en-US" altLang="ja-JP" dirty="0"/>
              <a:t>IABP</a:t>
            </a:r>
            <a:r>
              <a:rPr lang="ja-JP" altLang="en-US" dirty="0"/>
              <a:t>はベースラインの補正後も</a:t>
            </a:r>
            <a:r>
              <a:rPr lang="en-US" altLang="ja-JP" dirty="0"/>
              <a:t>OR3.87 CI2.71-5.52</a:t>
            </a:r>
            <a:r>
              <a:rPr lang="ja-JP" altLang="en-US" dirty="0"/>
              <a:t>　</a:t>
            </a:r>
            <a:r>
              <a:rPr lang="en-US" altLang="ja-JP" dirty="0"/>
              <a:t>P&lt;0.001</a:t>
            </a:r>
            <a:r>
              <a:rPr lang="ja-JP" altLang="en-US" dirty="0"/>
              <a:t>で有意差を持って院内死亡を増加させていた</a:t>
            </a:r>
            <a:endParaRPr kumimoji="1" lang="ja-JP" altLang="en-US" dirty="0"/>
          </a:p>
        </p:txBody>
      </p:sp>
    </p:spTree>
    <p:extLst>
      <p:ext uri="{BB962C8B-B14F-4D97-AF65-F5344CB8AC3E}">
        <p14:creationId xmlns:p14="http://schemas.microsoft.com/office/powerpoint/2010/main" val="89270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134" r="-3068"/>
          <a:stretch/>
        </p:blipFill>
        <p:spPr bwMode="auto">
          <a:xfrm>
            <a:off x="-350975" y="274639"/>
            <a:ext cx="4995470" cy="490498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29" y="1779458"/>
            <a:ext cx="4383451" cy="50214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5018585" y="555022"/>
            <a:ext cx="4293721" cy="1077218"/>
          </a:xfrm>
          <a:prstGeom prst="rect">
            <a:avLst/>
          </a:prstGeom>
          <a:noFill/>
        </p:spPr>
        <p:txBody>
          <a:bodyPr wrap="square" rtlCol="0">
            <a:spAutoFit/>
          </a:bodyPr>
          <a:lstStyle/>
          <a:p>
            <a:r>
              <a:rPr kumimoji="1" lang="en-US" altLang="ja-JP" sz="1600" dirty="0"/>
              <a:t>A</a:t>
            </a:r>
            <a:r>
              <a:rPr kumimoji="1" lang="ja-JP" altLang="en-US" sz="1600" dirty="0"/>
              <a:t>：</a:t>
            </a:r>
            <a:r>
              <a:rPr kumimoji="1" lang="en-US" altLang="ja-JP" sz="1600" dirty="0"/>
              <a:t>MACCE(</a:t>
            </a:r>
            <a:r>
              <a:rPr kumimoji="1" lang="ja-JP" altLang="en-US" sz="1600" dirty="0"/>
              <a:t>有意差あり</a:t>
            </a:r>
            <a:r>
              <a:rPr kumimoji="1" lang="en-US" altLang="ja-JP" sz="1600" dirty="0"/>
              <a:t>)</a:t>
            </a:r>
          </a:p>
          <a:p>
            <a:r>
              <a:rPr kumimoji="1" lang="en-US" altLang="ja-JP" sz="1600" dirty="0"/>
              <a:t>B</a:t>
            </a:r>
            <a:r>
              <a:rPr kumimoji="1" lang="ja-JP" altLang="en-US" sz="1600" dirty="0"/>
              <a:t>：</a:t>
            </a:r>
            <a:r>
              <a:rPr kumimoji="1" lang="en-US" altLang="ja-JP" sz="1600" dirty="0"/>
              <a:t>TVR</a:t>
            </a:r>
            <a:r>
              <a:rPr kumimoji="1" lang="ja-JP" altLang="en-US" sz="1600" dirty="0"/>
              <a:t>（有意差あり）　</a:t>
            </a:r>
            <a:endParaRPr kumimoji="1" lang="en-US" altLang="ja-JP" sz="1600" dirty="0"/>
          </a:p>
          <a:p>
            <a:r>
              <a:rPr kumimoji="1" lang="en-US" altLang="ja-JP" sz="1600" dirty="0"/>
              <a:t>C</a:t>
            </a:r>
            <a:r>
              <a:rPr kumimoji="1" lang="ja-JP" altLang="en-US" sz="1600" dirty="0"/>
              <a:t>：</a:t>
            </a:r>
            <a:r>
              <a:rPr kumimoji="1" lang="en-US" altLang="ja-JP" sz="1600" dirty="0"/>
              <a:t>cardiac death</a:t>
            </a:r>
            <a:r>
              <a:rPr kumimoji="1" lang="ja-JP" altLang="en-US" sz="1600" dirty="0"/>
              <a:t>（有意差なし）</a:t>
            </a:r>
            <a:r>
              <a:rPr kumimoji="1" lang="en-US" altLang="ja-JP" sz="1600" dirty="0"/>
              <a:t> </a:t>
            </a:r>
          </a:p>
          <a:p>
            <a:r>
              <a:rPr kumimoji="1" lang="en-US" altLang="ja-JP" sz="1600" dirty="0"/>
              <a:t>D</a:t>
            </a:r>
            <a:r>
              <a:rPr kumimoji="1" lang="ja-JP" altLang="en-US" sz="1600" dirty="0"/>
              <a:t>：</a:t>
            </a:r>
            <a:r>
              <a:rPr kumimoji="1" lang="en-US" altLang="ja-JP" sz="1600" dirty="0"/>
              <a:t>Death</a:t>
            </a:r>
            <a:r>
              <a:rPr kumimoji="1" lang="ja-JP" altLang="en-US" sz="1600" dirty="0"/>
              <a:t>（</a:t>
            </a:r>
            <a:r>
              <a:rPr lang="ja-JP" altLang="en-US" sz="1600" dirty="0"/>
              <a:t>有意差なし、やや</a:t>
            </a:r>
            <a:r>
              <a:rPr lang="en-US" altLang="ja-JP" sz="1600" dirty="0"/>
              <a:t>1S-PCI</a:t>
            </a:r>
            <a:r>
              <a:rPr lang="ja-JP" altLang="en-US" sz="1600" dirty="0"/>
              <a:t>が優れる</a:t>
            </a:r>
            <a:r>
              <a:rPr kumimoji="1" lang="ja-JP" altLang="en-US" sz="1600" dirty="0"/>
              <a:t>）</a:t>
            </a:r>
          </a:p>
        </p:txBody>
      </p:sp>
      <p:sp>
        <p:nvSpPr>
          <p:cNvPr id="8" name="テキスト ボックス 7"/>
          <p:cNvSpPr txBox="1"/>
          <p:nvPr/>
        </p:nvSpPr>
        <p:spPr>
          <a:xfrm>
            <a:off x="342499" y="5377603"/>
            <a:ext cx="3995817" cy="1323439"/>
          </a:xfrm>
          <a:prstGeom prst="rect">
            <a:avLst/>
          </a:prstGeom>
          <a:noFill/>
        </p:spPr>
        <p:txBody>
          <a:bodyPr wrap="square" rtlCol="0">
            <a:spAutoFit/>
          </a:bodyPr>
          <a:lstStyle/>
          <a:p>
            <a:r>
              <a:rPr lang="ja-JP" altLang="en-US" sz="1600" dirty="0"/>
              <a:t>結語：多枝病変を有する</a:t>
            </a:r>
            <a:r>
              <a:rPr lang="en-US" altLang="ja-JP" sz="1600" dirty="0"/>
              <a:t>NSTEMI</a:t>
            </a:r>
            <a:r>
              <a:rPr lang="ja-JP" altLang="en-US" sz="1600" dirty="0"/>
              <a:t>患者では、</a:t>
            </a:r>
            <a:r>
              <a:rPr lang="en-US" altLang="ja-JP" sz="1600" dirty="0"/>
              <a:t>1</a:t>
            </a:r>
            <a:r>
              <a:rPr lang="ja-JP" altLang="en-US" sz="1600" dirty="0"/>
              <a:t>段階の冠動脈完全血行再建術は多段階の</a:t>
            </a:r>
            <a:r>
              <a:rPr lang="en-US" altLang="ja-JP" sz="1600" dirty="0"/>
              <a:t>PCI</a:t>
            </a:r>
            <a:r>
              <a:rPr lang="ja-JP" altLang="en-US" sz="1600" dirty="0"/>
              <a:t>と比較して、主要有害心血管および脳血管イベントに関して優れていた。（</a:t>
            </a:r>
            <a:r>
              <a:rPr lang="en-US" altLang="ja-JP" sz="1600" dirty="0"/>
              <a:t>TVR</a:t>
            </a:r>
            <a:r>
              <a:rPr lang="ja-JP" altLang="en-US" sz="1600" dirty="0"/>
              <a:t>、</a:t>
            </a:r>
            <a:r>
              <a:rPr lang="en-US" altLang="ja-JP" sz="1600" dirty="0"/>
              <a:t>Death</a:t>
            </a:r>
            <a:r>
              <a:rPr lang="ja-JP" altLang="en-US" sz="1600" dirty="0"/>
              <a:t>、</a:t>
            </a:r>
            <a:r>
              <a:rPr lang="en-US" altLang="ja-JP" sz="1600" dirty="0"/>
              <a:t>(Stroke)</a:t>
            </a:r>
            <a:r>
              <a:rPr lang="ja-JP" altLang="en-US" sz="1600" dirty="0"/>
              <a:t>が引っ張っている）</a:t>
            </a:r>
            <a:endParaRPr kumimoji="1" lang="ja-JP" altLang="en-US" sz="1600" dirty="0"/>
          </a:p>
        </p:txBody>
      </p:sp>
    </p:spTree>
    <p:extLst>
      <p:ext uri="{BB962C8B-B14F-4D97-AF65-F5344CB8AC3E}">
        <p14:creationId xmlns:p14="http://schemas.microsoft.com/office/powerpoint/2010/main" val="13552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4045" y="189024"/>
            <a:ext cx="2464741" cy="1143000"/>
          </a:xfrm>
        </p:spPr>
        <p:txBody>
          <a:bodyPr>
            <a:normAutofit fontScale="90000"/>
          </a:bodyPr>
          <a:lstStyle/>
          <a:p>
            <a:r>
              <a:rPr lang="ja-JP" altLang="en-US" sz="2200" b="1" dirty="0"/>
              <a:t>左室機能不全患者における相対的壁厚と心室頻拍リスク</a:t>
            </a:r>
            <a:endParaRPr kumimoji="1" lang="ja-JP" altLang="en-US" dirty="0"/>
          </a:p>
        </p:txBody>
      </p:sp>
      <p:pic>
        <p:nvPicPr>
          <p:cNvPr id="4" name="コンテンツ プレースホルダー 3"/>
          <p:cNvPicPr>
            <a:picLocks noGrp="1" noChangeAspect="1"/>
          </p:cNvPicPr>
          <p:nvPr>
            <p:ph idx="1"/>
          </p:nvPr>
        </p:nvPicPr>
        <p:blipFill rotWithShape="1">
          <a:blip r:embed="rId3"/>
          <a:srcRect l="-845" r="90"/>
          <a:stretch/>
        </p:blipFill>
        <p:spPr>
          <a:xfrm>
            <a:off x="142704" y="189024"/>
            <a:ext cx="6224257" cy="6668976"/>
          </a:xfrm>
        </p:spPr>
      </p:pic>
      <p:sp>
        <p:nvSpPr>
          <p:cNvPr id="5" name="テキスト ボックス 4"/>
          <p:cNvSpPr txBox="1"/>
          <p:nvPr/>
        </p:nvSpPr>
        <p:spPr>
          <a:xfrm>
            <a:off x="6366961" y="1541043"/>
            <a:ext cx="2652170" cy="5355313"/>
          </a:xfrm>
          <a:prstGeom prst="rect">
            <a:avLst/>
          </a:prstGeom>
          <a:noFill/>
        </p:spPr>
        <p:txBody>
          <a:bodyPr wrap="square" rtlCol="0">
            <a:spAutoFit/>
          </a:bodyPr>
          <a:lstStyle/>
          <a:p>
            <a:r>
              <a:rPr kumimoji="1" lang="ja-JP" altLang="en-US" dirty="0"/>
              <a:t>・相対的壁厚</a:t>
            </a:r>
            <a:r>
              <a:rPr kumimoji="1" lang="en-US" altLang="ja-JP" dirty="0"/>
              <a:t>(Relative Wall Thickness)</a:t>
            </a:r>
            <a:r>
              <a:rPr kumimoji="1" lang="ja-JP" altLang="en-US" dirty="0"/>
              <a:t>とは後壁厚（</a:t>
            </a:r>
            <a:r>
              <a:rPr kumimoji="1" lang="en-US" altLang="ja-JP" dirty="0"/>
              <a:t>PWT)</a:t>
            </a:r>
            <a:r>
              <a:rPr kumimoji="1" lang="ja-JP" altLang="en-US" dirty="0"/>
              <a:t>の</a:t>
            </a:r>
            <a:r>
              <a:rPr kumimoji="1" lang="en-US" altLang="ja-JP" dirty="0"/>
              <a:t>2</a:t>
            </a:r>
            <a:r>
              <a:rPr kumimoji="1" lang="ja-JP" altLang="en-US" dirty="0"/>
              <a:t>倍を左室拡張期径（</a:t>
            </a:r>
            <a:r>
              <a:rPr kumimoji="1" lang="en-US" altLang="ja-JP" dirty="0" err="1"/>
              <a:t>Dd</a:t>
            </a:r>
            <a:r>
              <a:rPr kumimoji="1" lang="ja-JP" altLang="en-US" dirty="0"/>
              <a:t>）で割ったもので左室機能不全患者の有害事象のマーカーとなる可能性がある</a:t>
            </a:r>
            <a:endParaRPr kumimoji="1" lang="en-US" altLang="ja-JP" dirty="0"/>
          </a:p>
          <a:p>
            <a:endParaRPr lang="en-US" altLang="ja-JP" dirty="0"/>
          </a:p>
          <a:p>
            <a:r>
              <a:rPr lang="ja-JP" altLang="en-US" dirty="0"/>
              <a:t>・</a:t>
            </a:r>
            <a:r>
              <a:rPr lang="en-US" altLang="ja-JP" dirty="0"/>
              <a:t>MADIT-CRT</a:t>
            </a:r>
            <a:r>
              <a:rPr lang="ja-JP" altLang="en-US" dirty="0"/>
              <a:t>に登録された左脚ブロックと軽度心不全を有する</a:t>
            </a:r>
            <a:r>
              <a:rPr lang="en-US" altLang="ja-JP" dirty="0"/>
              <a:t>1260</a:t>
            </a:r>
            <a:r>
              <a:rPr lang="ja-JP" altLang="en-US" dirty="0"/>
              <a:t>名の患者を対象に</a:t>
            </a:r>
            <a:r>
              <a:rPr lang="en-US" altLang="ja-JP" dirty="0"/>
              <a:t>RWT</a:t>
            </a:r>
            <a:r>
              <a:rPr lang="ja-JP" altLang="en-US" dirty="0"/>
              <a:t>と</a:t>
            </a:r>
            <a:r>
              <a:rPr lang="en-US" altLang="ja-JP" dirty="0"/>
              <a:t>VT</a:t>
            </a:r>
            <a:r>
              <a:rPr lang="ja-JP" altLang="en-US" dirty="0"/>
              <a:t>とのリスク関係を検討した</a:t>
            </a:r>
            <a:endParaRPr lang="en-US" altLang="ja-JP" dirty="0"/>
          </a:p>
          <a:p>
            <a:endParaRPr lang="en-US" altLang="ja-JP" dirty="0"/>
          </a:p>
          <a:p>
            <a:r>
              <a:rPr lang="ja-JP" altLang="en-US" dirty="0"/>
              <a:t>・対象は非虚血性心疾患の</a:t>
            </a:r>
            <a:r>
              <a:rPr lang="en-US" altLang="ja-JP" dirty="0"/>
              <a:t>NYHA</a:t>
            </a:r>
            <a:r>
              <a:rPr lang="en-US" altLang="en-US" dirty="0"/>
              <a:t>1</a:t>
            </a:r>
            <a:r>
              <a:rPr lang="en-US" altLang="ja-JP" dirty="0"/>
              <a:t>-2</a:t>
            </a:r>
            <a:r>
              <a:rPr lang="ja-JP" altLang="en-US" dirty="0"/>
              <a:t>度、</a:t>
            </a:r>
            <a:r>
              <a:rPr lang="en-US" altLang="ja-JP" dirty="0"/>
              <a:t>EF&lt;30%</a:t>
            </a:r>
            <a:r>
              <a:rPr lang="ja-JP" altLang="en-US" dirty="0"/>
              <a:t>、</a:t>
            </a:r>
            <a:r>
              <a:rPr lang="en-US" altLang="ja-JP" dirty="0"/>
              <a:t>QRS&gt;130msec</a:t>
            </a:r>
          </a:p>
          <a:p>
            <a:endParaRPr kumimoji="1" lang="en-US" altLang="ja-JP" dirty="0"/>
          </a:p>
          <a:p>
            <a:endParaRPr kumimoji="1" lang="en-US" altLang="ja-JP" dirty="0"/>
          </a:p>
        </p:txBody>
      </p:sp>
    </p:spTree>
    <p:extLst>
      <p:ext uri="{BB962C8B-B14F-4D97-AF65-F5344CB8AC3E}">
        <p14:creationId xmlns:p14="http://schemas.microsoft.com/office/powerpoint/2010/main" val="119623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11"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96" r="-1139"/>
          <a:stretch/>
        </p:blipFill>
        <p:spPr bwMode="auto">
          <a:xfrm>
            <a:off x="-25399" y="101601"/>
            <a:ext cx="3079346" cy="22214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2363155" y="2575609"/>
            <a:ext cx="184666" cy="369332"/>
          </a:xfrm>
          <a:prstGeom prst="rect">
            <a:avLst/>
          </a:prstGeom>
          <a:noFill/>
        </p:spPr>
        <p:txBody>
          <a:bodyPr wrap="none" rtlCol="0">
            <a:spAutoFit/>
          </a:bodyPr>
          <a:lstStyle/>
          <a:p>
            <a:endParaRPr kumimoji="1" lang="ja-JP" altLang="en-US" dirty="0"/>
          </a:p>
        </p:txBody>
      </p:sp>
      <p:pic>
        <p:nvPicPr>
          <p:cNvPr id="6"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68" y="3047018"/>
            <a:ext cx="4114800" cy="25034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392" y="101601"/>
            <a:ext cx="3464427" cy="544890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228868" y="2252443"/>
            <a:ext cx="4309239" cy="646331"/>
          </a:xfrm>
          <a:prstGeom prst="rect">
            <a:avLst/>
          </a:prstGeom>
          <a:noFill/>
        </p:spPr>
        <p:txBody>
          <a:bodyPr wrap="square" rtlCol="0">
            <a:spAutoFit/>
          </a:bodyPr>
          <a:lstStyle/>
          <a:p>
            <a:r>
              <a:rPr lang="ja-JP" altLang="en-US" dirty="0"/>
              <a:t>・</a:t>
            </a:r>
            <a:r>
              <a:rPr lang="en-US" altLang="ja-JP" dirty="0"/>
              <a:t>RWT≦0.24:Tertile1(</a:t>
            </a:r>
            <a:r>
              <a:rPr lang="ja-JP" altLang="en-US" dirty="0"/>
              <a:t>全体の</a:t>
            </a:r>
            <a:r>
              <a:rPr lang="en-US" altLang="ja-JP" dirty="0"/>
              <a:t>1/3)</a:t>
            </a:r>
          </a:p>
          <a:p>
            <a:r>
              <a:rPr kumimoji="1" lang="ja-JP" altLang="en-US" dirty="0"/>
              <a:t>・</a:t>
            </a:r>
            <a:r>
              <a:rPr kumimoji="1" lang="en-US" altLang="ja-JP" dirty="0"/>
              <a:t>RWT&gt;0.24:Tertile2-3</a:t>
            </a:r>
            <a:r>
              <a:rPr kumimoji="1" lang="ja-JP" altLang="en-US" dirty="0"/>
              <a:t>（全体の</a:t>
            </a:r>
            <a:r>
              <a:rPr kumimoji="1" lang="en-US" altLang="ja-JP" dirty="0"/>
              <a:t>2/3)</a:t>
            </a:r>
            <a:endParaRPr kumimoji="1" lang="ja-JP" altLang="en-US" dirty="0"/>
          </a:p>
        </p:txBody>
      </p:sp>
      <p:sp>
        <p:nvSpPr>
          <p:cNvPr id="9" name="テキスト ボックス 8"/>
          <p:cNvSpPr txBox="1"/>
          <p:nvPr/>
        </p:nvSpPr>
        <p:spPr>
          <a:xfrm>
            <a:off x="5193831" y="5807451"/>
            <a:ext cx="4095712" cy="830997"/>
          </a:xfrm>
          <a:prstGeom prst="rect">
            <a:avLst/>
          </a:prstGeom>
          <a:noFill/>
        </p:spPr>
        <p:txBody>
          <a:bodyPr wrap="square" rtlCol="0">
            <a:spAutoFit/>
          </a:bodyPr>
          <a:lstStyle/>
          <a:p>
            <a:r>
              <a:rPr lang="ja-JP" altLang="en-US" sz="1600" dirty="0"/>
              <a:t>・</a:t>
            </a:r>
            <a:r>
              <a:rPr lang="en-US" altLang="ja-JP" sz="1600" dirty="0"/>
              <a:t>12</a:t>
            </a:r>
            <a:r>
              <a:rPr lang="ja-JP" altLang="en-US" sz="1600" dirty="0"/>
              <a:t>ヶ月のフォローで</a:t>
            </a:r>
            <a:r>
              <a:rPr lang="en-US" altLang="ja-JP" sz="1600" dirty="0"/>
              <a:t>Tertile1</a:t>
            </a:r>
            <a:r>
              <a:rPr lang="ja-JP" altLang="en-US" sz="1600" dirty="0"/>
              <a:t>は有意に</a:t>
            </a:r>
            <a:r>
              <a:rPr lang="en-US" altLang="ja-JP" sz="1600" dirty="0"/>
              <a:t>VA</a:t>
            </a:r>
            <a:r>
              <a:rPr lang="ja-JP" altLang="en-US" sz="1600" dirty="0"/>
              <a:t>（</a:t>
            </a:r>
            <a:r>
              <a:rPr lang="en-US" altLang="ja-JP" sz="1600" dirty="0"/>
              <a:t>Ventricular </a:t>
            </a:r>
            <a:r>
              <a:rPr lang="en-US" altLang="ja-JP" sz="1600" dirty="0" err="1"/>
              <a:t>Tachyarrythmia</a:t>
            </a:r>
            <a:r>
              <a:rPr lang="ja-JP" altLang="en-US" sz="1600" dirty="0"/>
              <a:t>；</a:t>
            </a:r>
            <a:r>
              <a:rPr lang="en-US" altLang="ja-JP" sz="1600" dirty="0"/>
              <a:t>VT</a:t>
            </a:r>
            <a:r>
              <a:rPr lang="ja-JP" altLang="en-US" sz="1600" dirty="0"/>
              <a:t>）が少なく、死亡も少ない</a:t>
            </a:r>
            <a:endParaRPr kumimoji="1" lang="ja-JP" altLang="en-US" sz="1600" dirty="0"/>
          </a:p>
        </p:txBody>
      </p:sp>
      <p:sp>
        <p:nvSpPr>
          <p:cNvPr id="10" name="テキスト ボックス 9"/>
          <p:cNvSpPr txBox="1"/>
          <p:nvPr/>
        </p:nvSpPr>
        <p:spPr>
          <a:xfrm>
            <a:off x="228867" y="5564525"/>
            <a:ext cx="4737365" cy="1569660"/>
          </a:xfrm>
          <a:prstGeom prst="rect">
            <a:avLst/>
          </a:prstGeom>
          <a:noFill/>
        </p:spPr>
        <p:txBody>
          <a:bodyPr wrap="square" rtlCol="0">
            <a:spAutoFit/>
          </a:bodyPr>
          <a:lstStyle/>
          <a:p>
            <a:r>
              <a:rPr lang="ja-JP" altLang="en-US" sz="1600" dirty="0"/>
              <a:t>・</a:t>
            </a:r>
            <a:r>
              <a:rPr lang="en-US" altLang="ja-JP" sz="1600" dirty="0"/>
              <a:t>CRT-</a:t>
            </a:r>
            <a:r>
              <a:rPr lang="en-US" altLang="ja-JP" sz="1600" dirty="0" err="1"/>
              <a:t>D</a:t>
            </a:r>
            <a:r>
              <a:rPr lang="en-US" altLang="en-US" sz="1600" dirty="0" err="1"/>
              <a:t>群</a:t>
            </a:r>
            <a:r>
              <a:rPr lang="ja-JP" altLang="en-US" sz="1600" dirty="0"/>
              <a:t>は、</a:t>
            </a:r>
            <a:r>
              <a:rPr lang="en-US" altLang="en-US" sz="1600" dirty="0"/>
              <a:t>ICD</a:t>
            </a:r>
            <a:r>
              <a:rPr lang="ja-JP" altLang="en-US" sz="1600" dirty="0"/>
              <a:t>群と比較して</a:t>
            </a:r>
            <a:r>
              <a:rPr lang="en-US" altLang="ja-JP" sz="1600" dirty="0"/>
              <a:t>12</a:t>
            </a:r>
            <a:r>
              <a:rPr lang="ja-JP" altLang="en-US" sz="1600" dirty="0"/>
              <a:t>ヵ月時点での</a:t>
            </a:r>
            <a:r>
              <a:rPr lang="en-US" altLang="ja-JP" sz="1600" dirty="0"/>
              <a:t>RWT</a:t>
            </a:r>
            <a:r>
              <a:rPr lang="ja-JP" altLang="en-US" sz="1600" dirty="0"/>
              <a:t>のより大きな増加と関連し（</a:t>
            </a:r>
            <a:r>
              <a:rPr lang="en-US" altLang="ja-JP" sz="1600" dirty="0"/>
              <a:t>4.6±6.8</a:t>
            </a:r>
            <a:r>
              <a:rPr lang="ja-JP" altLang="en-US" sz="1600" dirty="0"/>
              <a:t>％ 対 </a:t>
            </a:r>
            <a:r>
              <a:rPr lang="en-US" altLang="ja-JP" sz="1600" dirty="0"/>
              <a:t>1.5±2.7</a:t>
            </a:r>
            <a:r>
              <a:rPr lang="ja-JP" altLang="en-US" sz="1600" dirty="0"/>
              <a:t>％、</a:t>
            </a:r>
            <a:r>
              <a:rPr lang="en-US" altLang="ja-JP" sz="1600" dirty="0"/>
              <a:t>p</a:t>
            </a:r>
            <a:r>
              <a:rPr lang="ja-JP" altLang="en-US" sz="1600" dirty="0"/>
              <a:t>＜</a:t>
            </a:r>
            <a:r>
              <a:rPr lang="en-US" altLang="ja-JP" sz="1600" dirty="0"/>
              <a:t>0.001</a:t>
            </a:r>
            <a:r>
              <a:rPr lang="ja-JP" altLang="en-US" sz="1600" dirty="0"/>
              <a:t>）、</a:t>
            </a:r>
            <a:r>
              <a:rPr lang="en-US" altLang="ja-JP" sz="1600" dirty="0"/>
              <a:t>CRT-D</a:t>
            </a:r>
            <a:r>
              <a:rPr lang="ja-JP" altLang="en-US" sz="1600" dirty="0"/>
              <a:t>患者における</a:t>
            </a:r>
            <a:r>
              <a:rPr lang="en-US" altLang="ja-JP" sz="1600" dirty="0"/>
              <a:t>RWT</a:t>
            </a:r>
            <a:r>
              <a:rPr lang="ja-JP" altLang="en-US" sz="1600" dirty="0"/>
              <a:t>の各</a:t>
            </a:r>
            <a:r>
              <a:rPr lang="en-US" altLang="ja-JP" sz="1600" dirty="0"/>
              <a:t>10</a:t>
            </a:r>
            <a:r>
              <a:rPr lang="ja-JP" altLang="en-US" sz="1600" dirty="0"/>
              <a:t>％の上昇は、その後の</a:t>
            </a:r>
            <a:r>
              <a:rPr lang="en-US" altLang="ja-JP" sz="1600" dirty="0"/>
              <a:t>VA</a:t>
            </a:r>
            <a:r>
              <a:rPr lang="ja-JP" altLang="en-US" sz="1600" dirty="0"/>
              <a:t>リスクの</a:t>
            </a:r>
            <a:r>
              <a:rPr lang="en-US" altLang="ja-JP" sz="1600" dirty="0"/>
              <a:t>34</a:t>
            </a:r>
            <a:r>
              <a:rPr lang="ja-JP" altLang="en-US" sz="1600" dirty="0"/>
              <a:t>％低下（</a:t>
            </a:r>
            <a:r>
              <a:rPr lang="en-US" altLang="ja-JP" sz="1600" dirty="0"/>
              <a:t>p</a:t>
            </a:r>
            <a:r>
              <a:rPr lang="ja-JP" altLang="en-US" sz="1600" dirty="0"/>
              <a:t>＝</a:t>
            </a:r>
            <a:r>
              <a:rPr lang="en-US" altLang="ja-JP" sz="1600" dirty="0"/>
              <a:t>0.027</a:t>
            </a:r>
            <a:r>
              <a:rPr lang="ja-JP" altLang="en-US" sz="1600" dirty="0"/>
              <a:t>）および</a:t>
            </a:r>
            <a:r>
              <a:rPr lang="en-US" altLang="ja-JP" sz="1600" dirty="0"/>
              <a:t>VA/</a:t>
            </a:r>
            <a:r>
              <a:rPr lang="ja-JP" altLang="en-US" sz="1600" dirty="0"/>
              <a:t>死亡リスクの</a:t>
            </a:r>
            <a:r>
              <a:rPr lang="en-US" altLang="ja-JP" sz="1600" dirty="0"/>
              <a:t>36</a:t>
            </a:r>
            <a:r>
              <a:rPr lang="ja-JP" altLang="en-US" sz="1600" dirty="0"/>
              <a:t>％低下（</a:t>
            </a:r>
            <a:r>
              <a:rPr lang="en-US" altLang="ja-JP" sz="1600" dirty="0"/>
              <a:t>p</a:t>
            </a:r>
            <a:r>
              <a:rPr lang="ja-JP" altLang="en-US" sz="1600" dirty="0"/>
              <a:t>＝</a:t>
            </a:r>
            <a:r>
              <a:rPr lang="en-US" altLang="ja-JP" sz="1600" dirty="0"/>
              <a:t>0.009</a:t>
            </a:r>
            <a:r>
              <a:rPr lang="ja-JP" altLang="en-US" sz="1600" dirty="0"/>
              <a:t>）と関連した。</a:t>
            </a:r>
          </a:p>
          <a:p>
            <a:endParaRPr kumimoji="1" lang="ja-JP" altLang="en-US" sz="1600" dirty="0"/>
          </a:p>
        </p:txBody>
      </p:sp>
    </p:spTree>
    <p:extLst>
      <p:ext uri="{BB962C8B-B14F-4D97-AF65-F5344CB8AC3E}">
        <p14:creationId xmlns:p14="http://schemas.microsoft.com/office/powerpoint/2010/main" val="84337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55844" y="-18432"/>
            <a:ext cx="3731846" cy="1143000"/>
          </a:xfrm>
        </p:spPr>
        <p:txBody>
          <a:bodyPr>
            <a:noAutofit/>
          </a:bodyPr>
          <a:lstStyle/>
          <a:p>
            <a:r>
              <a:rPr lang="ja-JP" altLang="en-US" sz="1800" b="1" dirty="0"/>
              <a:t>経カテーテル大動脈弁置換術後に発生する心筋傷害の予測因子およびその影響</a:t>
            </a:r>
            <a:endParaRPr kumimoji="1" lang="ja-JP" altLang="en-US" sz="1800" dirty="0"/>
          </a:p>
        </p:txBody>
      </p:sp>
      <p:pic>
        <p:nvPicPr>
          <p:cNvPr id="4" name="コンテンツ プレースホルダー 3"/>
          <p:cNvPicPr>
            <a:picLocks noGrp="1" noChangeAspect="1"/>
          </p:cNvPicPr>
          <p:nvPr>
            <p:ph idx="1"/>
          </p:nvPr>
        </p:nvPicPr>
        <p:blipFill rotWithShape="1">
          <a:blip r:embed="rId3"/>
          <a:srcRect l="-4216" r="-2975"/>
          <a:stretch/>
        </p:blipFill>
        <p:spPr>
          <a:xfrm>
            <a:off x="0" y="274638"/>
            <a:ext cx="5321867" cy="6323155"/>
          </a:xfrm>
        </p:spPr>
      </p:pic>
      <p:sp>
        <p:nvSpPr>
          <p:cNvPr id="5" name="テキスト ボックス 4"/>
          <p:cNvSpPr txBox="1"/>
          <p:nvPr/>
        </p:nvSpPr>
        <p:spPr>
          <a:xfrm>
            <a:off x="5321867" y="1124568"/>
            <a:ext cx="3338253" cy="5693865"/>
          </a:xfrm>
          <a:prstGeom prst="rect">
            <a:avLst/>
          </a:prstGeom>
          <a:noFill/>
        </p:spPr>
        <p:txBody>
          <a:bodyPr wrap="square" rtlCol="0">
            <a:spAutoFit/>
          </a:bodyPr>
          <a:lstStyle/>
          <a:p>
            <a:r>
              <a:rPr lang="ja-JP" altLang="en-US" sz="1400" dirty="0"/>
              <a:t>・経カテーテル大動脈弁置換術（</a:t>
            </a:r>
            <a:r>
              <a:rPr lang="en-US" altLang="ja-JP" sz="1400" dirty="0"/>
              <a:t>TAVR</a:t>
            </a:r>
            <a:r>
              <a:rPr lang="ja-JP" altLang="en-US" sz="1400" dirty="0"/>
              <a:t>）後の心筋傷害を示す心筋バイオマーカーの放出はよく認められるが、様々な種類の弁および手術アプローチを用いた</a:t>
            </a:r>
            <a:r>
              <a:rPr lang="en-US" altLang="ja-JP" sz="1400" dirty="0"/>
              <a:t>TAVR</a:t>
            </a:r>
            <a:r>
              <a:rPr lang="ja-JP" altLang="en-US" sz="1400" dirty="0"/>
              <a:t>施行患者の大規模コホートにおけるその臨床的影響は不明である。</a:t>
            </a:r>
            <a:endParaRPr lang="en-US" altLang="ja-JP" sz="1400" dirty="0"/>
          </a:p>
          <a:p>
            <a:endParaRPr lang="en-US" altLang="ja-JP" sz="1400" dirty="0"/>
          </a:p>
          <a:p>
            <a:r>
              <a:rPr lang="ja-JP" altLang="en-US" sz="1400" dirty="0"/>
              <a:t>・本研究は、</a:t>
            </a:r>
            <a:r>
              <a:rPr lang="en-US" altLang="ja-JP" sz="1400" dirty="0"/>
              <a:t>TAVR</a:t>
            </a:r>
            <a:r>
              <a:rPr lang="ja-JP" altLang="en-US" sz="1400" dirty="0"/>
              <a:t>後の心筋バイオマーカー上昇の発生率、臨床的影響、および関連因子を明らかにすることを目的とした。</a:t>
            </a:r>
          </a:p>
          <a:p>
            <a:endParaRPr lang="en-US" altLang="ja-JP" sz="1400" dirty="0"/>
          </a:p>
          <a:p>
            <a:r>
              <a:rPr lang="ja-JP" altLang="en-US" sz="1400" dirty="0"/>
              <a:t>・スペイン、カナダ、ブラジル、スイスなどの多施設においてバルーン拡張弁（</a:t>
            </a:r>
            <a:r>
              <a:rPr lang="en-US" altLang="ja-JP" sz="1400" dirty="0"/>
              <a:t>58</a:t>
            </a:r>
            <a:r>
              <a:rPr lang="ja-JP" altLang="en-US" sz="1400" dirty="0"/>
              <a:t>％）または自己拡張弁（</a:t>
            </a:r>
            <a:r>
              <a:rPr lang="en-US" altLang="ja-JP" sz="1400" dirty="0"/>
              <a:t>42</a:t>
            </a:r>
            <a:r>
              <a:rPr lang="ja-JP" altLang="en-US" sz="1400" dirty="0"/>
              <a:t>％）を使用した</a:t>
            </a:r>
            <a:r>
              <a:rPr lang="en-US" altLang="ja-JP" sz="1400" dirty="0"/>
              <a:t>TAVR</a:t>
            </a:r>
            <a:r>
              <a:rPr lang="ja-JP" altLang="en-US" sz="1400" dirty="0"/>
              <a:t>施行患者連続</a:t>
            </a:r>
            <a:r>
              <a:rPr lang="en-US" altLang="ja-JP" sz="1400" dirty="0"/>
              <a:t>1,131</a:t>
            </a:r>
            <a:r>
              <a:rPr lang="ja-JP" altLang="en-US" sz="1400" dirty="0"/>
              <a:t>例を対象となった。</a:t>
            </a:r>
            <a:endParaRPr lang="en-US" altLang="ja-JP" sz="1400" dirty="0"/>
          </a:p>
          <a:p>
            <a:endParaRPr lang="en-US" altLang="ja-JP" sz="1400" dirty="0"/>
          </a:p>
          <a:p>
            <a:r>
              <a:rPr lang="ja-JP" altLang="en-US" sz="1400" dirty="0"/>
              <a:t>・患者の</a:t>
            </a:r>
            <a:r>
              <a:rPr lang="en-US" altLang="ja-JP" sz="1400" dirty="0"/>
              <a:t>73.1</a:t>
            </a:r>
            <a:r>
              <a:rPr lang="ja-JP" altLang="en-US" sz="1400" dirty="0"/>
              <a:t>％では経大腿アプローチ、</a:t>
            </a:r>
            <a:r>
              <a:rPr lang="en-US" altLang="ja-JP" sz="1400" dirty="0"/>
              <a:t>20.3</a:t>
            </a:r>
            <a:r>
              <a:rPr lang="ja-JP" altLang="en-US" sz="1400" dirty="0"/>
              <a:t>％では経心尖（</a:t>
            </a:r>
            <a:r>
              <a:rPr lang="en-US" altLang="ja-JP" sz="1400" dirty="0"/>
              <a:t>TA</a:t>
            </a:r>
            <a:r>
              <a:rPr lang="ja-JP" altLang="en-US" sz="1400" dirty="0"/>
              <a:t>）アプローチが選択されていた。</a:t>
            </a:r>
            <a:endParaRPr lang="en-US" altLang="ja-JP" sz="1400" dirty="0"/>
          </a:p>
          <a:p>
            <a:endParaRPr lang="en-US" altLang="ja-JP" sz="1400" dirty="0"/>
          </a:p>
          <a:p>
            <a:r>
              <a:rPr lang="ja-JP" altLang="en-US" sz="1400" dirty="0"/>
              <a:t>・クレアチンキナーゼ心筋分画（</a:t>
            </a:r>
            <a:r>
              <a:rPr lang="en-US" altLang="ja-JP" sz="1400" dirty="0"/>
              <a:t>CK-MB)</a:t>
            </a:r>
            <a:r>
              <a:rPr lang="ja-JP" altLang="en-US" sz="1400" dirty="0"/>
              <a:t>の測定を、ベースラインおよび</a:t>
            </a:r>
            <a:r>
              <a:rPr lang="en-US" altLang="ja-JP" sz="1400" dirty="0"/>
              <a:t>TAVR</a:t>
            </a:r>
            <a:r>
              <a:rPr lang="ja-JP" altLang="en-US" sz="1400" dirty="0"/>
              <a:t>施行後</a:t>
            </a:r>
            <a:r>
              <a:rPr lang="en-US" altLang="ja-JP" sz="1400" dirty="0"/>
              <a:t>72</a:t>
            </a:r>
            <a:r>
              <a:rPr lang="ja-JP" altLang="en-US" sz="1400" dirty="0"/>
              <a:t>時間以内のいくつかの時点で実施した。また、心エコー検査をベースラインおよび追跡調査</a:t>
            </a:r>
            <a:r>
              <a:rPr lang="en-US" altLang="ja-JP" sz="1400" dirty="0"/>
              <a:t>6</a:t>
            </a:r>
            <a:r>
              <a:rPr lang="ja-JP" altLang="en-US" sz="1400" dirty="0"/>
              <a:t>～</a:t>
            </a:r>
            <a:r>
              <a:rPr lang="en-US" altLang="ja-JP" sz="1400" dirty="0"/>
              <a:t>12</a:t>
            </a:r>
            <a:r>
              <a:rPr lang="ja-JP" altLang="en-US" sz="1400" dirty="0"/>
              <a:t>ヵ月時に実施した。</a:t>
            </a:r>
          </a:p>
          <a:p>
            <a:endParaRPr lang="ja-JP" altLang="en-US" sz="1400" dirty="0"/>
          </a:p>
        </p:txBody>
      </p:sp>
    </p:spTree>
    <p:extLst>
      <p:ext uri="{BB962C8B-B14F-4D97-AF65-F5344CB8AC3E}">
        <p14:creationId xmlns:p14="http://schemas.microsoft.com/office/powerpoint/2010/main" val="413141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19" y="274638"/>
            <a:ext cx="3544036" cy="529562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p:cNvSpPr txBox="1"/>
          <p:nvPr/>
        </p:nvSpPr>
        <p:spPr>
          <a:xfrm>
            <a:off x="749736" y="5875007"/>
            <a:ext cx="4314759" cy="646331"/>
          </a:xfrm>
          <a:prstGeom prst="rect">
            <a:avLst/>
          </a:prstGeom>
          <a:noFill/>
        </p:spPr>
        <p:txBody>
          <a:bodyPr wrap="square" rtlCol="0">
            <a:spAutoFit/>
          </a:bodyPr>
          <a:lstStyle/>
          <a:p>
            <a:r>
              <a:rPr kumimoji="1" lang="ja-JP" altLang="en-US" dirty="0"/>
              <a:t>・</a:t>
            </a:r>
            <a:r>
              <a:rPr kumimoji="1" lang="en-US" altLang="ja-JP" dirty="0"/>
              <a:t>TAVI</a:t>
            </a:r>
            <a:r>
              <a:rPr kumimoji="1" lang="ja-JP" altLang="en-US" dirty="0"/>
              <a:t>後に</a:t>
            </a:r>
            <a:r>
              <a:rPr kumimoji="1" lang="en-US" altLang="ja-JP" dirty="0"/>
              <a:t>CK-MB</a:t>
            </a:r>
            <a:r>
              <a:rPr kumimoji="1" lang="ja-JP" altLang="en-US" dirty="0"/>
              <a:t>は上記のように上昇</a:t>
            </a:r>
            <a:endParaRPr kumimoji="1" lang="en-US" altLang="ja-JP" dirty="0"/>
          </a:p>
          <a:p>
            <a:r>
              <a:rPr lang="ja-JP" altLang="en-US" dirty="0"/>
              <a:t>（</a:t>
            </a:r>
            <a:r>
              <a:rPr lang="en-US" altLang="ja-JP" dirty="0"/>
              <a:t>A</a:t>
            </a:r>
            <a:r>
              <a:rPr lang="ja-JP" altLang="en-US" dirty="0"/>
              <a:t>：全体　</a:t>
            </a:r>
            <a:r>
              <a:rPr lang="en-US" altLang="ja-JP" dirty="0"/>
              <a:t>B</a:t>
            </a:r>
            <a:r>
              <a:rPr lang="ja-JP" altLang="en-US" dirty="0"/>
              <a:t>：</a:t>
            </a:r>
            <a:r>
              <a:rPr lang="en-US" altLang="ja-JP" dirty="0"/>
              <a:t>TA</a:t>
            </a:r>
            <a:r>
              <a:rPr lang="ja-JP" altLang="en-US" dirty="0"/>
              <a:t>と</a:t>
            </a:r>
            <a:r>
              <a:rPr lang="en-US" altLang="ja-JP" dirty="0"/>
              <a:t>TA</a:t>
            </a:r>
            <a:r>
              <a:rPr lang="ja-JP" altLang="en-US" dirty="0"/>
              <a:t>以外）</a:t>
            </a:r>
            <a:endParaRPr kumimoji="1" lang="ja-JP" altLang="en-US" dirty="0"/>
          </a:p>
        </p:txBody>
      </p:sp>
      <p:pic>
        <p:nvPicPr>
          <p:cNvPr id="8"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4114800" cy="289401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テキスト ボックス 8"/>
          <p:cNvSpPr txBox="1"/>
          <p:nvPr/>
        </p:nvSpPr>
        <p:spPr>
          <a:xfrm>
            <a:off x="4758476" y="5339525"/>
            <a:ext cx="4253557" cy="923330"/>
          </a:xfrm>
          <a:prstGeom prst="rect">
            <a:avLst/>
          </a:prstGeom>
          <a:noFill/>
        </p:spPr>
        <p:txBody>
          <a:bodyPr wrap="square" rtlCol="0">
            <a:spAutoFit/>
          </a:bodyPr>
          <a:lstStyle/>
          <a:p>
            <a:r>
              <a:rPr kumimoji="1" lang="ja-JP" altLang="en-US" dirty="0">
                <a:latin typeface="+mj-ea"/>
                <a:ea typeface="+mj-ea"/>
              </a:rPr>
              <a:t>・</a:t>
            </a:r>
            <a:r>
              <a:rPr kumimoji="1" lang="en-US" altLang="ja-JP" dirty="0">
                <a:latin typeface="+mj-ea"/>
                <a:ea typeface="+mj-ea"/>
              </a:rPr>
              <a:t>TA</a:t>
            </a:r>
            <a:r>
              <a:rPr kumimoji="1" lang="ja-JP" altLang="en-US" dirty="0">
                <a:latin typeface="+mj-ea"/>
                <a:ea typeface="+mj-ea"/>
              </a:rPr>
              <a:t>＞</a:t>
            </a:r>
            <a:r>
              <a:rPr kumimoji="1" lang="en-US" altLang="ja-JP" dirty="0">
                <a:latin typeface="+mj-ea"/>
                <a:ea typeface="+mj-ea"/>
              </a:rPr>
              <a:t>TF</a:t>
            </a:r>
            <a:r>
              <a:rPr lang="ja-JP" altLang="en-US" dirty="0">
                <a:latin typeface="+mj-ea"/>
                <a:ea typeface="+mj-ea"/>
              </a:rPr>
              <a:t>でより</a:t>
            </a:r>
            <a:r>
              <a:rPr lang="en-US" altLang="ja-JP" dirty="0">
                <a:latin typeface="+mj-ea"/>
                <a:ea typeface="+mj-ea"/>
              </a:rPr>
              <a:t>CK-MB</a:t>
            </a:r>
            <a:r>
              <a:rPr lang="ja-JP" altLang="en-US" dirty="0">
                <a:latin typeface="+mj-ea"/>
                <a:ea typeface="+mj-ea"/>
              </a:rPr>
              <a:t>の上昇が認められ基準値の</a:t>
            </a:r>
            <a:r>
              <a:rPr lang="en-US" altLang="ja-JP" dirty="0">
                <a:latin typeface="+mj-ea"/>
                <a:ea typeface="+mj-ea"/>
              </a:rPr>
              <a:t>1-3</a:t>
            </a:r>
            <a:r>
              <a:rPr lang="ja-JP" altLang="en-US" dirty="0">
                <a:latin typeface="+mj-ea"/>
                <a:ea typeface="+mj-ea"/>
              </a:rPr>
              <a:t>倍の上昇が最も多い割合として多かった</a:t>
            </a:r>
            <a:endParaRPr kumimoji="1" lang="ja-JP" altLang="en-US" dirty="0">
              <a:latin typeface="+mj-ea"/>
              <a:ea typeface="+mj-ea"/>
            </a:endParaRPr>
          </a:p>
        </p:txBody>
      </p:sp>
    </p:spTree>
    <p:extLst>
      <p:ext uri="{BB962C8B-B14F-4D97-AF65-F5344CB8AC3E}">
        <p14:creationId xmlns:p14="http://schemas.microsoft.com/office/powerpoint/2010/main" val="407699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25" r="-9040"/>
          <a:stretch/>
        </p:blipFill>
        <p:spPr bwMode="auto">
          <a:xfrm>
            <a:off x="429788" y="785072"/>
            <a:ext cx="4013413" cy="548886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125" y="813272"/>
            <a:ext cx="3650798" cy="562819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正方形/長方形 7"/>
          <p:cNvSpPr/>
          <p:nvPr/>
        </p:nvSpPr>
        <p:spPr>
          <a:xfrm>
            <a:off x="867895" y="124080"/>
            <a:ext cx="7761623" cy="584776"/>
          </a:xfrm>
          <a:prstGeom prst="rect">
            <a:avLst/>
          </a:prstGeom>
        </p:spPr>
        <p:txBody>
          <a:bodyPr wrap="square">
            <a:spAutoFit/>
          </a:bodyPr>
          <a:lstStyle/>
          <a:p>
            <a:r>
              <a:rPr lang="en-US" altLang="ja-JP" sz="1600" b="1" dirty="0"/>
              <a:t>Kaplan-Meier mortality curves for cumulative overall death (A) and for cardiovascular death (B) according to the percentiles of CK-MB peak of increase after TAVR. </a:t>
            </a:r>
            <a:endParaRPr lang="ja-JP" altLang="en-US" sz="1600" dirty="0"/>
          </a:p>
        </p:txBody>
      </p:sp>
      <p:sp>
        <p:nvSpPr>
          <p:cNvPr id="9" name="正方形/長方形 8"/>
          <p:cNvSpPr/>
          <p:nvPr/>
        </p:nvSpPr>
        <p:spPr>
          <a:xfrm>
            <a:off x="5445507" y="6441124"/>
            <a:ext cx="4572000" cy="276999"/>
          </a:xfrm>
          <a:prstGeom prst="rect">
            <a:avLst/>
          </a:prstGeom>
        </p:spPr>
        <p:txBody>
          <a:bodyPr>
            <a:spAutoFit/>
          </a:bodyPr>
          <a:lstStyle/>
          <a:p>
            <a:r>
              <a:rPr lang="en-US" altLang="ja-JP" sz="1200" b="1" dirty="0"/>
              <a:t>Kaplan-Meier Survival Curves in Non-TA Patients</a:t>
            </a:r>
            <a:endParaRPr lang="ja-JP" altLang="en-US" sz="1200" dirty="0"/>
          </a:p>
        </p:txBody>
      </p:sp>
      <p:sp>
        <p:nvSpPr>
          <p:cNvPr id="10" name="正方形/長方形 9"/>
          <p:cNvSpPr/>
          <p:nvPr/>
        </p:nvSpPr>
        <p:spPr>
          <a:xfrm>
            <a:off x="867895" y="6441464"/>
            <a:ext cx="3072175" cy="276999"/>
          </a:xfrm>
          <a:prstGeom prst="rect">
            <a:avLst/>
          </a:prstGeom>
        </p:spPr>
        <p:txBody>
          <a:bodyPr wrap="none">
            <a:spAutoFit/>
          </a:bodyPr>
          <a:lstStyle/>
          <a:p>
            <a:r>
              <a:rPr lang="en-US" altLang="ja-JP" sz="1200" b="1" dirty="0"/>
              <a:t>Kaplan-Meier Mortality Curves in All Patients</a:t>
            </a:r>
            <a:endParaRPr lang="ja-JP" altLang="en-US" sz="1200" dirty="0"/>
          </a:p>
        </p:txBody>
      </p:sp>
    </p:spTree>
    <p:extLst>
      <p:ext uri="{BB962C8B-B14F-4D97-AF65-F5344CB8AC3E}">
        <p14:creationId xmlns:p14="http://schemas.microsoft.com/office/powerpoint/2010/main" val="156193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921" r="35"/>
          <a:stretch/>
        </p:blipFill>
        <p:spPr>
          <a:xfrm>
            <a:off x="233926" y="274638"/>
            <a:ext cx="5506117" cy="6292999"/>
          </a:xfrm>
        </p:spPr>
      </p:pic>
      <p:sp>
        <p:nvSpPr>
          <p:cNvPr id="2" name="タイトル 1"/>
          <p:cNvSpPr>
            <a:spLocks noGrp="1"/>
          </p:cNvSpPr>
          <p:nvPr>
            <p:ph type="title"/>
          </p:nvPr>
        </p:nvSpPr>
        <p:spPr>
          <a:xfrm>
            <a:off x="5773460" y="511898"/>
            <a:ext cx="3180683" cy="825026"/>
          </a:xfrm>
        </p:spPr>
        <p:txBody>
          <a:bodyPr>
            <a:noAutofit/>
          </a:bodyPr>
          <a:lstStyle/>
          <a:p>
            <a:r>
              <a:rPr lang="ja-JP" altLang="en-US" sz="2000" dirty="0"/>
              <a:t>非心臓手術患者の</a:t>
            </a:r>
            <a:r>
              <a:rPr lang="en-US" altLang="ja-JP" sz="2000" dirty="0"/>
              <a:t>β</a:t>
            </a:r>
            <a:r>
              <a:rPr lang="ja-JP" altLang="en-US" sz="2000" dirty="0"/>
              <a:t>遮断薬使用は周術期の主要心血管イベントや死亡を増やす</a:t>
            </a:r>
            <a:br>
              <a:rPr lang="en-US" altLang="ja-JP" sz="2000" dirty="0"/>
            </a:br>
            <a:endParaRPr kumimoji="1" lang="ja-JP" altLang="en-US" sz="2000" dirty="0"/>
          </a:p>
        </p:txBody>
      </p:sp>
      <p:sp>
        <p:nvSpPr>
          <p:cNvPr id="5" name="テキスト ボックス 4"/>
          <p:cNvSpPr txBox="1"/>
          <p:nvPr/>
        </p:nvSpPr>
        <p:spPr>
          <a:xfrm>
            <a:off x="5948404" y="1638549"/>
            <a:ext cx="3005739" cy="5078314"/>
          </a:xfrm>
          <a:prstGeom prst="rect">
            <a:avLst/>
          </a:prstGeom>
          <a:noFill/>
        </p:spPr>
        <p:txBody>
          <a:bodyPr wrap="square" rtlCol="0">
            <a:spAutoFit/>
          </a:bodyPr>
          <a:lstStyle/>
          <a:p>
            <a:r>
              <a:rPr kumimoji="1" lang="ja-JP" altLang="en-US" dirty="0"/>
              <a:t>・デンマークの</a:t>
            </a:r>
            <a:r>
              <a:rPr kumimoji="1" lang="en-US" altLang="ja-JP" dirty="0"/>
              <a:t>Nationwide</a:t>
            </a:r>
            <a:r>
              <a:rPr kumimoji="1" lang="ja-JP" altLang="en-US" dirty="0"/>
              <a:t>コホート試験</a:t>
            </a:r>
            <a:endParaRPr kumimoji="1" lang="en-US" altLang="ja-JP" dirty="0"/>
          </a:p>
          <a:p>
            <a:endParaRPr lang="en-US" altLang="ja-JP" dirty="0"/>
          </a:p>
          <a:p>
            <a:r>
              <a:rPr kumimoji="1" lang="ja-JP" altLang="en-US" dirty="0"/>
              <a:t>・</a:t>
            </a:r>
            <a:r>
              <a:rPr kumimoji="1" lang="en-US" altLang="ja-JP" dirty="0"/>
              <a:t>2005</a:t>
            </a:r>
            <a:r>
              <a:rPr kumimoji="1" lang="ja-JP" altLang="en-US" dirty="0"/>
              <a:t>年から</a:t>
            </a:r>
            <a:r>
              <a:rPr kumimoji="1" lang="en-US" altLang="ja-JP" dirty="0"/>
              <a:t>2011</a:t>
            </a:r>
            <a:r>
              <a:rPr kumimoji="1" lang="ja-JP" altLang="en-US" dirty="0"/>
              <a:t>年の非心臓手術を受ける</a:t>
            </a:r>
            <a:r>
              <a:rPr kumimoji="1" lang="en-US" altLang="ja-JP" dirty="0"/>
              <a:t>55320</a:t>
            </a:r>
            <a:r>
              <a:rPr kumimoji="1" lang="ja-JP" altLang="en-US" dirty="0"/>
              <a:t>名の</a:t>
            </a:r>
            <a:r>
              <a:rPr kumimoji="1" lang="en-US" altLang="ja-JP" dirty="0"/>
              <a:t>20</a:t>
            </a:r>
            <a:r>
              <a:rPr kumimoji="1" lang="ja-JP" altLang="en-US" dirty="0"/>
              <a:t>歳以上の成人で、ベースに</a:t>
            </a:r>
            <a:r>
              <a:rPr kumimoji="1" lang="en-US" altLang="ja-JP" dirty="0"/>
              <a:t>2</a:t>
            </a:r>
            <a:r>
              <a:rPr kumimoji="1" lang="ja-JP" altLang="en-US" dirty="0"/>
              <a:t>種類以上の降圧薬：</a:t>
            </a:r>
            <a:r>
              <a:rPr kumimoji="1" lang="en-US" altLang="ja-JP" dirty="0"/>
              <a:t>β</a:t>
            </a:r>
            <a:r>
              <a:rPr kumimoji="1" lang="ja-JP" altLang="en-US" dirty="0"/>
              <a:t>遮断薬・</a:t>
            </a:r>
            <a:r>
              <a:rPr kumimoji="1" lang="en-US" altLang="ja-JP" dirty="0"/>
              <a:t>RAS</a:t>
            </a:r>
            <a:r>
              <a:rPr kumimoji="1" lang="ja-JP" altLang="en-US" dirty="0"/>
              <a:t>阻害薬・カルシウム拮抗薬・利尿薬を内服しているものが対象</a:t>
            </a:r>
            <a:endParaRPr kumimoji="1" lang="en-US" altLang="ja-JP" dirty="0"/>
          </a:p>
          <a:p>
            <a:endParaRPr lang="en-US" altLang="ja-JP" dirty="0"/>
          </a:p>
          <a:p>
            <a:r>
              <a:rPr kumimoji="1" lang="ja-JP" altLang="en-US" dirty="0"/>
              <a:t>・</a:t>
            </a:r>
            <a:r>
              <a:rPr lang="ja-JP" altLang="en-US" dirty="0"/>
              <a:t>除外基準は、肝疾患・腎障害・心血管疾患合併・ソタロール内服中・降圧薬を</a:t>
            </a:r>
            <a:r>
              <a:rPr lang="en-US" altLang="ja-JP" dirty="0"/>
              <a:t>4</a:t>
            </a:r>
            <a:r>
              <a:rPr lang="ja-JP" altLang="en-US" dirty="0"/>
              <a:t>種類全て内服していること</a:t>
            </a:r>
            <a:endParaRPr lang="en-US" altLang="ja-JP" dirty="0"/>
          </a:p>
          <a:p>
            <a:endParaRPr kumimoji="1" lang="en-US" altLang="ja-JP" dirty="0"/>
          </a:p>
          <a:p>
            <a:r>
              <a:rPr lang="ja-JP" altLang="en-US" dirty="0"/>
              <a:t>・術後</a:t>
            </a:r>
            <a:r>
              <a:rPr lang="en-US" altLang="ja-JP" dirty="0"/>
              <a:t>30</a:t>
            </a:r>
            <a:r>
              <a:rPr lang="ja-JP" altLang="en-US" dirty="0"/>
              <a:t>日での</a:t>
            </a:r>
            <a:r>
              <a:rPr lang="en-US" altLang="ja-JP" dirty="0"/>
              <a:t>MACE</a:t>
            </a:r>
            <a:r>
              <a:rPr lang="ja-JP" altLang="en-US" dirty="0"/>
              <a:t>と全死亡率を主要評価項目とした</a:t>
            </a:r>
            <a:endParaRPr kumimoji="1" lang="ja-JP" altLang="en-US" dirty="0"/>
          </a:p>
        </p:txBody>
      </p:sp>
    </p:spTree>
    <p:extLst>
      <p:ext uri="{BB962C8B-B14F-4D97-AF65-F5344CB8AC3E}">
        <p14:creationId xmlns:p14="http://schemas.microsoft.com/office/powerpoint/2010/main" val="231997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13"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40" r="-3321"/>
          <a:stretch/>
        </p:blipFill>
        <p:spPr bwMode="auto">
          <a:xfrm>
            <a:off x="4586739" y="274639"/>
            <a:ext cx="4557261" cy="331834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67" y="236165"/>
            <a:ext cx="3983775" cy="58938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4791054" y="3761552"/>
            <a:ext cx="3895746" cy="2862323"/>
          </a:xfrm>
          <a:prstGeom prst="rect">
            <a:avLst/>
          </a:prstGeom>
          <a:noFill/>
        </p:spPr>
        <p:txBody>
          <a:bodyPr wrap="square" rtlCol="0">
            <a:spAutoFit/>
          </a:bodyPr>
          <a:lstStyle/>
          <a:p>
            <a:r>
              <a:rPr kumimoji="1" lang="ja-JP" altLang="en-US" dirty="0"/>
              <a:t>・</a:t>
            </a:r>
            <a:r>
              <a:rPr kumimoji="1" lang="en-US" altLang="ja-JP" dirty="0"/>
              <a:t>MACEs</a:t>
            </a:r>
            <a:r>
              <a:rPr kumimoji="1" lang="ja-JP" altLang="en-US" dirty="0"/>
              <a:t>は</a:t>
            </a:r>
            <a:r>
              <a:rPr kumimoji="1" lang="en-US" altLang="ja-JP" dirty="0"/>
              <a:t>β</a:t>
            </a:r>
            <a:r>
              <a:rPr kumimoji="1" lang="ja-JP" altLang="en-US" dirty="0"/>
              <a:t>遮断薬使用者の</a:t>
            </a:r>
            <a:r>
              <a:rPr kumimoji="1" lang="en-US" altLang="ja-JP" dirty="0"/>
              <a:t>1.3% </a:t>
            </a:r>
            <a:r>
              <a:rPr kumimoji="1" lang="en-US" altLang="ja-JP" dirty="0" err="1"/>
              <a:t>vs</a:t>
            </a:r>
            <a:r>
              <a:rPr kumimoji="1" lang="en-US" altLang="ja-JP" dirty="0"/>
              <a:t> </a:t>
            </a:r>
            <a:r>
              <a:rPr kumimoji="1" lang="ja-JP" altLang="en-US" dirty="0"/>
              <a:t>非使用者</a:t>
            </a:r>
            <a:r>
              <a:rPr lang="en-US" altLang="ja-JP" dirty="0"/>
              <a:t>0.8</a:t>
            </a:r>
            <a:r>
              <a:rPr kumimoji="1" lang="en-US" altLang="ja-JP" dirty="0"/>
              <a:t>%</a:t>
            </a:r>
            <a:r>
              <a:rPr kumimoji="1" lang="ja-JP" altLang="en-US" dirty="0"/>
              <a:t>で認めた（</a:t>
            </a:r>
            <a:r>
              <a:rPr kumimoji="1" lang="en-US" altLang="ja-JP" dirty="0"/>
              <a:t>P&lt;0.001</a:t>
            </a:r>
            <a:r>
              <a:rPr kumimoji="1" lang="ja-JP" altLang="en-US" dirty="0"/>
              <a:t>）</a:t>
            </a:r>
            <a:endParaRPr kumimoji="1" lang="en-US" altLang="ja-JP" dirty="0"/>
          </a:p>
          <a:p>
            <a:endParaRPr lang="en-US" altLang="ja-JP" dirty="0"/>
          </a:p>
          <a:p>
            <a:r>
              <a:rPr kumimoji="1" lang="ja-JP" altLang="en-US" dirty="0"/>
              <a:t>・また</a:t>
            </a:r>
            <a:r>
              <a:rPr kumimoji="1" lang="en-US" altLang="ja-JP" dirty="0"/>
              <a:t>RAS+</a:t>
            </a:r>
            <a:r>
              <a:rPr kumimoji="1" lang="ja-JP" altLang="en-US" dirty="0"/>
              <a:t>サイアザイド利尿薬を</a:t>
            </a:r>
            <a:r>
              <a:rPr kumimoji="1" lang="en-US" altLang="ja-JP" dirty="0"/>
              <a:t>reference</a:t>
            </a:r>
            <a:r>
              <a:rPr kumimoji="1" lang="ja-JP" altLang="en-US" dirty="0"/>
              <a:t>とした際、</a:t>
            </a:r>
            <a:r>
              <a:rPr kumimoji="1" lang="en-US" altLang="ja-JP" dirty="0"/>
              <a:t>β</a:t>
            </a:r>
            <a:r>
              <a:rPr kumimoji="1" lang="ja-JP" altLang="en-US" dirty="0"/>
              <a:t>遮断薬</a:t>
            </a:r>
            <a:r>
              <a:rPr kumimoji="1" lang="en-US" altLang="ja-JP" dirty="0"/>
              <a:t>+RAS</a:t>
            </a:r>
            <a:r>
              <a:rPr kumimoji="1" lang="ja-JP" altLang="en-US" dirty="0"/>
              <a:t>は</a:t>
            </a:r>
            <a:r>
              <a:rPr kumimoji="1" lang="en-US" altLang="ja-JP" dirty="0"/>
              <a:t>OR2.16</a:t>
            </a:r>
            <a:r>
              <a:rPr kumimoji="1" lang="ja-JP" altLang="en-US" dirty="0"/>
              <a:t>、</a:t>
            </a:r>
            <a:r>
              <a:rPr kumimoji="1" lang="en-US" altLang="ja-JP" dirty="0"/>
              <a:t>β</a:t>
            </a:r>
            <a:r>
              <a:rPr kumimoji="1" lang="ja-JP" altLang="en-US" dirty="0"/>
              <a:t>遮断薬</a:t>
            </a:r>
            <a:r>
              <a:rPr kumimoji="1" lang="en-US" altLang="ja-JP" dirty="0"/>
              <a:t>+CCB OR2.17 β</a:t>
            </a:r>
            <a:r>
              <a:rPr kumimoji="1" lang="ja-JP" altLang="en-US" dirty="0"/>
              <a:t>遮断薬</a:t>
            </a:r>
            <a:r>
              <a:rPr kumimoji="1" lang="en-US" altLang="ja-JP" dirty="0"/>
              <a:t>+</a:t>
            </a:r>
            <a:r>
              <a:rPr kumimoji="1" lang="ja-JP" altLang="en-US" dirty="0"/>
              <a:t>サイアザイド</a:t>
            </a:r>
            <a:r>
              <a:rPr kumimoji="1" lang="en-US" altLang="ja-JP" dirty="0"/>
              <a:t> OR1.56</a:t>
            </a:r>
            <a:r>
              <a:rPr kumimoji="1" lang="ja-JP" altLang="en-US" dirty="0"/>
              <a:t>と上昇を認めた</a:t>
            </a:r>
            <a:endParaRPr kumimoji="1" lang="en-US" altLang="ja-JP" dirty="0"/>
          </a:p>
          <a:p>
            <a:endParaRPr lang="en-US" altLang="ja-JP" dirty="0"/>
          </a:p>
          <a:p>
            <a:r>
              <a:rPr kumimoji="1" lang="ja-JP" altLang="en-US" dirty="0"/>
              <a:t>・特に</a:t>
            </a:r>
            <a:r>
              <a:rPr kumimoji="1" lang="en-US" altLang="ja-JP" dirty="0"/>
              <a:t>70</a:t>
            </a:r>
            <a:r>
              <a:rPr kumimoji="1" lang="ja-JP" altLang="en-US" dirty="0"/>
              <a:t>歳より高齢、男性、緊急手術例でより</a:t>
            </a:r>
            <a:r>
              <a:rPr kumimoji="1" lang="en-US" altLang="ja-JP" dirty="0"/>
              <a:t>MACE</a:t>
            </a:r>
            <a:r>
              <a:rPr kumimoji="1" lang="ja-JP" altLang="en-US" dirty="0"/>
              <a:t>が発生しやすかった</a:t>
            </a:r>
          </a:p>
        </p:txBody>
      </p:sp>
    </p:spTree>
    <p:extLst>
      <p:ext uri="{BB962C8B-B14F-4D97-AF65-F5344CB8AC3E}">
        <p14:creationId xmlns:p14="http://schemas.microsoft.com/office/powerpoint/2010/main" val="318849091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画面に合わせる (4:3)</PresentationFormat>
  <Paragraphs>78</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ＭＳ Ｐゴシック</vt:lpstr>
      <vt:lpstr>Arial</vt:lpstr>
      <vt:lpstr>Calibri</vt:lpstr>
      <vt:lpstr>ホワイト</vt:lpstr>
      <vt:lpstr>多枝病変を有するNSTEMI患者における一段階PCIと多段階PCIの比較</vt:lpstr>
      <vt:lpstr>PowerPoint プレゼンテーション</vt:lpstr>
      <vt:lpstr>左室機能不全患者における相対的壁厚と心室頻拍リスク</vt:lpstr>
      <vt:lpstr>PowerPoint プレゼンテーション</vt:lpstr>
      <vt:lpstr>経カテーテル大動脈弁置換術後に発生する心筋傷害の予測因子およびその影響</vt:lpstr>
      <vt:lpstr>PowerPoint プレゼンテーション</vt:lpstr>
      <vt:lpstr>PowerPoint プレゼンテーション</vt:lpstr>
      <vt:lpstr>非心臓手術患者のβ遮断薬使用は周術期の主要心血管イベントや死亡を増やす </vt:lpstr>
      <vt:lpstr>PowerPoint プレゼンテーション</vt:lpstr>
      <vt:lpstr>日本におけるIABP使用と患者の死亡リスク　多施設レジストリー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2020-12-13T16:26:09Z</dcterms:created>
  <dcterms:modified xsi:type="dcterms:W3CDTF">2020-12-13T16:26:30Z</dcterms:modified>
</cp:coreProperties>
</file>