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sldIdLst>
    <p:sldId id="265" r:id="rId2"/>
    <p:sldId id="266" r:id="rId3"/>
    <p:sldId id="263" r:id="rId4"/>
    <p:sldId id="264" r:id="rId5"/>
    <p:sldId id="267" r:id="rId6"/>
    <p:sldId id="268" r:id="rId7"/>
    <p:sldId id="269" r:id="rId8"/>
    <p:sldId id="270" r:id="rId9"/>
    <p:sldId id="271" r:id="rId10"/>
    <p:sldId id="272"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37" autoAdjust="0"/>
  </p:normalViewPr>
  <p:slideViewPr>
    <p:cSldViewPr snapToGrid="0" snapToObjects="1">
      <p:cViewPr varScale="1">
        <p:scale>
          <a:sx n="38" d="100"/>
          <a:sy n="38" d="100"/>
        </p:scale>
        <p:origin x="114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5946C-312C-874D-A469-873F489ED00E}" type="datetimeFigureOut">
              <a:rPr kumimoji="1" lang="ja-JP" altLang="en-US" smtClean="0"/>
              <a:t>2020/10/6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7ABC4-59BD-3F4E-9546-AC3693B49BF7}" type="slidenum">
              <a:rPr kumimoji="1" lang="ja-JP" altLang="en-US" smtClean="0"/>
              <a:t>‹#›</a:t>
            </a:fld>
            <a:endParaRPr kumimoji="1" lang="ja-JP" altLang="en-US"/>
          </a:p>
        </p:txBody>
      </p:sp>
    </p:spTree>
    <p:extLst>
      <p:ext uri="{BB962C8B-B14F-4D97-AF65-F5344CB8AC3E}">
        <p14:creationId xmlns:p14="http://schemas.microsoft.com/office/powerpoint/2010/main" val="33155888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0D7ABC4-59BD-3F4E-9546-AC3693B49BF7}" type="slidenum">
              <a:rPr kumimoji="1" lang="ja-JP" altLang="en-US" smtClean="0"/>
              <a:t>2</a:t>
            </a:fld>
            <a:endParaRPr kumimoji="1" lang="ja-JP" altLang="en-US"/>
          </a:p>
        </p:txBody>
      </p:sp>
    </p:spTree>
    <p:extLst>
      <p:ext uri="{BB962C8B-B14F-4D97-AF65-F5344CB8AC3E}">
        <p14:creationId xmlns:p14="http://schemas.microsoft.com/office/powerpoint/2010/main" val="248036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74813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207773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258458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295783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415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395175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140120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215650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37275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338522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C5EF2E9-C4CB-7B41-94B1-6BB2E0C7B542}" type="datetimeFigureOut">
              <a:rPr kumimoji="1" lang="ja-JP" altLang="en-US" smtClean="0"/>
              <a:t>2020/10/6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121301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EF2E9-C4CB-7B41-94B1-6BB2E0C7B542}" type="datetimeFigureOut">
              <a:rPr kumimoji="1" lang="ja-JP" altLang="en-US" smtClean="0"/>
              <a:t>2020/10/6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568EB-7ECB-7B44-A2EB-072DD5E6AC85}" type="slidenum">
              <a:rPr kumimoji="1" lang="ja-JP" altLang="en-US" smtClean="0"/>
              <a:t>‹#›</a:t>
            </a:fld>
            <a:endParaRPr kumimoji="1" lang="ja-JP" altLang="en-US"/>
          </a:p>
        </p:txBody>
      </p:sp>
    </p:spTree>
    <p:extLst>
      <p:ext uri="{BB962C8B-B14F-4D97-AF65-F5344CB8AC3E}">
        <p14:creationId xmlns:p14="http://schemas.microsoft.com/office/powerpoint/2010/main" val="341836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sz="half" idx="1"/>
          </p:nvPr>
        </p:nvPicPr>
        <p:blipFill>
          <a:blip r:embed="rId2"/>
          <a:srcRect l="-11239" r="-11239"/>
          <a:stretch>
            <a:fillRect/>
          </a:stretch>
        </p:blipFill>
        <p:spPr>
          <a:xfrm>
            <a:off x="-547877" y="0"/>
            <a:ext cx="5980662" cy="6702386"/>
          </a:xfrm>
        </p:spPr>
      </p:pic>
      <p:sp>
        <p:nvSpPr>
          <p:cNvPr id="6" name="コンテンツ プレースホルダー 5"/>
          <p:cNvSpPr>
            <a:spLocks noGrp="1"/>
          </p:cNvSpPr>
          <p:nvPr>
            <p:ph sz="half" idx="2"/>
          </p:nvPr>
        </p:nvSpPr>
        <p:spPr>
          <a:xfrm>
            <a:off x="4953916" y="214335"/>
            <a:ext cx="3964899" cy="6000415"/>
          </a:xfrm>
        </p:spPr>
        <p:txBody>
          <a:bodyPr>
            <a:normAutofit/>
          </a:bodyPr>
          <a:lstStyle/>
          <a:p>
            <a:r>
              <a:rPr kumimoji="1" lang="ja-JP" altLang="en-US" sz="1600" dirty="0"/>
              <a:t>急性低酸素呼吸不全（主に肺炎）に対する</a:t>
            </a:r>
            <a:r>
              <a:rPr kumimoji="1" lang="en-US" altLang="ja-JP" sz="1600" dirty="0"/>
              <a:t>High flow nasal cannula</a:t>
            </a:r>
            <a:r>
              <a:rPr kumimoji="1" lang="ja-JP" altLang="en-US" sz="1600" dirty="0"/>
              <a:t>の有効性</a:t>
            </a:r>
            <a:endParaRPr kumimoji="1" lang="en-US" altLang="ja-JP" sz="1600" dirty="0"/>
          </a:p>
          <a:p>
            <a:endParaRPr lang="en-US" altLang="ja-JP" sz="1600" dirty="0"/>
          </a:p>
          <a:p>
            <a:r>
              <a:rPr kumimoji="1" lang="en-US" altLang="ja-JP" sz="1600" dirty="0"/>
              <a:t>2011</a:t>
            </a:r>
            <a:r>
              <a:rPr kumimoji="1" lang="ja-JP" altLang="en-US" sz="1600" dirty="0"/>
              <a:t>年</a:t>
            </a:r>
            <a:r>
              <a:rPr kumimoji="1" lang="en-US" altLang="ja-JP" sz="1600" dirty="0"/>
              <a:t>2</a:t>
            </a:r>
            <a:r>
              <a:rPr kumimoji="1" lang="ja-JP" altLang="en-US" sz="1600" dirty="0"/>
              <a:t>月から</a:t>
            </a:r>
            <a:r>
              <a:rPr kumimoji="1" lang="en-US" altLang="ja-JP" sz="1600" dirty="0"/>
              <a:t>2013</a:t>
            </a:r>
            <a:r>
              <a:rPr kumimoji="1" lang="ja-JP" altLang="en-US" sz="1600" dirty="0"/>
              <a:t>年</a:t>
            </a:r>
            <a:r>
              <a:rPr kumimoji="1" lang="en-US" altLang="ja-JP" sz="1600" dirty="0"/>
              <a:t>4</a:t>
            </a:r>
            <a:r>
              <a:rPr kumimoji="1" lang="ja-JP" altLang="en-US" sz="1600" dirty="0"/>
              <a:t>月までにフランス・ベルギーの合計</a:t>
            </a:r>
            <a:r>
              <a:rPr kumimoji="1" lang="en-US" altLang="ja-JP" sz="1600" dirty="0"/>
              <a:t>23</a:t>
            </a:r>
            <a:r>
              <a:rPr kumimoji="1" lang="ja-JP" altLang="en-US" sz="1600" dirty="0"/>
              <a:t>施設</a:t>
            </a:r>
            <a:r>
              <a:rPr kumimoji="1" lang="en-US" altLang="ja-JP" sz="1600" dirty="0"/>
              <a:t>ICU</a:t>
            </a:r>
            <a:r>
              <a:rPr kumimoji="1" lang="ja-JP" altLang="en-US" sz="1600" dirty="0"/>
              <a:t>に入室となった以下の定義を満たす急性呼吸不全症例を対象。</a:t>
            </a:r>
            <a:endParaRPr kumimoji="1" lang="en-US" altLang="ja-JP" sz="1600" dirty="0"/>
          </a:p>
          <a:p>
            <a:endParaRPr lang="en-US" altLang="ja-JP" sz="1600" dirty="0"/>
          </a:p>
          <a:p>
            <a:r>
              <a:rPr kumimoji="1" lang="ja-JP" altLang="en-US" sz="1600" dirty="0"/>
              <a:t>・呼吸数</a:t>
            </a:r>
            <a:r>
              <a:rPr kumimoji="1" lang="en-US" altLang="ja-JP" sz="1600" dirty="0"/>
              <a:t>&gt;25</a:t>
            </a:r>
            <a:r>
              <a:rPr kumimoji="1" lang="ja-JP" altLang="en-US" sz="1600" dirty="0"/>
              <a:t>回、</a:t>
            </a:r>
            <a:r>
              <a:rPr lang="ja-JP" altLang="en-US" sz="1600" dirty="0"/>
              <a:t>・</a:t>
            </a:r>
            <a:r>
              <a:rPr lang="en-US" altLang="ja-JP" sz="1600" dirty="0"/>
              <a:t>P/F</a:t>
            </a:r>
            <a:r>
              <a:rPr lang="ja-JP" altLang="en-US" sz="1600" dirty="0"/>
              <a:t>比</a:t>
            </a:r>
            <a:r>
              <a:rPr lang="en-US" altLang="ja-JP" sz="1600" dirty="0"/>
              <a:t>&lt;300</a:t>
            </a:r>
            <a:r>
              <a:rPr lang="ja-JP" altLang="en-US" sz="1600" dirty="0"/>
              <a:t>、・酸素マスク</a:t>
            </a:r>
            <a:r>
              <a:rPr lang="en-US" altLang="ja-JP" sz="1600" dirty="0"/>
              <a:t>&gt;10L</a:t>
            </a:r>
            <a:r>
              <a:rPr lang="ja-JP" altLang="en-US" sz="1600" dirty="0"/>
              <a:t>必要、・</a:t>
            </a:r>
            <a:r>
              <a:rPr lang="en-US" altLang="ja-JP" sz="1600" dirty="0"/>
              <a:t>PCO2&lt;45mmHg</a:t>
            </a:r>
          </a:p>
          <a:p>
            <a:endParaRPr kumimoji="1" lang="en-US" altLang="ja-JP" sz="1600" dirty="0"/>
          </a:p>
          <a:p>
            <a:r>
              <a:rPr lang="ja-JP" altLang="en-US" sz="1600" dirty="0"/>
              <a:t>除外基準；</a:t>
            </a:r>
            <a:r>
              <a:rPr lang="en-US" altLang="ja-JP" sz="1600" dirty="0"/>
              <a:t>COPD</a:t>
            </a:r>
            <a:r>
              <a:rPr lang="ja-JP" altLang="en-US" sz="1600" dirty="0"/>
              <a:t>急性増悪、喘息重責、心不全、好中球現症、意識障害、ショック</a:t>
            </a:r>
            <a:endParaRPr lang="en-US" altLang="ja-JP" sz="1600" dirty="0"/>
          </a:p>
          <a:p>
            <a:endParaRPr kumimoji="1" lang="en-US" altLang="ja-JP" sz="1600" dirty="0"/>
          </a:p>
          <a:p>
            <a:r>
              <a:rPr kumimoji="1" lang="en-US" altLang="ja-JP" sz="1600" dirty="0"/>
              <a:t>Primary  outcome</a:t>
            </a:r>
            <a:r>
              <a:rPr kumimoji="1" lang="ja-JP" altLang="en-US" sz="1600" dirty="0"/>
              <a:t>は</a:t>
            </a:r>
            <a:r>
              <a:rPr kumimoji="1" lang="en-US" altLang="ja-JP" sz="1600" dirty="0"/>
              <a:t>28</a:t>
            </a:r>
            <a:r>
              <a:rPr kumimoji="1" lang="ja-JP" altLang="en-US" sz="1600" dirty="0"/>
              <a:t>日の時点での挿管率で</a:t>
            </a:r>
            <a:r>
              <a:rPr kumimoji="1" lang="en-US" altLang="ja-JP" sz="1600" dirty="0" err="1"/>
              <a:t>Secondry</a:t>
            </a:r>
            <a:r>
              <a:rPr kumimoji="1" lang="en-US" altLang="ja-JP" sz="1600" dirty="0"/>
              <a:t> outcome</a:t>
            </a:r>
            <a:r>
              <a:rPr kumimoji="1" lang="ja-JP" altLang="en-US" sz="1600" dirty="0"/>
              <a:t>は</a:t>
            </a:r>
            <a:r>
              <a:rPr kumimoji="1" lang="en-US" altLang="ja-JP" sz="1600" dirty="0"/>
              <a:t>90</a:t>
            </a:r>
            <a:r>
              <a:rPr kumimoji="1" lang="ja-JP" altLang="en-US" sz="1600" dirty="0"/>
              <a:t>日時点での</a:t>
            </a:r>
            <a:r>
              <a:rPr kumimoji="1" lang="en-US" altLang="ja-JP" sz="1600" dirty="0"/>
              <a:t>ICU</a:t>
            </a:r>
            <a:r>
              <a:rPr kumimoji="1" lang="ja-JP" altLang="en-US" sz="1600" dirty="0"/>
              <a:t>入室中の全死亡と</a:t>
            </a:r>
            <a:r>
              <a:rPr kumimoji="1" lang="en-US" altLang="ja-JP" sz="1600" dirty="0"/>
              <a:t>28</a:t>
            </a:r>
            <a:r>
              <a:rPr kumimoji="1" lang="ja-JP" altLang="en-US" sz="1600" dirty="0"/>
              <a:t>日時点での</a:t>
            </a:r>
            <a:r>
              <a:rPr kumimoji="1" lang="en-US" altLang="ja-JP" sz="1600" dirty="0"/>
              <a:t>ventilator free days</a:t>
            </a:r>
            <a:r>
              <a:rPr kumimoji="1" lang="ja-JP" altLang="en-US" sz="1600" dirty="0"/>
              <a:t>とされた。</a:t>
            </a:r>
            <a:endParaRPr kumimoji="1" lang="en-US" altLang="ja-JP" sz="1600" dirty="0"/>
          </a:p>
          <a:p>
            <a:endParaRPr lang="en-US" altLang="ja-JP" sz="1600" dirty="0"/>
          </a:p>
          <a:p>
            <a:endParaRPr kumimoji="1" lang="ja-JP" altLang="en-US" sz="1600" dirty="0"/>
          </a:p>
        </p:txBody>
      </p:sp>
    </p:spTree>
    <p:extLst>
      <p:ext uri="{BB962C8B-B14F-4D97-AF65-F5344CB8AC3E}">
        <p14:creationId xmlns:p14="http://schemas.microsoft.com/office/powerpoint/2010/main" val="71503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32250"/>
            <a:ext cx="8229600" cy="2093913"/>
          </a:xfrm>
        </p:spPr>
        <p:txBody>
          <a:bodyPr>
            <a:normAutofit fontScale="62500" lnSpcReduction="20000"/>
          </a:bodyPr>
          <a:lstStyle/>
          <a:p>
            <a:r>
              <a:rPr kumimoji="1" lang="ja-JP" altLang="en-US" dirty="0"/>
              <a:t>スタチンが機能的な制限や認知機能に影響を与えないと仮定すると、</a:t>
            </a:r>
            <a:r>
              <a:rPr kumimoji="1" lang="en-US" altLang="ja-JP" dirty="0"/>
              <a:t>75−94</a:t>
            </a:r>
            <a:r>
              <a:rPr kumimoji="1" lang="ja-JP" altLang="en-US" dirty="0"/>
              <a:t>歳の糖尿病を有する者または</a:t>
            </a:r>
            <a:r>
              <a:rPr kumimoji="1" lang="en-US" altLang="ja-JP" dirty="0"/>
              <a:t>10</a:t>
            </a:r>
            <a:r>
              <a:rPr kumimoji="1" lang="ja-JP" altLang="en-US" dirty="0"/>
              <a:t>年後の</a:t>
            </a:r>
            <a:r>
              <a:rPr kumimoji="1" lang="en-US" altLang="ja-JP" dirty="0"/>
              <a:t>CVD</a:t>
            </a:r>
            <a:r>
              <a:rPr kumimoji="1" lang="ja-JP" altLang="en-US" dirty="0"/>
              <a:t>リスクが</a:t>
            </a:r>
            <a:r>
              <a:rPr kumimoji="1" lang="en-US" altLang="ja-JP" dirty="0"/>
              <a:t>7.5%</a:t>
            </a:r>
            <a:r>
              <a:rPr kumimoji="1" lang="ja-JP" altLang="en-US" dirty="0"/>
              <a:t>を上回る一次予防対象の</a:t>
            </a:r>
            <a:r>
              <a:rPr kumimoji="1" lang="en-US" altLang="ja-JP" dirty="0"/>
              <a:t>800</a:t>
            </a:r>
            <a:r>
              <a:rPr kumimoji="1" lang="ja-JP" altLang="en-US" dirty="0"/>
              <a:t>万人に対し、</a:t>
            </a:r>
            <a:r>
              <a:rPr kumimoji="1" lang="en-US" altLang="ja-JP" dirty="0"/>
              <a:t>10</a:t>
            </a:r>
            <a:r>
              <a:rPr kumimoji="1" lang="ja-JP" altLang="en-US" dirty="0"/>
              <a:t>万</a:t>
            </a:r>
            <a:r>
              <a:rPr kumimoji="1" lang="en-US" altLang="ja-JP" dirty="0"/>
              <a:t>5</a:t>
            </a:r>
            <a:r>
              <a:rPr kumimoji="1" lang="ja-JP" altLang="en-US" dirty="0"/>
              <a:t>千名の</a:t>
            </a:r>
            <a:r>
              <a:rPr kumimoji="1" lang="en-US" altLang="ja-JP" dirty="0"/>
              <a:t>MI</a:t>
            </a:r>
            <a:r>
              <a:rPr kumimoji="1" lang="ja-JP" altLang="en-US" dirty="0"/>
              <a:t>を予防し（</a:t>
            </a:r>
            <a:r>
              <a:rPr kumimoji="1" lang="en-US" altLang="ja-JP" dirty="0"/>
              <a:t>4.3</a:t>
            </a:r>
            <a:r>
              <a:rPr kumimoji="1" lang="ja-JP" altLang="en-US" dirty="0"/>
              <a:t>％の発症）</a:t>
            </a:r>
            <a:r>
              <a:rPr kumimoji="1" lang="en-US" altLang="ja-JP" dirty="0"/>
              <a:t>6</a:t>
            </a:r>
            <a:r>
              <a:rPr kumimoji="1" lang="ja-JP" altLang="en-US" dirty="0"/>
              <a:t>万</a:t>
            </a:r>
            <a:r>
              <a:rPr kumimoji="1" lang="en-US" altLang="ja-JP" dirty="0"/>
              <a:t>8</a:t>
            </a:r>
            <a:r>
              <a:rPr kumimoji="1" lang="ja-JP" altLang="en-US" dirty="0"/>
              <a:t>千名の</a:t>
            </a:r>
            <a:r>
              <a:rPr kumimoji="1" lang="en-US" altLang="ja-JP" dirty="0"/>
              <a:t>CHF</a:t>
            </a:r>
            <a:r>
              <a:rPr kumimoji="1" lang="ja-JP" altLang="en-US" dirty="0"/>
              <a:t>死亡患者を減らす（</a:t>
            </a:r>
            <a:r>
              <a:rPr kumimoji="1" lang="en-US" altLang="ja-JP" dirty="0"/>
              <a:t>2.3%</a:t>
            </a:r>
            <a:r>
              <a:rPr kumimoji="1" lang="ja-JP" altLang="en-US" dirty="0"/>
              <a:t>の発症）</a:t>
            </a:r>
            <a:endParaRPr kumimoji="1" lang="en-US" altLang="ja-JP" dirty="0"/>
          </a:p>
          <a:p>
            <a:endParaRPr kumimoji="1" lang="en-US" altLang="ja-JP" dirty="0"/>
          </a:p>
          <a:p>
            <a:r>
              <a:rPr lang="ja-JP" altLang="en-US" dirty="0"/>
              <a:t>これは障害調整生命年あたり</a:t>
            </a:r>
            <a:r>
              <a:rPr lang="en-US" altLang="ja-JP" dirty="0"/>
              <a:t>25200</a:t>
            </a:r>
            <a:r>
              <a:rPr lang="ja-JP" altLang="en-US" dirty="0"/>
              <a:t>ドルの増価となるが</a:t>
            </a:r>
            <a:r>
              <a:rPr lang="en-US" altLang="ja-JP" dirty="0"/>
              <a:t>MI</a:t>
            </a:r>
            <a:r>
              <a:rPr lang="ja-JP" altLang="en-US" dirty="0"/>
              <a:t>予防と</a:t>
            </a:r>
            <a:r>
              <a:rPr lang="en-US" altLang="ja-JP" dirty="0"/>
              <a:t>CHF</a:t>
            </a:r>
            <a:r>
              <a:rPr lang="ja-JP" altLang="en-US" dirty="0"/>
              <a:t>死亡の抑制の点で最終的に</a:t>
            </a:r>
            <a:r>
              <a:rPr lang="en-US" altLang="ja-JP" dirty="0"/>
              <a:t>Cost-saving</a:t>
            </a:r>
            <a:r>
              <a:rPr lang="ja-JP" altLang="en-US" dirty="0"/>
              <a:t>となる。</a:t>
            </a:r>
            <a:endParaRPr kumimoji="1" lang="ja-JP" altLang="en-US" dirty="0"/>
          </a:p>
        </p:txBody>
      </p:sp>
      <p:pic>
        <p:nvPicPr>
          <p:cNvPr id="4"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283137"/>
            <a:ext cx="7239734" cy="318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1336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
          <p:cNvPicPr>
            <a:picLocks noGrp="1" noChangeAspect="1"/>
          </p:cNvPicPr>
          <p:nvPr>
            <p:ph sz="half" idx="1"/>
          </p:nvPr>
        </p:nvPicPr>
        <p:blipFill rotWithShape="1">
          <a:blip r:embed="rId3" cstate="print"/>
          <a:srcRect t="-6610" b="-5760"/>
          <a:stretch/>
        </p:blipFill>
        <p:spPr>
          <a:xfrm>
            <a:off x="457200" y="118075"/>
            <a:ext cx="4038600" cy="2568981"/>
          </a:xfrm>
          <a:prstGeom prst="rect">
            <a:avLst/>
          </a:prstGeom>
        </p:spPr>
      </p:pic>
      <p:pic>
        <p:nvPicPr>
          <p:cNvPr id="6" name="Picture 5" descr="Image"/>
          <p:cNvPicPr>
            <a:picLocks noChangeAspect="1"/>
          </p:cNvPicPr>
          <p:nvPr/>
        </p:nvPicPr>
        <p:blipFill>
          <a:blip r:embed="rId4" cstate="print"/>
          <a:stretch>
            <a:fillRect/>
          </a:stretch>
        </p:blipFill>
        <p:spPr>
          <a:xfrm>
            <a:off x="4796638" y="210556"/>
            <a:ext cx="3985412" cy="4813300"/>
          </a:xfrm>
          <a:prstGeom prst="rect">
            <a:avLst/>
          </a:prstGeom>
        </p:spPr>
      </p:pic>
      <p:sp>
        <p:nvSpPr>
          <p:cNvPr id="7" name="テキスト ボックス 6"/>
          <p:cNvSpPr txBox="1"/>
          <p:nvPr/>
        </p:nvSpPr>
        <p:spPr>
          <a:xfrm>
            <a:off x="306011" y="2937504"/>
            <a:ext cx="4490627" cy="3416320"/>
          </a:xfrm>
          <a:prstGeom prst="rect">
            <a:avLst/>
          </a:prstGeom>
          <a:noFill/>
        </p:spPr>
        <p:txBody>
          <a:bodyPr wrap="square" rtlCol="0">
            <a:spAutoFit/>
          </a:bodyPr>
          <a:lstStyle/>
          <a:p>
            <a:pPr marL="285750" indent="-285750">
              <a:buFont typeface="Arial"/>
              <a:buChar char="•"/>
            </a:pPr>
            <a:r>
              <a:rPr kumimoji="1" lang="ja-JP" altLang="en-US" dirty="0"/>
              <a:t>対象は</a:t>
            </a:r>
            <a:r>
              <a:rPr kumimoji="1" lang="en-US" altLang="ja-JP" dirty="0"/>
              <a:t>310</a:t>
            </a:r>
            <a:r>
              <a:rPr kumimoji="1" lang="ja-JP" altLang="en-US" dirty="0"/>
              <a:t>例であり、気管挿管率は</a:t>
            </a:r>
            <a:r>
              <a:rPr kumimoji="1" lang="en-US" altLang="ja-JP" dirty="0"/>
              <a:t>HFNC38</a:t>
            </a:r>
            <a:r>
              <a:rPr kumimoji="1" lang="ja-JP" altLang="en-US" dirty="0"/>
              <a:t>％</a:t>
            </a:r>
            <a:r>
              <a:rPr kumimoji="1" lang="en-US" altLang="ja-JP" dirty="0"/>
              <a:t>, BiPAP47</a:t>
            </a:r>
            <a:r>
              <a:rPr kumimoji="1" lang="ja-JP" altLang="en-US" dirty="0"/>
              <a:t>％</a:t>
            </a:r>
            <a:r>
              <a:rPr kumimoji="1" lang="en-US" altLang="ja-JP" dirty="0"/>
              <a:t>, </a:t>
            </a:r>
            <a:r>
              <a:rPr kumimoji="1" lang="ja-JP" altLang="en-US" dirty="0"/>
              <a:t>非侵襲的酸素療法群</a:t>
            </a:r>
            <a:r>
              <a:rPr kumimoji="1" lang="en-US" altLang="ja-JP" dirty="0"/>
              <a:t>50</a:t>
            </a:r>
            <a:r>
              <a:rPr kumimoji="1" lang="ja-JP" altLang="en-US" dirty="0"/>
              <a:t>％であった。（</a:t>
            </a:r>
            <a:r>
              <a:rPr kumimoji="1" lang="en-US" altLang="ja-JP" dirty="0"/>
              <a:t>P=0.18</a:t>
            </a:r>
            <a:r>
              <a:rPr kumimoji="1" lang="ja-JP" altLang="en-US" dirty="0"/>
              <a:t>）</a:t>
            </a:r>
            <a:endParaRPr lang="en-US" altLang="ja-JP" dirty="0"/>
          </a:p>
          <a:p>
            <a:endParaRPr kumimoji="1" lang="en-US" altLang="ja-JP" dirty="0"/>
          </a:p>
          <a:p>
            <a:pPr marL="285750" indent="-285750">
              <a:buFont typeface="Arial"/>
              <a:buChar char="•"/>
            </a:pPr>
            <a:r>
              <a:rPr lang="en-US" altLang="ja-JP" dirty="0"/>
              <a:t>28</a:t>
            </a:r>
            <a:r>
              <a:rPr lang="ja-JP" altLang="en-US" dirty="0"/>
              <a:t>日の時点で人工呼吸器非装着日数は</a:t>
            </a:r>
            <a:r>
              <a:rPr lang="en-US" altLang="ja-JP" dirty="0"/>
              <a:t>HFNC</a:t>
            </a:r>
            <a:r>
              <a:rPr lang="ja-JP" altLang="en-US" dirty="0"/>
              <a:t>群</a:t>
            </a:r>
            <a:r>
              <a:rPr lang="en-US" altLang="ja-JP" dirty="0"/>
              <a:t>24±8</a:t>
            </a:r>
            <a:r>
              <a:rPr lang="ja-JP" altLang="en-US" dirty="0"/>
              <a:t>日、</a:t>
            </a:r>
            <a:r>
              <a:rPr lang="en-US" altLang="ja-JP" dirty="0" err="1"/>
              <a:t>BiPAP</a:t>
            </a:r>
            <a:r>
              <a:rPr lang="ja-JP" altLang="en-US" dirty="0"/>
              <a:t>群</a:t>
            </a:r>
            <a:r>
              <a:rPr lang="en-US" altLang="ja-JP" dirty="0"/>
              <a:t>22±10</a:t>
            </a:r>
            <a:r>
              <a:rPr lang="ja-JP" altLang="en-US" dirty="0"/>
              <a:t>日、非侵襲的換気療法群</a:t>
            </a:r>
            <a:r>
              <a:rPr lang="en-US" altLang="ja-JP" dirty="0"/>
              <a:t>19±12</a:t>
            </a:r>
            <a:r>
              <a:rPr lang="ja-JP" altLang="en-US" dirty="0"/>
              <a:t>日であった。（</a:t>
            </a:r>
            <a:r>
              <a:rPr lang="en-US" altLang="ja-JP" dirty="0"/>
              <a:t>P=0.02</a:t>
            </a:r>
            <a:r>
              <a:rPr lang="ja-JP" altLang="en-US" dirty="0"/>
              <a:t>）</a:t>
            </a:r>
            <a:endParaRPr lang="en-US" altLang="ja-JP" dirty="0"/>
          </a:p>
          <a:p>
            <a:pPr marL="285750" indent="-285750">
              <a:buFont typeface="Arial"/>
              <a:buChar char="•"/>
            </a:pPr>
            <a:endParaRPr kumimoji="1" lang="en-US" altLang="ja-JP" dirty="0"/>
          </a:p>
          <a:p>
            <a:pPr marL="285750" indent="-285750">
              <a:buFont typeface="Arial"/>
              <a:buChar char="•"/>
            </a:pPr>
            <a:r>
              <a:rPr lang="en-US" altLang="ja-JP" dirty="0"/>
              <a:t>90</a:t>
            </a:r>
            <a:r>
              <a:rPr lang="ja-JP" altLang="en-US" dirty="0"/>
              <a:t>日死亡は</a:t>
            </a:r>
            <a:r>
              <a:rPr lang="en-US" altLang="ja-JP" dirty="0" err="1"/>
              <a:t>BiPAP</a:t>
            </a:r>
            <a:r>
              <a:rPr lang="ja-JP" altLang="en-US" dirty="0"/>
              <a:t>の</a:t>
            </a:r>
            <a:r>
              <a:rPr lang="en-US" altLang="ja-JP" dirty="0"/>
              <a:t>HFNC</a:t>
            </a:r>
            <a:r>
              <a:rPr lang="ja-JP" altLang="en-US" dirty="0"/>
              <a:t>に対する</a:t>
            </a:r>
            <a:r>
              <a:rPr lang="en-US" altLang="ja-JP" dirty="0"/>
              <a:t>HR2.01(95%CI 1.01-3.99 P=0.046)</a:t>
            </a:r>
            <a:r>
              <a:rPr lang="ja-JP" altLang="en-US" dirty="0"/>
              <a:t>であり、非侵襲的換気療法群の</a:t>
            </a:r>
            <a:r>
              <a:rPr lang="en-US" altLang="ja-JP" dirty="0"/>
              <a:t>HFNC</a:t>
            </a:r>
            <a:r>
              <a:rPr lang="ja-JP" altLang="en-US" dirty="0"/>
              <a:t>に対する</a:t>
            </a:r>
            <a:r>
              <a:rPr lang="en-US" altLang="ja-JP" dirty="0"/>
              <a:t>HR2.50(95%CI 1.31-4.78 P=0.006)</a:t>
            </a:r>
            <a:endParaRPr kumimoji="1" lang="en-US" altLang="ja-JP" dirty="0"/>
          </a:p>
        </p:txBody>
      </p:sp>
      <p:sp>
        <p:nvSpPr>
          <p:cNvPr id="8" name="テキスト ボックス 7"/>
          <p:cNvSpPr txBox="1"/>
          <p:nvPr/>
        </p:nvSpPr>
        <p:spPr>
          <a:xfrm>
            <a:off x="4796638" y="5232437"/>
            <a:ext cx="3985412" cy="923330"/>
          </a:xfrm>
          <a:prstGeom prst="rect">
            <a:avLst/>
          </a:prstGeom>
          <a:noFill/>
        </p:spPr>
        <p:txBody>
          <a:bodyPr wrap="square" rtlCol="0">
            <a:spAutoFit/>
          </a:bodyPr>
          <a:lstStyle/>
          <a:p>
            <a:r>
              <a:rPr kumimoji="1" lang="en-US" altLang="ja-JP" dirty="0" err="1"/>
              <a:t>HFNC,BiPAP</a:t>
            </a:r>
            <a:r>
              <a:rPr kumimoji="1" lang="en-US" altLang="ja-JP" dirty="0"/>
              <a:t>,</a:t>
            </a:r>
            <a:r>
              <a:rPr kumimoji="1" lang="ja-JP" altLang="en-US" dirty="0"/>
              <a:t>酸素投与に関しては</a:t>
            </a:r>
            <a:r>
              <a:rPr kumimoji="1" lang="en-US" altLang="ja-JP" dirty="0"/>
              <a:t>28</a:t>
            </a:r>
            <a:r>
              <a:rPr kumimoji="1" lang="ja-JP" altLang="en-US" dirty="0"/>
              <a:t>日での挿管率に差は無かったが、</a:t>
            </a:r>
            <a:r>
              <a:rPr kumimoji="1" lang="en-US" altLang="ja-JP" dirty="0"/>
              <a:t>90</a:t>
            </a:r>
            <a:r>
              <a:rPr kumimoji="1" lang="ja-JP" altLang="en-US" dirty="0"/>
              <a:t>日死亡に関して</a:t>
            </a:r>
            <a:r>
              <a:rPr kumimoji="1" lang="en-US" altLang="ja-JP" dirty="0"/>
              <a:t>HFNC</a:t>
            </a:r>
            <a:r>
              <a:rPr kumimoji="1" lang="ja-JP" altLang="en-US" dirty="0"/>
              <a:t>に有意差を認めた。</a:t>
            </a:r>
          </a:p>
        </p:txBody>
      </p:sp>
    </p:spTree>
    <p:extLst>
      <p:ext uri="{BB962C8B-B14F-4D97-AF65-F5344CB8AC3E}">
        <p14:creationId xmlns:p14="http://schemas.microsoft.com/office/powerpoint/2010/main" val="213513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p:cNvPicPr>
            <a:picLocks noGrp="1" noChangeAspect="1"/>
          </p:cNvPicPr>
          <p:nvPr>
            <p:ph sz="half" idx="1"/>
          </p:nvPr>
        </p:nvPicPr>
        <p:blipFill>
          <a:blip r:embed="rId2"/>
          <a:srcRect l="-14158" r="-14158"/>
          <a:stretch>
            <a:fillRect/>
          </a:stretch>
        </p:blipFill>
        <p:spPr>
          <a:xfrm>
            <a:off x="-568341" y="37722"/>
            <a:ext cx="6085860" cy="6820278"/>
          </a:xfrm>
        </p:spPr>
      </p:pic>
      <p:sp>
        <p:nvSpPr>
          <p:cNvPr id="6" name="コンテンツ プレースホルダー 5"/>
          <p:cNvSpPr>
            <a:spLocks noGrp="1"/>
          </p:cNvSpPr>
          <p:nvPr>
            <p:ph sz="half" idx="2"/>
          </p:nvPr>
        </p:nvSpPr>
        <p:spPr>
          <a:xfrm>
            <a:off x="4786508" y="229543"/>
            <a:ext cx="4038600" cy="6359670"/>
          </a:xfrm>
        </p:spPr>
        <p:txBody>
          <a:bodyPr>
            <a:normAutofit/>
          </a:bodyPr>
          <a:lstStyle/>
          <a:p>
            <a:r>
              <a:rPr lang="ja-JP" altLang="en-US" sz="1600" dirty="0"/>
              <a:t>胸部心臓手術後の低酸素血症患者に対する</a:t>
            </a:r>
            <a:r>
              <a:rPr lang="en-US" altLang="ja-JP" sz="1600" dirty="0"/>
              <a:t>High flow nasal cannula</a:t>
            </a:r>
            <a:r>
              <a:rPr lang="ja-JP" altLang="en-US" sz="1600" dirty="0"/>
              <a:t>と</a:t>
            </a:r>
            <a:r>
              <a:rPr lang="en-US" altLang="ja-JP" sz="1600" dirty="0" err="1"/>
              <a:t>Bipap</a:t>
            </a:r>
            <a:r>
              <a:rPr lang="ja-JP" altLang="en-US" sz="1600" dirty="0"/>
              <a:t>の優劣を比較（</a:t>
            </a:r>
            <a:r>
              <a:rPr lang="en-US" altLang="ja-JP" sz="1600" dirty="0" err="1"/>
              <a:t>BiPOP</a:t>
            </a:r>
            <a:r>
              <a:rPr lang="ja-JP" altLang="en-US" sz="1600" dirty="0"/>
              <a:t>試験</a:t>
            </a:r>
            <a:r>
              <a:rPr lang="en-US" altLang="ja-JP" sz="1600" dirty="0"/>
              <a:t>)</a:t>
            </a:r>
          </a:p>
          <a:p>
            <a:endParaRPr lang="en-US" altLang="ja-JP" sz="1600" dirty="0"/>
          </a:p>
          <a:p>
            <a:r>
              <a:rPr lang="en-US" altLang="ja-JP" sz="1600" dirty="0"/>
              <a:t>2011</a:t>
            </a:r>
            <a:r>
              <a:rPr lang="ja-JP" altLang="en-US" sz="1600" dirty="0"/>
              <a:t>年</a:t>
            </a:r>
            <a:r>
              <a:rPr lang="en-US" altLang="ja-JP" sz="1600" dirty="0"/>
              <a:t>6</a:t>
            </a:r>
            <a:r>
              <a:rPr lang="ja-JP" altLang="en-US" sz="1600" dirty="0"/>
              <a:t>月</a:t>
            </a:r>
            <a:r>
              <a:rPr lang="en-US" altLang="ja-JP" sz="1600" dirty="0"/>
              <a:t>15</a:t>
            </a:r>
            <a:r>
              <a:rPr lang="ja-JP" altLang="en-US" sz="1600" dirty="0"/>
              <a:t>日から</a:t>
            </a:r>
            <a:r>
              <a:rPr lang="en-US" altLang="ja-JP" sz="1600" dirty="0"/>
              <a:t>2014</a:t>
            </a:r>
            <a:r>
              <a:rPr lang="ja-JP" altLang="en-US" sz="1600" dirty="0"/>
              <a:t>年</a:t>
            </a:r>
            <a:r>
              <a:rPr lang="en-US" altLang="ja-JP" sz="1600" dirty="0"/>
              <a:t>1</a:t>
            </a:r>
            <a:r>
              <a:rPr lang="ja-JP" altLang="en-US" sz="1600" dirty="0"/>
              <a:t>月</a:t>
            </a:r>
            <a:r>
              <a:rPr lang="en-US" altLang="ja-JP" sz="1600" dirty="0"/>
              <a:t>15</a:t>
            </a:r>
            <a:r>
              <a:rPr lang="ja-JP" altLang="en-US" sz="1600" dirty="0"/>
              <a:t>日の間にフランスにおける</a:t>
            </a:r>
            <a:r>
              <a:rPr lang="en-US" altLang="ja-JP" sz="1600" dirty="0"/>
              <a:t>4</a:t>
            </a:r>
            <a:r>
              <a:rPr lang="ja-JP" altLang="en-US" sz="1600" dirty="0"/>
              <a:t>施設の</a:t>
            </a:r>
            <a:r>
              <a:rPr lang="en-US" altLang="ja-JP" sz="1600" dirty="0"/>
              <a:t>ICU</a:t>
            </a:r>
            <a:r>
              <a:rPr lang="ja-JP" altLang="en-US" sz="1600" dirty="0"/>
              <a:t>でのランダム化試験</a:t>
            </a:r>
            <a:endParaRPr lang="en-US" altLang="ja-JP" sz="1600" dirty="0"/>
          </a:p>
          <a:p>
            <a:endParaRPr lang="en-US" altLang="ja-JP" sz="1600" dirty="0"/>
          </a:p>
          <a:p>
            <a:r>
              <a:rPr lang="ja-JP" altLang="en-US" sz="1600" dirty="0"/>
              <a:t>対象は主に冠動脈バイパス術、</a:t>
            </a:r>
            <a:r>
              <a:rPr lang="en-US" altLang="ja-JP" sz="1600" dirty="0"/>
              <a:t>Valve repair</a:t>
            </a:r>
            <a:r>
              <a:rPr lang="ja-JP" altLang="en-US" sz="1600" dirty="0"/>
              <a:t>、肺動脈血栓内膜除去術を受け、抜管後に呼吸不全を起こしたか、そのリスクがあると考えられた</a:t>
            </a:r>
            <a:r>
              <a:rPr lang="en-US" altLang="ja-JP" sz="1600" dirty="0"/>
              <a:t>830</a:t>
            </a:r>
            <a:r>
              <a:rPr lang="ja-JP" altLang="en-US" sz="1600" dirty="0"/>
              <a:t>人</a:t>
            </a:r>
            <a:endParaRPr lang="en-US" altLang="ja-JP" sz="1600" dirty="0"/>
          </a:p>
          <a:p>
            <a:endParaRPr lang="en-US" altLang="ja-JP" sz="1600" dirty="0"/>
          </a:p>
          <a:p>
            <a:r>
              <a:rPr lang="ja-JP" altLang="en-US" sz="1600" dirty="0"/>
              <a:t>経鼻高流量酸素療法（</a:t>
            </a:r>
            <a:r>
              <a:rPr lang="en-US" altLang="ja-JP" sz="1600" dirty="0"/>
              <a:t>HFNO</a:t>
            </a:r>
            <a:r>
              <a:rPr lang="ja-JP" altLang="en-US" sz="1600" dirty="0"/>
              <a:t>）</a:t>
            </a:r>
            <a:r>
              <a:rPr lang="en-US" altLang="ja-JP" sz="1600" dirty="0"/>
              <a:t>50L/min</a:t>
            </a:r>
            <a:r>
              <a:rPr lang="ja-JP" altLang="en-US" sz="1600" dirty="0"/>
              <a:t>（</a:t>
            </a:r>
            <a:r>
              <a:rPr lang="en-US" altLang="ja-JP" sz="1600" dirty="0"/>
              <a:t>FiO2 0.50)414</a:t>
            </a:r>
            <a:r>
              <a:rPr lang="ja-JP" altLang="en-US" sz="1600" dirty="0"/>
              <a:t>名と、フルフェイスマスクでのバイレベル気道陽圧（</a:t>
            </a:r>
            <a:r>
              <a:rPr lang="en-US" altLang="ja-JP" sz="1600" dirty="0" err="1"/>
              <a:t>BiPAP</a:t>
            </a:r>
            <a:r>
              <a:rPr lang="ja-JP" altLang="en-US" sz="1600" dirty="0"/>
              <a:t>；</a:t>
            </a:r>
            <a:r>
              <a:rPr lang="en-US" altLang="ja-JP" sz="1600" dirty="0"/>
              <a:t>PS8, PEEP4, FiO2 0.50</a:t>
            </a:r>
            <a:r>
              <a:rPr lang="ja-JP" altLang="en-US" sz="1600" dirty="0"/>
              <a:t>）</a:t>
            </a:r>
            <a:r>
              <a:rPr lang="en-US" altLang="ja-JP" sz="1600" dirty="0"/>
              <a:t>416</a:t>
            </a:r>
            <a:r>
              <a:rPr lang="ja-JP" altLang="en-US" sz="1600" dirty="0"/>
              <a:t>名とを比較した</a:t>
            </a:r>
            <a:endParaRPr lang="en-US" altLang="ja-JP" sz="1600" dirty="0"/>
          </a:p>
          <a:p>
            <a:endParaRPr lang="en-US" altLang="ja-JP" sz="1600" dirty="0"/>
          </a:p>
          <a:p>
            <a:r>
              <a:rPr lang="en-US" altLang="ja-JP" sz="1600" dirty="0"/>
              <a:t>Primary outcome</a:t>
            </a:r>
            <a:r>
              <a:rPr lang="ja-JP" altLang="en-US" sz="1600" dirty="0"/>
              <a:t>は再挿管・他方の治療法への変更・治療の早期中止（患者の希望・有害事象の発生・胃の膨張）とし、</a:t>
            </a:r>
            <a:r>
              <a:rPr lang="en-US" altLang="ja-JP" sz="1600" dirty="0" err="1"/>
              <a:t>Secondory</a:t>
            </a:r>
            <a:r>
              <a:rPr lang="en-US" altLang="ja-JP" sz="1600" dirty="0"/>
              <a:t> outcome</a:t>
            </a:r>
            <a:r>
              <a:rPr lang="ja-JP" altLang="en-US" sz="1600" dirty="0"/>
              <a:t>は</a:t>
            </a:r>
            <a:r>
              <a:rPr lang="en-US" altLang="ja-JP" sz="1600" dirty="0"/>
              <a:t>ICU</a:t>
            </a:r>
            <a:r>
              <a:rPr lang="ja-JP" altLang="en-US" sz="1600" dirty="0"/>
              <a:t>入室中の死亡、呼吸器の設定変更、呼吸器合併症とした</a:t>
            </a:r>
            <a:endParaRPr lang="en-US" altLang="ja-JP" sz="1600" dirty="0"/>
          </a:p>
        </p:txBody>
      </p:sp>
    </p:spTree>
    <p:extLst>
      <p:ext uri="{BB962C8B-B14F-4D97-AF65-F5344CB8AC3E}">
        <p14:creationId xmlns:p14="http://schemas.microsoft.com/office/powerpoint/2010/main" val="365923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84264" y="274638"/>
            <a:ext cx="3902535" cy="5851525"/>
          </a:xfrm>
        </p:spPr>
        <p:txBody>
          <a:bodyPr>
            <a:normAutofit/>
          </a:bodyPr>
          <a:lstStyle/>
          <a:p>
            <a:r>
              <a:rPr lang="en-US" altLang="ja-JP" sz="1600" dirty="0"/>
              <a:t>87/414</a:t>
            </a:r>
            <a:r>
              <a:rPr lang="ja-JP" altLang="en-US" sz="1600" dirty="0"/>
              <a:t>名の</a:t>
            </a:r>
            <a:r>
              <a:rPr lang="en-US" altLang="ja-JP" sz="1600" dirty="0"/>
              <a:t>HFNC</a:t>
            </a:r>
            <a:r>
              <a:rPr lang="ja-JP" altLang="en-US" sz="1600" dirty="0"/>
              <a:t>群</a:t>
            </a:r>
            <a:r>
              <a:rPr lang="en-US" altLang="ja-JP" sz="1600" dirty="0"/>
              <a:t>(21.0%)</a:t>
            </a:r>
            <a:r>
              <a:rPr lang="ja-JP" altLang="en-US" sz="1600" dirty="0"/>
              <a:t>と</a:t>
            </a:r>
            <a:r>
              <a:rPr lang="en-US" altLang="ja-JP" sz="1600" dirty="0"/>
              <a:t>91/416</a:t>
            </a:r>
            <a:r>
              <a:rPr lang="ja-JP" altLang="en-US" sz="1600" dirty="0"/>
              <a:t>名の</a:t>
            </a:r>
            <a:r>
              <a:rPr lang="en-US" altLang="ja-JP" sz="1600" dirty="0" err="1"/>
              <a:t>BiPAP</a:t>
            </a:r>
            <a:r>
              <a:rPr lang="ja-JP" altLang="en-US" sz="1600" dirty="0"/>
              <a:t>群で</a:t>
            </a:r>
            <a:r>
              <a:rPr lang="en-US" altLang="ja-JP" sz="1600" dirty="0"/>
              <a:t>(21.9%)</a:t>
            </a:r>
            <a:r>
              <a:rPr lang="ja-JP" altLang="en-US" sz="1600" dirty="0"/>
              <a:t>で治療の失敗</a:t>
            </a:r>
            <a:r>
              <a:rPr lang="en-US" altLang="ja-JP" sz="1600" dirty="0"/>
              <a:t>/</a:t>
            </a:r>
            <a:r>
              <a:rPr lang="ja-JP" altLang="en-US" sz="1600" dirty="0"/>
              <a:t>中止を認めた。</a:t>
            </a:r>
            <a:endParaRPr lang="en-US" altLang="ja-JP" sz="1600" dirty="0"/>
          </a:p>
          <a:p>
            <a:endParaRPr lang="en-US" altLang="ja-JP" sz="1600" dirty="0"/>
          </a:p>
          <a:p>
            <a:r>
              <a:rPr lang="en-US" altLang="ja-JP" sz="1600" dirty="0"/>
              <a:t>Absolute difference</a:t>
            </a:r>
            <a:r>
              <a:rPr lang="ja-JP" altLang="en-US" sz="1600" dirty="0"/>
              <a:t>は</a:t>
            </a:r>
            <a:r>
              <a:rPr lang="en-US" altLang="ja-JP" sz="1600" dirty="0"/>
              <a:t>0.9%, 95</a:t>
            </a:r>
            <a:r>
              <a:rPr lang="ja-JP" altLang="en-US" sz="1600" dirty="0"/>
              <a:t>％</a:t>
            </a:r>
            <a:r>
              <a:rPr lang="en-US" altLang="ja-JP" sz="1600" dirty="0"/>
              <a:t>CI -4.9%~6.6%, P=0.003</a:t>
            </a:r>
            <a:r>
              <a:rPr lang="ja-JP" altLang="en-US" sz="1600" dirty="0"/>
              <a:t>の結果であった。（</a:t>
            </a:r>
            <a:r>
              <a:rPr lang="en-US" altLang="ja-JP" sz="1600" dirty="0"/>
              <a:t>HFNC</a:t>
            </a:r>
            <a:r>
              <a:rPr lang="ja-JP" altLang="en-US" sz="1600" dirty="0"/>
              <a:t>と</a:t>
            </a:r>
            <a:r>
              <a:rPr lang="en-US" altLang="ja-JP" sz="1600" dirty="0" err="1"/>
              <a:t>BiPAP</a:t>
            </a:r>
            <a:r>
              <a:rPr lang="ja-JP" altLang="en-US" sz="1600" dirty="0"/>
              <a:t>に差なし）</a:t>
            </a:r>
            <a:endParaRPr lang="en-US" altLang="ja-JP" sz="1600" dirty="0"/>
          </a:p>
          <a:p>
            <a:endParaRPr lang="en-US" altLang="ja-JP" sz="1600" dirty="0"/>
          </a:p>
          <a:p>
            <a:r>
              <a:rPr lang="en-US" altLang="ja-JP" sz="1600" dirty="0"/>
              <a:t>ICU</a:t>
            </a:r>
            <a:r>
              <a:rPr lang="ja-JP" altLang="en-US" sz="1600" dirty="0"/>
              <a:t>での死亡に関しては</a:t>
            </a:r>
            <a:r>
              <a:rPr lang="en-US" altLang="ja-JP" sz="1600" dirty="0"/>
              <a:t>HFNC</a:t>
            </a:r>
            <a:r>
              <a:rPr lang="ja-JP" altLang="en-US" sz="1600" dirty="0"/>
              <a:t>群の</a:t>
            </a:r>
            <a:r>
              <a:rPr lang="en-US" altLang="ja-JP" sz="1600" dirty="0"/>
              <a:t>28</a:t>
            </a:r>
            <a:r>
              <a:rPr lang="ja-JP" altLang="en-US" sz="1600" dirty="0"/>
              <a:t>名</a:t>
            </a:r>
            <a:r>
              <a:rPr lang="en-US" altLang="ja-JP" sz="1600" dirty="0"/>
              <a:t>(6.8%)</a:t>
            </a:r>
            <a:r>
              <a:rPr lang="ja-JP" altLang="en-US" sz="1600" dirty="0"/>
              <a:t>対</a:t>
            </a:r>
            <a:r>
              <a:rPr lang="en-US" altLang="ja-JP" sz="1600" dirty="0" err="1"/>
              <a:t>BiPAP</a:t>
            </a:r>
            <a:r>
              <a:rPr lang="ja-JP" altLang="en-US" sz="1600" dirty="0"/>
              <a:t>群</a:t>
            </a:r>
            <a:r>
              <a:rPr lang="en-US" altLang="ja-JP" sz="1600" dirty="0"/>
              <a:t>23</a:t>
            </a:r>
            <a:r>
              <a:rPr lang="ja-JP" altLang="en-US" sz="1600" dirty="0"/>
              <a:t>名</a:t>
            </a:r>
            <a:r>
              <a:rPr lang="en-US" altLang="ja-JP" sz="1600" dirty="0"/>
              <a:t>(5.5%)</a:t>
            </a:r>
            <a:r>
              <a:rPr lang="ja-JP" altLang="en-US" sz="1600" dirty="0"/>
              <a:t>であり、</a:t>
            </a:r>
            <a:r>
              <a:rPr lang="en-US" altLang="ja-JP" sz="1600" dirty="0"/>
              <a:t>P=0.66</a:t>
            </a:r>
            <a:r>
              <a:rPr lang="ja-JP" altLang="en-US" sz="1600" dirty="0"/>
              <a:t>であった。</a:t>
            </a:r>
            <a:endParaRPr lang="en-US" altLang="ja-JP" sz="1600" dirty="0"/>
          </a:p>
          <a:p>
            <a:endParaRPr lang="en-US" altLang="ja-JP" sz="1600" dirty="0"/>
          </a:p>
          <a:p>
            <a:r>
              <a:rPr lang="ja-JP" altLang="en-US" sz="1600" dirty="0"/>
              <a:t>有意差のついたものとして皮膚損傷が挙げられ、</a:t>
            </a:r>
            <a:r>
              <a:rPr lang="en-US" altLang="ja-JP" sz="1600" dirty="0" err="1"/>
              <a:t>BiPAP</a:t>
            </a:r>
            <a:r>
              <a:rPr lang="ja-JP" altLang="en-US" sz="1600" dirty="0"/>
              <a:t>群で</a:t>
            </a:r>
            <a:r>
              <a:rPr lang="en-US" altLang="ja-JP" sz="1600" dirty="0"/>
              <a:t>24</a:t>
            </a:r>
            <a:r>
              <a:rPr lang="ja-JP" altLang="en-US" sz="1600" dirty="0"/>
              <a:t>時間後の</a:t>
            </a:r>
            <a:r>
              <a:rPr lang="en-US" altLang="ja-JP" sz="1600" dirty="0"/>
              <a:t>Skin breakdown</a:t>
            </a:r>
            <a:r>
              <a:rPr lang="ja-JP" altLang="en-US" sz="1600" dirty="0"/>
              <a:t>は</a:t>
            </a:r>
            <a:r>
              <a:rPr lang="en-US" altLang="ja-JP" sz="1600" dirty="0"/>
              <a:t>10%vs3% (95%CI 7.3%~13.4%  1.8%~5.6%)</a:t>
            </a:r>
            <a:r>
              <a:rPr lang="ja-JP" altLang="en-US" sz="1600" dirty="0"/>
              <a:t>であった。</a:t>
            </a:r>
            <a:endParaRPr lang="en-US" altLang="ja-JP" sz="1600" dirty="0"/>
          </a:p>
          <a:p>
            <a:endParaRPr lang="en-US" altLang="ja-JP" sz="1600" dirty="0"/>
          </a:p>
          <a:p>
            <a:r>
              <a:rPr lang="ja-JP" altLang="en-US" sz="1600" dirty="0"/>
              <a:t>胸部心臓手術後の</a:t>
            </a:r>
            <a:r>
              <a:rPr lang="en-US" altLang="ja-JP" sz="1600" dirty="0" err="1"/>
              <a:t>Hifh</a:t>
            </a:r>
            <a:r>
              <a:rPr lang="en-US" altLang="ja-JP" sz="1600" dirty="0"/>
              <a:t> flow nasal cannula</a:t>
            </a:r>
            <a:r>
              <a:rPr lang="ja-JP" altLang="en-US" sz="1600" dirty="0"/>
              <a:t>は</a:t>
            </a:r>
            <a:r>
              <a:rPr lang="en-US" altLang="ja-JP" sz="1600" dirty="0" err="1"/>
              <a:t>BiPAP</a:t>
            </a:r>
            <a:r>
              <a:rPr lang="ja-JP" altLang="en-US" sz="1600" dirty="0"/>
              <a:t>と比較し非劣勢である。</a:t>
            </a:r>
            <a:endParaRPr lang="en-US" altLang="ja-JP" sz="1600" dirty="0"/>
          </a:p>
          <a:p>
            <a:endParaRPr lang="en-US" altLang="ja-JP" sz="1600" dirty="0"/>
          </a:p>
          <a:p>
            <a:endParaRPr lang="en-US" altLang="ja-JP" sz="1600" dirty="0"/>
          </a:p>
          <a:p>
            <a:endParaRPr lang="en-US" altLang="ja-JP" sz="1600" dirty="0"/>
          </a:p>
          <a:p>
            <a:endParaRPr lang="en-US" altLang="ja-JP" sz="1600" dirty="0"/>
          </a:p>
          <a:p>
            <a:endParaRPr lang="en-US" altLang="ja-JP" sz="1600" dirty="0"/>
          </a:p>
          <a:p>
            <a:endParaRPr lang="ja-JP" altLang="en-US" sz="1600" dirty="0"/>
          </a:p>
          <a:p>
            <a:endParaRPr kumimoji="1" lang="ja-JP" altLang="en-US" dirty="0"/>
          </a:p>
        </p:txBody>
      </p:sp>
      <p:pic>
        <p:nvPicPr>
          <p:cNvPr id="4"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76438"/>
            <a:ext cx="4114800"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3" descr="Cove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57200" y="3825873"/>
            <a:ext cx="4533792" cy="1944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5993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3606" r="-2612"/>
          <a:stretch/>
        </p:blipFill>
        <p:spPr>
          <a:xfrm>
            <a:off x="8035" y="136947"/>
            <a:ext cx="4904235" cy="6533634"/>
          </a:xfrm>
        </p:spPr>
      </p:pic>
      <p:sp>
        <p:nvSpPr>
          <p:cNvPr id="5" name="テキスト ボックス 4"/>
          <p:cNvSpPr txBox="1"/>
          <p:nvPr/>
        </p:nvSpPr>
        <p:spPr>
          <a:xfrm>
            <a:off x="4758476" y="122402"/>
            <a:ext cx="4268857" cy="6740308"/>
          </a:xfrm>
          <a:prstGeom prst="rect">
            <a:avLst/>
          </a:prstGeom>
          <a:noFill/>
        </p:spPr>
        <p:txBody>
          <a:bodyPr wrap="square" rtlCol="0">
            <a:spAutoFit/>
          </a:bodyPr>
          <a:lstStyle/>
          <a:p>
            <a:r>
              <a:rPr kumimoji="1" lang="ja-JP" altLang="en-US" dirty="0"/>
              <a:t>抗凝固療法に加え回収型</a:t>
            </a:r>
            <a:r>
              <a:rPr lang="en-US" altLang="ja-JP" dirty="0"/>
              <a:t>IVC</a:t>
            </a:r>
            <a:r>
              <a:rPr lang="ja-JP" altLang="en-US" dirty="0"/>
              <a:t>フィルターのを追加する意義</a:t>
            </a:r>
            <a:endParaRPr lang="en-US" altLang="ja-JP" dirty="0"/>
          </a:p>
          <a:p>
            <a:endParaRPr kumimoji="1" lang="en-US" altLang="ja-JP" dirty="0"/>
          </a:p>
          <a:p>
            <a:pPr marL="285750" indent="-285750">
              <a:buFont typeface="Arial"/>
              <a:buChar char="•"/>
            </a:pPr>
            <a:r>
              <a:rPr lang="en-US" altLang="ja-JP" dirty="0"/>
              <a:t>2006</a:t>
            </a:r>
            <a:r>
              <a:rPr lang="ja-JP" altLang="en-US" dirty="0"/>
              <a:t>年</a:t>
            </a:r>
            <a:r>
              <a:rPr lang="en-US" altLang="ja-JP" dirty="0"/>
              <a:t>8</a:t>
            </a:r>
            <a:r>
              <a:rPr lang="ja-JP" altLang="en-US" dirty="0"/>
              <a:t>月から</a:t>
            </a:r>
            <a:r>
              <a:rPr lang="en-US" altLang="ja-JP" dirty="0"/>
              <a:t>2013</a:t>
            </a:r>
            <a:r>
              <a:rPr lang="ja-JP" altLang="en-US" dirty="0"/>
              <a:t>年</a:t>
            </a:r>
            <a:r>
              <a:rPr lang="en-US" altLang="ja-JP" dirty="0"/>
              <a:t>1</a:t>
            </a:r>
            <a:r>
              <a:rPr lang="ja-JP" altLang="en-US" dirty="0"/>
              <a:t>月にかけてフランスの</a:t>
            </a:r>
            <a:r>
              <a:rPr lang="en-US" altLang="ja-JP" dirty="0"/>
              <a:t>17</a:t>
            </a:r>
            <a:r>
              <a:rPr lang="ja-JP" altLang="en-US" dirty="0"/>
              <a:t>施設で施行された多施設・</a:t>
            </a:r>
            <a:r>
              <a:rPr lang="en-US" altLang="ja-JP" dirty="0"/>
              <a:t>Open label blinded</a:t>
            </a:r>
            <a:r>
              <a:rPr lang="ja-JP" altLang="en-US" dirty="0"/>
              <a:t>トライアル</a:t>
            </a:r>
            <a:endParaRPr lang="en-US" altLang="ja-JP" dirty="0"/>
          </a:p>
          <a:p>
            <a:pPr marL="285750" indent="-285750">
              <a:buFont typeface="Arial"/>
              <a:buChar char="•"/>
            </a:pPr>
            <a:endParaRPr kumimoji="1" lang="en-US" altLang="ja-JP" dirty="0"/>
          </a:p>
          <a:p>
            <a:pPr marL="285750" indent="-285750">
              <a:buFont typeface="Arial"/>
              <a:buChar char="•"/>
            </a:pPr>
            <a:r>
              <a:rPr lang="ja-JP" altLang="en-US" dirty="0"/>
              <a:t>対象は下肢の</a:t>
            </a:r>
            <a:r>
              <a:rPr lang="en-US" altLang="ja-JP" dirty="0"/>
              <a:t>DVT</a:t>
            </a:r>
            <a:r>
              <a:rPr lang="ja-JP" altLang="en-US" dirty="0"/>
              <a:t>に続く有症状性の急性肺塞栓症があり、</a:t>
            </a:r>
            <a:r>
              <a:rPr lang="en-US" altLang="ja-JP" dirty="0"/>
              <a:t>75</a:t>
            </a:r>
            <a:r>
              <a:rPr lang="ja-JP" altLang="en-US" dirty="0"/>
              <a:t>歳以上である、活動性の悪性腫瘍を持つ、慢性の心疾患ないし呼吸器疾患を持つ、下肢麻痺を来す虚血性脳梗塞の既往を持つ</a:t>
            </a:r>
            <a:r>
              <a:rPr lang="en-US" altLang="ja-JP" dirty="0"/>
              <a:t>399</a:t>
            </a:r>
            <a:r>
              <a:rPr lang="ja-JP" altLang="en-US" dirty="0"/>
              <a:t>例とされた</a:t>
            </a:r>
            <a:endParaRPr lang="en-US" altLang="ja-JP" dirty="0"/>
          </a:p>
          <a:p>
            <a:pPr marL="285750" indent="-285750">
              <a:buFont typeface="Arial"/>
              <a:buChar char="•"/>
            </a:pPr>
            <a:endParaRPr kumimoji="1" lang="en-US" altLang="ja-JP" dirty="0"/>
          </a:p>
          <a:p>
            <a:pPr marL="285750" indent="-285750">
              <a:buFont typeface="Arial"/>
              <a:buChar char="•"/>
            </a:pPr>
            <a:r>
              <a:rPr lang="en-US" altLang="ja-JP" dirty="0"/>
              <a:t>IVC</a:t>
            </a:r>
            <a:r>
              <a:rPr lang="ja-JP" altLang="en-US" dirty="0"/>
              <a:t>フィルターは</a:t>
            </a:r>
            <a:r>
              <a:rPr lang="en-US" altLang="ja-JP" dirty="0"/>
              <a:t>3</a:t>
            </a:r>
            <a:r>
              <a:rPr lang="ja-JP" altLang="en-US" dirty="0"/>
              <a:t>ヶ月後に抜去の方針</a:t>
            </a:r>
            <a:endParaRPr lang="en-US" altLang="ja-JP" dirty="0"/>
          </a:p>
          <a:p>
            <a:pPr marL="285750" indent="-285750">
              <a:buFont typeface="Arial"/>
              <a:buChar char="•"/>
            </a:pPr>
            <a:endParaRPr kumimoji="1" lang="en-US" altLang="ja-JP" dirty="0"/>
          </a:p>
          <a:p>
            <a:pPr marL="285750" indent="-285750">
              <a:buFont typeface="Arial"/>
              <a:buChar char="•"/>
            </a:pPr>
            <a:r>
              <a:rPr lang="en-US" altLang="ja-JP" dirty="0"/>
              <a:t>Primary outcome</a:t>
            </a:r>
            <a:r>
              <a:rPr lang="ja-JP" altLang="en-US" dirty="0"/>
              <a:t>は症候性に反復する</a:t>
            </a:r>
            <a:r>
              <a:rPr lang="en-US" altLang="ja-JP" dirty="0"/>
              <a:t>PE</a:t>
            </a:r>
            <a:r>
              <a:rPr lang="ja-JP" altLang="en-US" dirty="0"/>
              <a:t>とし、</a:t>
            </a:r>
            <a:r>
              <a:rPr lang="en-US" altLang="ja-JP" dirty="0"/>
              <a:t>Secondary outcome</a:t>
            </a:r>
            <a:r>
              <a:rPr lang="ja-JP" altLang="en-US" dirty="0"/>
              <a:t>は</a:t>
            </a:r>
            <a:r>
              <a:rPr lang="en-US" altLang="ja-JP" dirty="0"/>
              <a:t>6</a:t>
            </a:r>
            <a:r>
              <a:rPr lang="ja-JP" altLang="en-US" dirty="0"/>
              <a:t>ヶ月時の反復する</a:t>
            </a:r>
            <a:r>
              <a:rPr lang="en-US" altLang="ja-JP" dirty="0"/>
              <a:t>PE, </a:t>
            </a:r>
            <a:r>
              <a:rPr lang="ja-JP" altLang="en-US" dirty="0"/>
              <a:t>反復する</a:t>
            </a:r>
            <a:r>
              <a:rPr lang="en-US" altLang="ja-JP" dirty="0"/>
              <a:t>DVT, </a:t>
            </a:r>
            <a:r>
              <a:rPr lang="ja-JP" altLang="en-US" dirty="0"/>
              <a:t>大出血</a:t>
            </a:r>
            <a:r>
              <a:rPr lang="en-US" altLang="ja-JP" dirty="0"/>
              <a:t>, 3</a:t>
            </a:r>
            <a:r>
              <a:rPr lang="ja-JP" altLang="en-US" dirty="0"/>
              <a:t>ないし</a:t>
            </a:r>
            <a:r>
              <a:rPr lang="en-US" altLang="ja-JP" dirty="0"/>
              <a:t>6</a:t>
            </a:r>
            <a:r>
              <a:rPr lang="ja-JP" altLang="en-US" dirty="0"/>
              <a:t>ヶ月での死亡</a:t>
            </a:r>
            <a:r>
              <a:rPr lang="en-US" altLang="ja-JP" dirty="0"/>
              <a:t>, </a:t>
            </a:r>
            <a:r>
              <a:rPr lang="ja-JP" altLang="en-US" dirty="0"/>
              <a:t>フィルター関連合併症とされた</a:t>
            </a:r>
            <a:endParaRPr lang="en-US" altLang="ja-JP" dirty="0"/>
          </a:p>
          <a:p>
            <a:pPr marL="285750" indent="-285750">
              <a:buFont typeface="Arial"/>
              <a:buChar char="•"/>
            </a:pPr>
            <a:endParaRPr lang="en-US" altLang="ja-JP" dirty="0"/>
          </a:p>
          <a:p>
            <a:pPr marL="285750" indent="-285750">
              <a:buFont typeface="Arial"/>
              <a:buChar char="•"/>
            </a:pPr>
            <a:r>
              <a:rPr lang="ja-JP" altLang="en-US" dirty="0"/>
              <a:t>フィルター</a:t>
            </a:r>
            <a:r>
              <a:rPr lang="en-US" altLang="ja-JP" dirty="0"/>
              <a:t>+</a:t>
            </a:r>
            <a:r>
              <a:rPr lang="ja-JP" altLang="en-US" dirty="0"/>
              <a:t>抗凝固</a:t>
            </a:r>
            <a:r>
              <a:rPr lang="en-US" altLang="ja-JP" dirty="0"/>
              <a:t>200</a:t>
            </a:r>
            <a:r>
              <a:rPr lang="ja-JP" altLang="en-US" dirty="0"/>
              <a:t>名ｖｓ抗凝固</a:t>
            </a:r>
            <a:r>
              <a:rPr lang="en-US" altLang="ja-JP" dirty="0"/>
              <a:t>199</a:t>
            </a:r>
            <a:r>
              <a:rPr lang="ja-JP" altLang="en-US" dirty="0"/>
              <a:t>名の比較対象とされた</a:t>
            </a:r>
            <a:endParaRPr lang="en-US" altLang="ja-JP" dirty="0"/>
          </a:p>
        </p:txBody>
      </p:sp>
    </p:spTree>
    <p:extLst>
      <p:ext uri="{BB962C8B-B14F-4D97-AF65-F5344CB8AC3E}">
        <p14:creationId xmlns:p14="http://schemas.microsoft.com/office/powerpoint/2010/main" val="274835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Co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182" r="-13182"/>
          <a:stretch>
            <a:fillRect/>
          </a:stretch>
        </p:blipFill>
        <p:spPr bwMode="auto">
          <a:xfrm>
            <a:off x="457200" y="203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テキスト ボックス 4"/>
          <p:cNvSpPr txBox="1"/>
          <p:nvPr/>
        </p:nvSpPr>
        <p:spPr>
          <a:xfrm>
            <a:off x="457200" y="4880542"/>
            <a:ext cx="8229600" cy="2308324"/>
          </a:xfrm>
          <a:prstGeom prst="rect">
            <a:avLst/>
          </a:prstGeom>
          <a:noFill/>
        </p:spPr>
        <p:txBody>
          <a:bodyPr wrap="square" rtlCol="0">
            <a:spAutoFit/>
          </a:bodyPr>
          <a:lstStyle/>
          <a:p>
            <a:pPr marL="285750" indent="-285750">
              <a:buFont typeface="Arial"/>
              <a:buChar char="•"/>
            </a:pPr>
            <a:r>
              <a:rPr kumimoji="1" lang="ja-JP" altLang="en-US" dirty="0"/>
              <a:t>フィルター群に割り付けられた</a:t>
            </a:r>
            <a:r>
              <a:rPr kumimoji="1" lang="en-US" altLang="ja-JP" dirty="0"/>
              <a:t>200</a:t>
            </a:r>
            <a:r>
              <a:rPr kumimoji="1" lang="ja-JP" altLang="en-US" dirty="0"/>
              <a:t>例中、実際にフィルターを挿入されたのは</a:t>
            </a:r>
            <a:r>
              <a:rPr kumimoji="1" lang="en-US" altLang="ja-JP" dirty="0"/>
              <a:t>193</a:t>
            </a:r>
            <a:r>
              <a:rPr kumimoji="1" lang="ja-JP" altLang="en-US" dirty="0"/>
              <a:t>例で、</a:t>
            </a:r>
            <a:r>
              <a:rPr kumimoji="1" lang="en-US" altLang="ja-JP" dirty="0"/>
              <a:t>153</a:t>
            </a:r>
            <a:r>
              <a:rPr kumimoji="1" lang="ja-JP" altLang="en-US" dirty="0"/>
              <a:t>例</a:t>
            </a:r>
            <a:r>
              <a:rPr kumimoji="1" lang="en-US" altLang="ja-JP" dirty="0"/>
              <a:t>/164</a:t>
            </a:r>
            <a:r>
              <a:rPr kumimoji="1" lang="ja-JP" altLang="en-US" dirty="0"/>
              <a:t>例でフィルターの除去を行った。</a:t>
            </a:r>
            <a:endParaRPr kumimoji="1" lang="en-US" altLang="ja-JP" dirty="0"/>
          </a:p>
          <a:p>
            <a:pPr marL="285750" indent="-285750">
              <a:buFont typeface="Arial"/>
              <a:buChar char="•"/>
            </a:pPr>
            <a:endParaRPr lang="en-US" altLang="ja-JP" dirty="0"/>
          </a:p>
          <a:p>
            <a:pPr marL="285750" indent="-285750">
              <a:buFont typeface="Arial"/>
              <a:buChar char="•"/>
            </a:pPr>
            <a:r>
              <a:rPr kumimoji="1" lang="en-US" altLang="ja-JP" dirty="0"/>
              <a:t>Primary outcome</a:t>
            </a:r>
            <a:r>
              <a:rPr kumimoji="1" lang="ja-JP" altLang="en-US" dirty="0"/>
              <a:t>である</a:t>
            </a:r>
            <a:r>
              <a:rPr kumimoji="1" lang="en-US" altLang="ja-JP" dirty="0"/>
              <a:t>3</a:t>
            </a:r>
            <a:r>
              <a:rPr kumimoji="1" lang="ja-JP" altLang="en-US" dirty="0"/>
              <a:t>ヶ月時の反復する症候性</a:t>
            </a:r>
            <a:r>
              <a:rPr kumimoji="1" lang="en-US" altLang="ja-JP" dirty="0"/>
              <a:t>PE</a:t>
            </a:r>
            <a:r>
              <a:rPr kumimoji="1" lang="ja-JP" altLang="en-US" dirty="0"/>
              <a:t>の発生率はフィルター群で</a:t>
            </a:r>
            <a:r>
              <a:rPr kumimoji="1" lang="en-US" altLang="ja-JP" dirty="0"/>
              <a:t>6</a:t>
            </a:r>
            <a:r>
              <a:rPr kumimoji="1" lang="ja-JP" altLang="en-US" dirty="0"/>
              <a:t>例；</a:t>
            </a:r>
            <a:r>
              <a:rPr kumimoji="1" lang="en-US" altLang="ja-JP" dirty="0"/>
              <a:t>3</a:t>
            </a:r>
            <a:r>
              <a:rPr kumimoji="1" lang="ja-JP" altLang="en-US" dirty="0"/>
              <a:t>％（全例死亡）</a:t>
            </a:r>
            <a:r>
              <a:rPr lang="en-US" altLang="ja-JP" dirty="0" err="1"/>
              <a:t>vs</a:t>
            </a:r>
            <a:r>
              <a:rPr lang="ja-JP" altLang="en-US" dirty="0"/>
              <a:t>コントロールで</a:t>
            </a:r>
            <a:r>
              <a:rPr lang="en-US" altLang="ja-JP" dirty="0"/>
              <a:t>3</a:t>
            </a:r>
            <a:r>
              <a:rPr lang="ja-JP" altLang="en-US" dirty="0"/>
              <a:t>例</a:t>
            </a:r>
            <a:r>
              <a:rPr lang="en-US" altLang="ja-JP" dirty="0"/>
              <a:t>1.5</a:t>
            </a:r>
            <a:r>
              <a:rPr lang="ja-JP" altLang="en-US" dirty="0"/>
              <a:t>％（２例死亡）、</a:t>
            </a:r>
            <a:r>
              <a:rPr lang="en-US" altLang="ja-JP" dirty="0"/>
              <a:t>RR2.00 95%CI0.51-7.89 P=0.50</a:t>
            </a:r>
            <a:r>
              <a:rPr lang="ja-JP" altLang="en-US" dirty="0"/>
              <a:t>となり有意差は認めなかったが、</a:t>
            </a:r>
            <a:r>
              <a:rPr lang="en-US" altLang="ja-JP" dirty="0"/>
              <a:t>6</a:t>
            </a:r>
            <a:r>
              <a:rPr lang="ja-JP" altLang="en-US" dirty="0"/>
              <a:t>ヶ月後も同様の結果となった。</a:t>
            </a:r>
            <a:endParaRPr lang="en-US" altLang="ja-JP" dirty="0"/>
          </a:p>
          <a:p>
            <a:pPr marL="285750" indent="-285750">
              <a:buFont typeface="Arial"/>
              <a:buChar char="•"/>
            </a:pPr>
            <a:endParaRPr lang="en-US" altLang="ja-JP" dirty="0"/>
          </a:p>
          <a:p>
            <a:pPr marL="285750" indent="-285750">
              <a:buFont typeface="Arial"/>
              <a:buChar char="•"/>
            </a:pPr>
            <a:endParaRPr kumimoji="1" lang="ja-JP" altLang="en-US" dirty="0"/>
          </a:p>
        </p:txBody>
      </p:sp>
    </p:spTree>
    <p:extLst>
      <p:ext uri="{BB962C8B-B14F-4D97-AF65-F5344CB8AC3E}">
        <p14:creationId xmlns:p14="http://schemas.microsoft.com/office/powerpoint/2010/main" val="131625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1609" r="28983"/>
          <a:stretch/>
        </p:blipFill>
        <p:spPr>
          <a:xfrm>
            <a:off x="0" y="0"/>
            <a:ext cx="3825141" cy="6858000"/>
          </a:xfrm>
        </p:spPr>
      </p:pic>
      <p:sp>
        <p:nvSpPr>
          <p:cNvPr id="5" name="テキスト ボックス 4"/>
          <p:cNvSpPr txBox="1"/>
          <p:nvPr/>
        </p:nvSpPr>
        <p:spPr>
          <a:xfrm>
            <a:off x="4100551" y="290690"/>
            <a:ext cx="4758476" cy="6463309"/>
          </a:xfrm>
          <a:prstGeom prst="rect">
            <a:avLst/>
          </a:prstGeom>
          <a:noFill/>
        </p:spPr>
        <p:txBody>
          <a:bodyPr wrap="square" rtlCol="0">
            <a:spAutoFit/>
          </a:bodyPr>
          <a:lstStyle/>
          <a:p>
            <a:r>
              <a:rPr kumimoji="1" lang="ja-JP" altLang="en-US" dirty="0"/>
              <a:t>僧帽弁手術を行う際の心房細動に対する外科的</a:t>
            </a:r>
            <a:r>
              <a:rPr kumimoji="1" lang="en-US" altLang="ja-JP" dirty="0"/>
              <a:t>Ablation</a:t>
            </a:r>
            <a:r>
              <a:rPr lang="ja-JP" altLang="en-US" dirty="0"/>
              <a:t>の有効性</a:t>
            </a:r>
            <a:endParaRPr lang="en-US" altLang="ja-JP" dirty="0"/>
          </a:p>
          <a:p>
            <a:endParaRPr kumimoji="1" lang="en-US" altLang="ja-JP" dirty="0"/>
          </a:p>
          <a:p>
            <a:pPr marL="285750" indent="-285750">
              <a:buFont typeface="Arial"/>
              <a:buChar char="•"/>
            </a:pPr>
            <a:r>
              <a:rPr lang="ja-JP" altLang="en-US" dirty="0"/>
              <a:t>僧帽弁手術を受ける患者の</a:t>
            </a:r>
            <a:r>
              <a:rPr lang="en-US" altLang="ja-JP" dirty="0"/>
              <a:t>30−50</a:t>
            </a:r>
            <a:r>
              <a:rPr lang="ja-JP" altLang="en-US" dirty="0"/>
              <a:t>％に心房細動を合併するとされるが、</a:t>
            </a:r>
            <a:r>
              <a:rPr lang="en-US" altLang="ja-JP" dirty="0"/>
              <a:t>Surgical Ablation</a:t>
            </a:r>
            <a:r>
              <a:rPr lang="ja-JP" altLang="en-US" dirty="0"/>
              <a:t>の有効性に関する安全性や有効性を評価した報告は少ない</a:t>
            </a:r>
            <a:endParaRPr lang="en-US" altLang="ja-JP" dirty="0"/>
          </a:p>
          <a:p>
            <a:pPr marL="285750" indent="-285750">
              <a:buFont typeface="Arial"/>
              <a:buChar char="•"/>
            </a:pPr>
            <a:endParaRPr kumimoji="1" lang="en-US" altLang="ja-JP" dirty="0"/>
          </a:p>
          <a:p>
            <a:pPr marL="285750" indent="-285750">
              <a:buFont typeface="Arial"/>
              <a:buChar char="•"/>
            </a:pPr>
            <a:r>
              <a:rPr kumimoji="1" lang="en-US" altLang="ja-JP" dirty="0"/>
              <a:t>CTSN(Cardiothoracic Surgical Trials)</a:t>
            </a:r>
            <a:r>
              <a:rPr kumimoji="1" lang="ja-JP" altLang="en-US" dirty="0"/>
              <a:t>に登録された</a:t>
            </a:r>
            <a:r>
              <a:rPr kumimoji="1" lang="en-US" altLang="ja-JP" dirty="0"/>
              <a:t>20</a:t>
            </a:r>
            <a:r>
              <a:rPr kumimoji="1" lang="ja-JP" altLang="en-US" dirty="0"/>
              <a:t>施設の</a:t>
            </a:r>
            <a:r>
              <a:rPr kumimoji="1" lang="en-US" altLang="ja-JP" dirty="0"/>
              <a:t>3502</a:t>
            </a:r>
            <a:r>
              <a:rPr kumimoji="1" lang="ja-JP" altLang="en-US" dirty="0"/>
              <a:t>名の患者を対象に最終的に</a:t>
            </a:r>
            <a:r>
              <a:rPr kumimoji="1" lang="en-US" altLang="ja-JP" dirty="0"/>
              <a:t>260</a:t>
            </a:r>
            <a:r>
              <a:rPr kumimoji="1" lang="ja-JP" altLang="en-US" dirty="0"/>
              <a:t>名中</a:t>
            </a:r>
            <a:r>
              <a:rPr kumimoji="1" lang="en-US" altLang="ja-JP" dirty="0"/>
              <a:t>133</a:t>
            </a:r>
            <a:r>
              <a:rPr kumimoji="1" lang="ja-JP" altLang="en-US" dirty="0"/>
              <a:t>名が僧帽弁手術</a:t>
            </a:r>
            <a:r>
              <a:rPr kumimoji="1" lang="en-US" altLang="ja-JP" dirty="0"/>
              <a:t>+Ablation</a:t>
            </a:r>
            <a:r>
              <a:rPr kumimoji="1" lang="ja-JP" altLang="en-US" dirty="0"/>
              <a:t>、</a:t>
            </a:r>
            <a:r>
              <a:rPr kumimoji="1" lang="en-US" altLang="ja-JP" dirty="0"/>
              <a:t>127</a:t>
            </a:r>
            <a:r>
              <a:rPr kumimoji="1" lang="ja-JP" altLang="en-US" dirty="0"/>
              <a:t>名が僧帽弁手術単独へと振り分けられた</a:t>
            </a:r>
            <a:endParaRPr kumimoji="1" lang="en-US" altLang="ja-JP" dirty="0"/>
          </a:p>
          <a:p>
            <a:pPr marL="285750" indent="-285750">
              <a:buFont typeface="Arial"/>
              <a:buChar char="•"/>
            </a:pPr>
            <a:endParaRPr lang="en-US" altLang="ja-JP" dirty="0"/>
          </a:p>
          <a:p>
            <a:pPr marL="285750" indent="-285750">
              <a:buFont typeface="Arial"/>
              <a:buChar char="•"/>
            </a:pPr>
            <a:r>
              <a:rPr kumimoji="1" lang="ja-JP" altLang="en-US" dirty="0"/>
              <a:t>さらに</a:t>
            </a:r>
            <a:r>
              <a:rPr kumimoji="1" lang="en-US" altLang="ja-JP" dirty="0"/>
              <a:t>Ablation</a:t>
            </a:r>
            <a:r>
              <a:rPr kumimoji="1" lang="ja-JP" altLang="en-US" dirty="0"/>
              <a:t>群は</a:t>
            </a:r>
            <a:r>
              <a:rPr kumimoji="1" lang="en-US" altLang="ja-JP" dirty="0"/>
              <a:t>PV isolation</a:t>
            </a:r>
            <a:r>
              <a:rPr kumimoji="1" lang="ja-JP" altLang="en-US" dirty="0"/>
              <a:t>群と</a:t>
            </a:r>
            <a:r>
              <a:rPr kumimoji="1" lang="en-US" altLang="ja-JP" dirty="0"/>
              <a:t>Bilateral Maze</a:t>
            </a:r>
            <a:r>
              <a:rPr kumimoji="1" lang="ja-JP" altLang="en-US" dirty="0"/>
              <a:t>群とに振り分けられた</a:t>
            </a:r>
            <a:endParaRPr kumimoji="1" lang="en-US" altLang="ja-JP" dirty="0"/>
          </a:p>
          <a:p>
            <a:pPr marL="285750" indent="-285750">
              <a:buFont typeface="Arial"/>
              <a:buChar char="•"/>
            </a:pPr>
            <a:endParaRPr lang="en-US" altLang="ja-JP" dirty="0"/>
          </a:p>
          <a:p>
            <a:pPr marL="285750" indent="-285750">
              <a:buFont typeface="Arial"/>
              <a:buChar char="•"/>
            </a:pPr>
            <a:r>
              <a:rPr kumimoji="1" lang="ja-JP" altLang="en-US" dirty="0"/>
              <a:t>全患者は左心耳閉鎖術を施行された</a:t>
            </a:r>
            <a:endParaRPr kumimoji="1" lang="en-US" altLang="ja-JP" dirty="0"/>
          </a:p>
          <a:p>
            <a:pPr marL="285750" indent="-285750">
              <a:buFont typeface="Arial"/>
              <a:buChar char="•"/>
            </a:pPr>
            <a:endParaRPr lang="en-US" altLang="ja-JP" dirty="0"/>
          </a:p>
          <a:p>
            <a:pPr marL="285750" indent="-285750">
              <a:buFont typeface="Arial"/>
              <a:buChar char="•"/>
            </a:pPr>
            <a:r>
              <a:rPr kumimoji="1" lang="en-US" altLang="ja-JP" dirty="0"/>
              <a:t>Primary endpoint</a:t>
            </a:r>
            <a:r>
              <a:rPr kumimoji="1" lang="ja-JP" altLang="en-US" dirty="0"/>
              <a:t>は</a:t>
            </a:r>
            <a:r>
              <a:rPr kumimoji="1" lang="en-US" altLang="ja-JP" dirty="0"/>
              <a:t>6</a:t>
            </a:r>
            <a:r>
              <a:rPr kumimoji="1" lang="ja-JP" altLang="en-US" dirty="0"/>
              <a:t>ヶ月および</a:t>
            </a:r>
            <a:r>
              <a:rPr kumimoji="1" lang="en-US" altLang="ja-JP" dirty="0"/>
              <a:t>12</a:t>
            </a:r>
            <a:r>
              <a:rPr kumimoji="1" lang="ja-JP" altLang="en-US" dirty="0"/>
              <a:t>ヶ月時点での</a:t>
            </a:r>
            <a:r>
              <a:rPr kumimoji="1" lang="en-US" altLang="ja-JP" dirty="0"/>
              <a:t>3</a:t>
            </a:r>
            <a:r>
              <a:rPr kumimoji="1" lang="ja-JP" altLang="en-US" dirty="0"/>
              <a:t>日間ホルター下でモニタリングされた</a:t>
            </a:r>
            <a:r>
              <a:rPr kumimoji="1" lang="en-US" altLang="ja-JP" dirty="0" err="1"/>
              <a:t>Af</a:t>
            </a:r>
            <a:r>
              <a:rPr kumimoji="1" lang="ja-JP" altLang="en-US" dirty="0"/>
              <a:t>発症率とされた</a:t>
            </a:r>
            <a:endParaRPr kumimoji="1" lang="en-US" altLang="ja-JP" dirty="0"/>
          </a:p>
          <a:p>
            <a:pPr marL="285750" indent="-285750">
              <a:buFont typeface="Arial"/>
              <a:buChar char="•"/>
            </a:pPr>
            <a:endParaRPr lang="en-US" altLang="ja-JP" dirty="0"/>
          </a:p>
          <a:p>
            <a:pPr marL="285750" indent="-285750">
              <a:buFont typeface="Arial"/>
              <a:buChar char="•"/>
            </a:pPr>
            <a:r>
              <a:rPr kumimoji="1" lang="ja-JP" altLang="en-US" dirty="0"/>
              <a:t>心房細動の種類は持続性ないし慢性</a:t>
            </a:r>
          </a:p>
        </p:txBody>
      </p:sp>
    </p:spTree>
    <p:extLst>
      <p:ext uri="{BB962C8B-B14F-4D97-AF65-F5344CB8AC3E}">
        <p14:creationId xmlns:p14="http://schemas.microsoft.com/office/powerpoint/2010/main" val="394455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Picture 5" descr="Image"/>
          <p:cNvPicPr>
            <a:picLocks noGrp="1" noChangeAspect="1"/>
          </p:cNvPicPr>
          <p:nvPr>
            <p:ph idx="1"/>
          </p:nvPr>
        </p:nvPicPr>
        <p:blipFill rotWithShape="1">
          <a:blip r:embed="rId2" cstate="print"/>
          <a:srcRect t="-3330" b="-3000"/>
          <a:stretch/>
        </p:blipFill>
        <p:spPr>
          <a:xfrm>
            <a:off x="457200" y="63500"/>
            <a:ext cx="8229600" cy="3587750"/>
          </a:xfrm>
          <a:prstGeom prst="rect">
            <a:avLst/>
          </a:prstGeom>
        </p:spPr>
      </p:pic>
      <p:pic>
        <p:nvPicPr>
          <p:cNvPr id="5" name="Picture 5" descr="Image"/>
          <p:cNvPicPr>
            <a:picLocks noChangeAspect="1"/>
          </p:cNvPicPr>
          <p:nvPr/>
        </p:nvPicPr>
        <p:blipFill>
          <a:blip r:embed="rId3" cstate="print"/>
          <a:stretch>
            <a:fillRect/>
          </a:stretch>
        </p:blipFill>
        <p:spPr>
          <a:xfrm>
            <a:off x="615950" y="145137"/>
            <a:ext cx="3780913" cy="5486400"/>
          </a:xfrm>
          <a:prstGeom prst="rect">
            <a:avLst/>
          </a:prstGeom>
        </p:spPr>
      </p:pic>
      <p:sp>
        <p:nvSpPr>
          <p:cNvPr id="6" name="テキスト ボックス 5"/>
          <p:cNvSpPr txBox="1"/>
          <p:nvPr/>
        </p:nvSpPr>
        <p:spPr>
          <a:xfrm>
            <a:off x="4427465" y="3518893"/>
            <a:ext cx="4670632" cy="3416320"/>
          </a:xfrm>
          <a:prstGeom prst="rect">
            <a:avLst/>
          </a:prstGeom>
          <a:noFill/>
        </p:spPr>
        <p:txBody>
          <a:bodyPr wrap="square" rtlCol="0">
            <a:spAutoFit/>
          </a:bodyPr>
          <a:lstStyle/>
          <a:p>
            <a:pPr marL="285750" indent="-285750">
              <a:buFont typeface="Arial"/>
              <a:buChar char="•"/>
            </a:pPr>
            <a:r>
              <a:rPr kumimoji="1" lang="en-US" altLang="ja-JP" dirty="0"/>
              <a:t>6</a:t>
            </a:r>
            <a:r>
              <a:rPr kumimoji="1" lang="ja-JP" altLang="en-US" dirty="0"/>
              <a:t>ヶ月</a:t>
            </a:r>
            <a:r>
              <a:rPr kumimoji="1" lang="en-US" altLang="ja-JP" dirty="0"/>
              <a:t>/12</a:t>
            </a:r>
            <a:r>
              <a:rPr kumimoji="1" lang="ja-JP" altLang="en-US" dirty="0"/>
              <a:t>ヶ月の時点で心房細動が発生していない割合は</a:t>
            </a:r>
            <a:r>
              <a:rPr kumimoji="1" lang="en-US" altLang="ja-JP" dirty="0"/>
              <a:t>Ablation</a:t>
            </a:r>
            <a:r>
              <a:rPr kumimoji="1" lang="ja-JP" altLang="en-US" dirty="0"/>
              <a:t>群</a:t>
            </a:r>
            <a:r>
              <a:rPr kumimoji="1" lang="en-US" altLang="ja-JP" dirty="0"/>
              <a:t>63.2%vs</a:t>
            </a:r>
            <a:r>
              <a:rPr kumimoji="1" lang="ja-JP" altLang="en-US" dirty="0"/>
              <a:t>コントロール群</a:t>
            </a:r>
            <a:r>
              <a:rPr kumimoji="1" lang="en-US" altLang="ja-JP" dirty="0"/>
              <a:t>29.4% P&lt;0.001</a:t>
            </a:r>
          </a:p>
          <a:p>
            <a:pPr marL="285750" indent="-285750">
              <a:buFont typeface="Arial"/>
              <a:buChar char="•"/>
            </a:pPr>
            <a:endParaRPr lang="en-US" altLang="ja-JP" dirty="0"/>
          </a:p>
          <a:p>
            <a:pPr marL="285750" indent="-285750">
              <a:buFont typeface="Arial"/>
              <a:buChar char="•"/>
            </a:pPr>
            <a:r>
              <a:rPr kumimoji="1" lang="en-US" altLang="ja-JP" dirty="0"/>
              <a:t>Bilateral Maze</a:t>
            </a:r>
            <a:r>
              <a:rPr kumimoji="1" lang="ja-JP" altLang="en-US" dirty="0"/>
              <a:t>と</a:t>
            </a:r>
            <a:r>
              <a:rPr kumimoji="1" lang="en-US" altLang="ja-JP" dirty="0"/>
              <a:t>PVI</a:t>
            </a:r>
            <a:r>
              <a:rPr kumimoji="1" lang="ja-JP" altLang="en-US" dirty="0"/>
              <a:t>では両群に差はなし</a:t>
            </a:r>
            <a:r>
              <a:rPr kumimoji="1" lang="en-US" altLang="ja-JP" dirty="0"/>
              <a:t>(61%vs66% P=0.60)</a:t>
            </a:r>
          </a:p>
          <a:p>
            <a:pPr marL="285750" indent="-285750">
              <a:buFont typeface="Arial"/>
              <a:buChar char="•"/>
            </a:pPr>
            <a:endParaRPr lang="en-US" altLang="ja-JP" dirty="0"/>
          </a:p>
          <a:p>
            <a:pPr marL="285750" indent="-285750">
              <a:buFont typeface="Arial"/>
              <a:buChar char="•"/>
            </a:pPr>
            <a:r>
              <a:rPr kumimoji="1" lang="en-US" altLang="ja-JP" dirty="0"/>
              <a:t>1</a:t>
            </a:r>
            <a:r>
              <a:rPr kumimoji="1" lang="ja-JP" altLang="en-US" dirty="0"/>
              <a:t>年死亡率は</a:t>
            </a:r>
            <a:r>
              <a:rPr kumimoji="1" lang="en-US" altLang="ja-JP" dirty="0"/>
              <a:t>Ablation</a:t>
            </a:r>
            <a:r>
              <a:rPr kumimoji="1" lang="ja-JP" altLang="en-US" dirty="0"/>
              <a:t>とコントロール群で差はなし</a:t>
            </a:r>
            <a:r>
              <a:rPr kumimoji="1" lang="en-US" altLang="ja-JP" dirty="0"/>
              <a:t>(6.8%vs8.7% P=0.55)</a:t>
            </a:r>
          </a:p>
          <a:p>
            <a:pPr marL="285750" indent="-285750">
              <a:buFont typeface="Arial"/>
              <a:buChar char="•"/>
            </a:pPr>
            <a:endParaRPr lang="en-US" altLang="ja-JP" dirty="0"/>
          </a:p>
          <a:p>
            <a:pPr marL="285750" indent="-285750">
              <a:buFont typeface="Arial"/>
              <a:buChar char="•"/>
            </a:pPr>
            <a:r>
              <a:rPr lang="en-US" altLang="ja-JP" dirty="0"/>
              <a:t>Composite endpoint(</a:t>
            </a:r>
            <a:r>
              <a:rPr lang="ja-JP" altLang="en-US" dirty="0"/>
              <a:t>主要心・脳血管有害事象</a:t>
            </a:r>
            <a:r>
              <a:rPr lang="en-US" altLang="ja-JP" dirty="0"/>
              <a:t>+</a:t>
            </a:r>
            <a:r>
              <a:rPr lang="ja-JP" altLang="en-US" dirty="0"/>
              <a:t>主要有害事象</a:t>
            </a:r>
            <a:r>
              <a:rPr lang="en-US" altLang="ja-JP" dirty="0"/>
              <a:t>+</a:t>
            </a:r>
            <a:r>
              <a:rPr lang="ja-JP" altLang="en-US" dirty="0"/>
              <a:t>再入院</a:t>
            </a:r>
            <a:r>
              <a:rPr lang="en-US" altLang="ja-JP" dirty="0"/>
              <a:t>)</a:t>
            </a:r>
            <a:r>
              <a:rPr lang="ja-JP" altLang="en-US" dirty="0"/>
              <a:t>も有意差なし</a:t>
            </a:r>
            <a:endParaRPr kumimoji="1" lang="ja-JP" altLang="en-US" dirty="0"/>
          </a:p>
        </p:txBody>
      </p:sp>
      <p:sp>
        <p:nvSpPr>
          <p:cNvPr id="7" name="テキスト ボックス 6"/>
          <p:cNvSpPr txBox="1"/>
          <p:nvPr/>
        </p:nvSpPr>
        <p:spPr>
          <a:xfrm>
            <a:off x="153005" y="5677436"/>
            <a:ext cx="4274460" cy="923330"/>
          </a:xfrm>
          <a:prstGeom prst="rect">
            <a:avLst/>
          </a:prstGeom>
          <a:noFill/>
        </p:spPr>
        <p:txBody>
          <a:bodyPr wrap="square" rtlCol="0">
            <a:spAutoFit/>
          </a:bodyPr>
          <a:lstStyle/>
          <a:p>
            <a:pPr marL="285750" indent="-285750">
              <a:buFont typeface="Arial"/>
              <a:buChar char="•"/>
            </a:pPr>
            <a:r>
              <a:rPr lang="en-US" altLang="ja-JP" dirty="0"/>
              <a:t>Ablation</a:t>
            </a:r>
            <a:r>
              <a:rPr lang="ja-JP" altLang="en-US" dirty="0"/>
              <a:t>群ではコントロール群と比較し永続的ペースメーカー挿入が多かった</a:t>
            </a:r>
            <a:endParaRPr lang="en-US" altLang="ja-JP" dirty="0"/>
          </a:p>
          <a:p>
            <a:r>
              <a:rPr lang="en-US" altLang="ja-JP" dirty="0"/>
              <a:t>(100</a:t>
            </a:r>
            <a:r>
              <a:rPr lang="ja-JP" altLang="en-US" dirty="0"/>
              <a:t>患者年あたり</a:t>
            </a:r>
            <a:r>
              <a:rPr lang="en-US" altLang="ja-JP" dirty="0"/>
              <a:t>21.5</a:t>
            </a:r>
            <a:r>
              <a:rPr lang="ja-JP" altLang="en-US" dirty="0"/>
              <a:t>件</a:t>
            </a:r>
            <a:r>
              <a:rPr lang="en-US" altLang="ja-JP" dirty="0"/>
              <a:t>vs8.1</a:t>
            </a:r>
            <a:r>
              <a:rPr lang="ja-JP" altLang="en-US" dirty="0"/>
              <a:t>件</a:t>
            </a:r>
            <a:r>
              <a:rPr lang="en-US" altLang="ja-JP" dirty="0"/>
              <a:t> P=0.01)</a:t>
            </a:r>
            <a:endParaRPr kumimoji="1" lang="ja-JP" altLang="en-US" dirty="0"/>
          </a:p>
        </p:txBody>
      </p:sp>
    </p:spTree>
    <p:extLst>
      <p:ext uri="{BB962C8B-B14F-4D97-AF65-F5344CB8AC3E}">
        <p14:creationId xmlns:p14="http://schemas.microsoft.com/office/powerpoint/2010/main" val="8712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1016" r="-474"/>
          <a:stretch/>
        </p:blipFill>
        <p:spPr>
          <a:xfrm>
            <a:off x="1612362" y="223107"/>
            <a:ext cx="5937250" cy="4525963"/>
          </a:xfrm>
        </p:spPr>
      </p:pic>
      <p:sp>
        <p:nvSpPr>
          <p:cNvPr id="5" name="テキスト ボックス 4"/>
          <p:cNvSpPr txBox="1"/>
          <p:nvPr/>
        </p:nvSpPr>
        <p:spPr>
          <a:xfrm>
            <a:off x="260110" y="4819346"/>
            <a:ext cx="8883889" cy="2031325"/>
          </a:xfrm>
          <a:prstGeom prst="rect">
            <a:avLst/>
          </a:prstGeom>
          <a:noFill/>
        </p:spPr>
        <p:txBody>
          <a:bodyPr wrap="square" rtlCol="0">
            <a:spAutoFit/>
          </a:bodyPr>
          <a:lstStyle/>
          <a:p>
            <a:pPr marL="285750" indent="-285750">
              <a:buFont typeface="Arial"/>
              <a:buChar char="•"/>
            </a:pPr>
            <a:r>
              <a:rPr kumimoji="1" lang="ja-JP" altLang="en-US" dirty="0"/>
              <a:t>米国における</a:t>
            </a:r>
            <a:r>
              <a:rPr kumimoji="1" lang="en-US" altLang="ja-JP" dirty="0"/>
              <a:t>75</a:t>
            </a:r>
            <a:r>
              <a:rPr kumimoji="1" lang="ja-JP" altLang="en-US" dirty="0"/>
              <a:t>歳以上に対する一次予防としてのスタチン製剤の処方と経済的な影響</a:t>
            </a:r>
            <a:endParaRPr kumimoji="1" lang="en-US" altLang="ja-JP" dirty="0"/>
          </a:p>
          <a:p>
            <a:pPr marL="285750" indent="-285750">
              <a:buFont typeface="Arial"/>
              <a:buChar char="•"/>
            </a:pPr>
            <a:endParaRPr lang="en-US" altLang="ja-JP" dirty="0"/>
          </a:p>
          <a:p>
            <a:pPr marL="285750" indent="-285750">
              <a:buFont typeface="Arial"/>
              <a:buChar char="•"/>
            </a:pPr>
            <a:r>
              <a:rPr kumimoji="1" lang="ja-JP" altLang="en-US" dirty="0"/>
              <a:t>米国の</a:t>
            </a:r>
            <a:r>
              <a:rPr kumimoji="1" lang="en-US" altLang="ja-JP" dirty="0"/>
              <a:t>75</a:t>
            </a:r>
            <a:r>
              <a:rPr kumimoji="1" lang="ja-JP" altLang="en-US" dirty="0"/>
              <a:t>歳</a:t>
            </a:r>
            <a:r>
              <a:rPr kumimoji="1" lang="en-US" altLang="ja-JP" dirty="0"/>
              <a:t>~94</a:t>
            </a:r>
            <a:r>
              <a:rPr kumimoji="1" lang="ja-JP" altLang="en-US" dirty="0"/>
              <a:t>歳の全成人を対象にスタチン療法を実施し、一次予防目的でのスタチン療法の費用対効果をマルコフモデルで検証した</a:t>
            </a:r>
            <a:endParaRPr kumimoji="1" lang="en-US" altLang="ja-JP" dirty="0"/>
          </a:p>
          <a:p>
            <a:pPr marL="285750" indent="-285750">
              <a:buFont typeface="Arial"/>
              <a:buChar char="•"/>
            </a:pPr>
            <a:endParaRPr lang="en-US" altLang="ja-JP" dirty="0"/>
          </a:p>
          <a:p>
            <a:pPr marL="285750" indent="-285750">
              <a:buFont typeface="Arial"/>
              <a:buChar char="•"/>
            </a:pPr>
            <a:r>
              <a:rPr lang="ja-JP" altLang="en-US" dirty="0"/>
              <a:t>糖尿病を有するまたは</a:t>
            </a:r>
            <a:r>
              <a:rPr lang="en-US" altLang="ja-JP" dirty="0"/>
              <a:t>10</a:t>
            </a:r>
            <a:r>
              <a:rPr lang="ja-JP" altLang="en-US" dirty="0"/>
              <a:t>年</a:t>
            </a:r>
            <a:r>
              <a:rPr lang="en-US" altLang="ja-JP" dirty="0"/>
              <a:t>CVD</a:t>
            </a:r>
            <a:r>
              <a:rPr lang="ja-JP" altLang="en-US" dirty="0"/>
              <a:t>リスクが</a:t>
            </a:r>
            <a:r>
              <a:rPr lang="en-US" altLang="ja-JP" dirty="0"/>
              <a:t>7.5%</a:t>
            </a:r>
            <a:r>
              <a:rPr lang="ja-JP" altLang="en-US" dirty="0"/>
              <a:t>以上あるものを</a:t>
            </a:r>
            <a:r>
              <a:rPr lang="en-US" altLang="ja-JP" dirty="0"/>
              <a:t>LDL</a:t>
            </a:r>
            <a:r>
              <a:rPr lang="ja-JP" altLang="en-US" dirty="0"/>
              <a:t>が</a:t>
            </a:r>
            <a:r>
              <a:rPr lang="en-US" altLang="ja-JP" dirty="0"/>
              <a:t>190m</a:t>
            </a:r>
            <a:r>
              <a:rPr lang="ja-JP" altLang="en-US" dirty="0"/>
              <a:t>ｇ</a:t>
            </a:r>
            <a:r>
              <a:rPr lang="en-US" altLang="ja-JP" dirty="0"/>
              <a:t>/dl, 160mg/dl, 130mg/dl</a:t>
            </a:r>
            <a:r>
              <a:rPr lang="ja-JP" altLang="en-US" dirty="0"/>
              <a:t>と分類し評価</a:t>
            </a:r>
            <a:endParaRPr kumimoji="1" lang="ja-JP" altLang="en-US" dirty="0"/>
          </a:p>
        </p:txBody>
      </p:sp>
    </p:spTree>
    <p:extLst>
      <p:ext uri="{BB962C8B-B14F-4D97-AF65-F5344CB8AC3E}">
        <p14:creationId xmlns:p14="http://schemas.microsoft.com/office/powerpoint/2010/main" val="305962087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1272</Words>
  <Application>Microsoft Office PowerPoint</Application>
  <PresentationFormat>画面に合わせる (4:3)</PresentationFormat>
  <Paragraphs>83</Paragraphs>
  <Slides>10</Slides>
  <Notes>1</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10</vt:i4>
      </vt:variant>
    </vt:vector>
  </HeadingPairs>
  <TitlesOfParts>
    <vt:vector size="13" baseType="lpstr">
      <vt:lpstr>Arial</vt:lpstr>
      <vt:lpstr>Calibri</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2020-10-06T07:54:20Z</dcterms:created>
  <dcterms:modified xsi:type="dcterms:W3CDTF">2020-10-06T07:54:49Z</dcterms:modified>
</cp:coreProperties>
</file>