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sldIdLst>
    <p:sldId id="265" r:id="rId2"/>
    <p:sldId id="275" r:id="rId3"/>
    <p:sldId id="270" r:id="rId4"/>
    <p:sldId id="263" r:id="rId5"/>
    <p:sldId id="268" r:id="rId6"/>
    <p:sldId id="267" r:id="rId7"/>
    <p:sldId id="274" r:id="rId8"/>
    <p:sldId id="271" r:id="rId9"/>
    <p:sldId id="266" r:id="rId10"/>
    <p:sldId id="272" r:id="rId11"/>
    <p:sldId id="264" r:id="rId12"/>
    <p:sldId id="273"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50" autoAdjust="0"/>
  </p:normalViewPr>
  <p:slideViewPr>
    <p:cSldViewPr snapToGrid="0" snapToObjects="1">
      <p:cViewPr varScale="1">
        <p:scale>
          <a:sx n="52" d="100"/>
          <a:sy n="52" d="100"/>
        </p:scale>
        <p:origin x="17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ADDAD-9607-9D41-8267-0F21A870B417}" type="datetimeFigureOut">
              <a:rPr kumimoji="1" lang="ja-JP" altLang="en-US" smtClean="0"/>
              <a:t>2020/9/30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0D2F0-FEAD-DA49-A77C-B2A438274A5B}" type="slidenum">
              <a:rPr kumimoji="1" lang="ja-JP" altLang="en-US" smtClean="0"/>
              <a:t>‹#›</a:t>
            </a:fld>
            <a:endParaRPr kumimoji="1" lang="ja-JP" altLang="en-US"/>
          </a:p>
        </p:txBody>
      </p:sp>
    </p:spTree>
    <p:extLst>
      <p:ext uri="{BB962C8B-B14F-4D97-AF65-F5344CB8AC3E}">
        <p14:creationId xmlns:p14="http://schemas.microsoft.com/office/powerpoint/2010/main" val="57847599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血管内・外の</a:t>
            </a:r>
            <a:r>
              <a:rPr kumimoji="1" lang="en-US" altLang="ja-JP" dirty="0"/>
              <a:t>Closure</a:t>
            </a:r>
            <a:r>
              <a:rPr kumimoji="1" lang="ja-JP" altLang="en-US" dirty="0"/>
              <a:t>を調べる</a:t>
            </a:r>
            <a:endParaRPr kumimoji="1" lang="en-US" altLang="ja-JP" dirty="0"/>
          </a:p>
          <a:p>
            <a:r>
              <a:rPr kumimoji="1" lang="en-US" altLang="ja-JP" dirty="0"/>
              <a:t>The intravascular </a:t>
            </a:r>
            <a:r>
              <a:rPr kumimoji="1" lang="en-US" altLang="ja-JP" dirty="0" err="1"/>
              <a:t>bioabsorbable</a:t>
            </a:r>
            <a:r>
              <a:rPr kumimoji="1" lang="en-US" altLang="ja-JP" dirty="0"/>
              <a:t> device uses an inner and an outer plate on the surface of the artery,</a:t>
            </a:r>
            <a:r>
              <a:rPr kumimoji="1" lang="en-US" altLang="ja-JP" baseline="0" dirty="0"/>
              <a:t> the 2 of which are pulled together tautly on deployment.</a:t>
            </a:r>
          </a:p>
          <a:p>
            <a:r>
              <a:rPr kumimoji="1" lang="en-US" altLang="ja-JP" baseline="0" dirty="0"/>
              <a:t>The extra vascular VCD consists of a </a:t>
            </a:r>
            <a:r>
              <a:rPr kumimoji="1" lang="en-US" altLang="ja-JP" baseline="0" dirty="0" err="1"/>
              <a:t>bioabsorable</a:t>
            </a:r>
            <a:r>
              <a:rPr kumimoji="1" lang="en-US" altLang="ja-JP" baseline="0" dirty="0"/>
              <a:t>  </a:t>
            </a:r>
            <a:r>
              <a:rPr kumimoji="1" lang="en-US" altLang="ja-JP" baseline="0" dirty="0" err="1"/>
              <a:t>polyglycolic</a:t>
            </a:r>
            <a:r>
              <a:rPr kumimoji="1" lang="en-US" altLang="ja-JP" baseline="0" dirty="0"/>
              <a:t> acid plug that is released on the external surface of the artery</a:t>
            </a:r>
            <a:endParaRPr kumimoji="1" lang="ja-JP" altLang="en-US" dirty="0"/>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3</a:t>
            </a:fld>
            <a:endParaRPr kumimoji="1" lang="ja-JP" altLang="en-US"/>
          </a:p>
        </p:txBody>
      </p:sp>
    </p:spTree>
    <p:extLst>
      <p:ext uri="{BB962C8B-B14F-4D97-AF65-F5344CB8AC3E}">
        <p14:creationId xmlns:p14="http://schemas.microsoft.com/office/powerpoint/2010/main" val="206947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Type1</a:t>
            </a:r>
            <a:r>
              <a:rPr kumimoji="1" lang="ja-JP" altLang="en-US" dirty="0"/>
              <a:t>および</a:t>
            </a:r>
            <a:r>
              <a:rPr kumimoji="1" lang="en-US" altLang="ja-JP" dirty="0"/>
              <a:t>Type2</a:t>
            </a:r>
            <a:r>
              <a:rPr kumimoji="1" lang="ja-JP" altLang="en-US" dirty="0"/>
              <a:t>の糖尿病患者を冠動脈疾患の</a:t>
            </a:r>
            <a:r>
              <a:rPr kumimoji="1" lang="en-US" altLang="ja-JP" dirty="0"/>
              <a:t>High risk</a:t>
            </a:r>
            <a:r>
              <a:rPr kumimoji="1" lang="ja-JP" altLang="en-US" dirty="0"/>
              <a:t>と考え</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4</a:t>
            </a:fld>
            <a:endParaRPr kumimoji="1" lang="ja-JP" altLang="en-US"/>
          </a:p>
        </p:txBody>
      </p:sp>
    </p:spTree>
    <p:extLst>
      <p:ext uri="{BB962C8B-B14F-4D97-AF65-F5344CB8AC3E}">
        <p14:creationId xmlns:p14="http://schemas.microsoft.com/office/powerpoint/2010/main" val="300966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Itention</a:t>
            </a:r>
            <a:r>
              <a:rPr kumimoji="1" lang="en-US" altLang="ja-JP" dirty="0"/>
              <a:t> treat</a:t>
            </a:r>
            <a:r>
              <a:rPr kumimoji="1" lang="ja-JP" altLang="en-US" dirty="0"/>
              <a:t>分析と</a:t>
            </a:r>
            <a:r>
              <a:rPr kumimoji="1" lang="en-US" altLang="ja-JP" dirty="0"/>
              <a:t>As</a:t>
            </a:r>
            <a:r>
              <a:rPr kumimoji="1" lang="en-US" altLang="ja-JP" baseline="0" dirty="0"/>
              <a:t> treated </a:t>
            </a:r>
            <a:r>
              <a:rPr kumimoji="1" lang="ja-JP" altLang="en-US" baseline="0" dirty="0"/>
              <a:t>の違いを</a:t>
            </a:r>
            <a:endParaRPr kumimoji="1" lang="en-US" altLang="ja-JP" baseline="0" dirty="0"/>
          </a:p>
          <a:p>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分析の種類</a:t>
            </a:r>
          </a:p>
          <a:p>
            <a:r>
              <a:rPr kumimoji="1" lang="ja-JP" altLang="en-US" sz="1200" kern="1200" dirty="0">
                <a:solidFill>
                  <a:schemeClr val="tx1"/>
                </a:solidFill>
                <a:latin typeface="+mn-lt"/>
                <a:ea typeface="+mn-ea"/>
                <a:cs typeface="+mn-cs"/>
              </a:rPr>
              <a:t>治療の意図による分析　</a:t>
            </a:r>
            <a:r>
              <a:rPr kumimoji="1" lang="en-US" altLang="ja-JP" sz="1200" kern="1200" dirty="0">
                <a:solidFill>
                  <a:schemeClr val="tx1"/>
                </a:solidFill>
                <a:latin typeface="+mn-lt"/>
                <a:ea typeface="+mn-ea"/>
                <a:cs typeface="+mn-cs"/>
              </a:rPr>
              <a:t>intention-to-treat analysis</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ITT</a:t>
            </a:r>
            <a:r>
              <a:rPr kumimoji="1" lang="ja-JP" altLang="en-US" sz="1200" kern="1200" dirty="0">
                <a:solidFill>
                  <a:schemeClr val="tx1"/>
                </a:solidFill>
                <a:latin typeface="+mn-lt"/>
                <a:ea typeface="+mn-ea"/>
                <a:cs typeface="+mn-cs"/>
              </a:rPr>
              <a:t>解析）</a:t>
            </a: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対象者を、実際に受けた治療内容の如何にかかわらず、当初割り付けた群にしたがって分析すること</a:t>
            </a:r>
          </a:p>
          <a:p>
            <a:r>
              <a:rPr kumimoji="1" lang="en-US" altLang="ja-JP" sz="1200" kern="1200" dirty="0">
                <a:solidFill>
                  <a:schemeClr val="tx1"/>
                </a:solidFill>
                <a:latin typeface="+mn-lt"/>
                <a:ea typeface="+mn-ea"/>
                <a:cs typeface="+mn-cs"/>
              </a:rPr>
              <a:t>on treatment analysis...</a:t>
            </a:r>
            <a:r>
              <a:rPr kumimoji="1" lang="ja-JP" altLang="en-US" sz="1200" kern="1200" dirty="0">
                <a:solidFill>
                  <a:schemeClr val="tx1"/>
                </a:solidFill>
                <a:latin typeface="+mn-lt"/>
                <a:ea typeface="+mn-ea"/>
                <a:cs typeface="+mn-cs"/>
              </a:rPr>
              <a:t>脱落者を除外し、実際行われた治療に基づいて分析すること</a:t>
            </a:r>
          </a:p>
          <a:p>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as-treated analysis, per-protocol analysis)</a:t>
            </a:r>
            <a:endParaRPr kumimoji="1" lang="en-US" altLang="ja-JP" baseline="0" dirty="0"/>
          </a:p>
          <a:p>
            <a:endParaRPr kumimoji="1" lang="en-US" altLang="ja-JP" baseline="0" dirty="0"/>
          </a:p>
          <a:p>
            <a:r>
              <a:rPr kumimoji="1" lang="en-US" altLang="ja-JP" baseline="0" dirty="0"/>
              <a:t>CCTA</a:t>
            </a:r>
            <a:r>
              <a:rPr kumimoji="1" lang="ja-JP" altLang="en-US" baseline="0" dirty="0"/>
              <a:t>に関し</a:t>
            </a:r>
            <a:r>
              <a:rPr kumimoji="1" lang="en-US" altLang="ja-JP" baseline="0" dirty="0"/>
              <a:t>PCI</a:t>
            </a:r>
            <a:r>
              <a:rPr kumimoji="1" lang="ja-JP" altLang="en-US" baseline="0" dirty="0"/>
              <a:t>していてそうなるのか、チェックを</a:t>
            </a:r>
            <a:r>
              <a:rPr kumimoji="1" lang="en-US" altLang="ja-JP" baseline="0" dirty="0"/>
              <a:t>→26</a:t>
            </a:r>
            <a:r>
              <a:rPr kumimoji="1" lang="ja-JP" altLang="en-US" baseline="0" dirty="0"/>
              <a:t>名（</a:t>
            </a:r>
            <a:r>
              <a:rPr kumimoji="1" lang="en-US" altLang="ja-JP" baseline="0" dirty="0"/>
              <a:t>5.8%</a:t>
            </a:r>
            <a:r>
              <a:rPr kumimoji="1" lang="ja-JP" altLang="en-US" baseline="0" dirty="0"/>
              <a:t>に</a:t>
            </a:r>
            <a:r>
              <a:rPr kumimoji="1" lang="en-US" altLang="ja-JP" baseline="0" dirty="0"/>
              <a:t>PCI</a:t>
            </a:r>
            <a:r>
              <a:rPr kumimoji="1" lang="ja-JP" altLang="en-US" baseline="0" dirty="0"/>
              <a:t>ないし</a:t>
            </a:r>
            <a:r>
              <a:rPr kumimoji="1" lang="en-US" altLang="ja-JP" baseline="0" dirty="0"/>
              <a:t>CABG</a:t>
            </a:r>
            <a:r>
              <a:rPr kumimoji="1" lang="ja-JP" altLang="en-US" baseline="0" dirty="0"/>
              <a:t>施行歴あり）</a:t>
            </a:r>
            <a:endParaRPr kumimoji="1" lang="en-US" altLang="ja-JP" baseline="0" dirty="0"/>
          </a:p>
          <a:p>
            <a:r>
              <a:rPr kumimoji="1" lang="en-US" altLang="ja-JP" baseline="0" dirty="0"/>
              <a:t>6</a:t>
            </a:r>
            <a:r>
              <a:rPr kumimoji="1" lang="ja-JP" altLang="en-US" baseline="0" dirty="0"/>
              <a:t>年後は差がついているのか</a:t>
            </a:r>
            <a:endParaRPr kumimoji="1" lang="ja-JP" altLang="en-US" dirty="0"/>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5</a:t>
            </a:fld>
            <a:endParaRPr kumimoji="1" lang="ja-JP" altLang="en-US"/>
          </a:p>
        </p:txBody>
      </p:sp>
    </p:spTree>
    <p:extLst>
      <p:ext uri="{BB962C8B-B14F-4D97-AF65-F5344CB8AC3E}">
        <p14:creationId xmlns:p14="http://schemas.microsoft.com/office/powerpoint/2010/main" val="395568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駆出率保持性心不全の定義；</a:t>
            </a:r>
            <a:r>
              <a:rPr lang="en-US" altLang="ja-JP" dirty="0"/>
              <a:t>50%</a:t>
            </a:r>
            <a:r>
              <a:rPr lang="ja-JP" altLang="en-US" dirty="0"/>
              <a:t>以上、</a:t>
            </a:r>
            <a:r>
              <a:rPr lang="en-US" altLang="ja-JP" dirty="0"/>
              <a:t>inclusion criteria</a:t>
            </a:r>
            <a:r>
              <a:rPr lang="ja-JP" altLang="en-US" dirty="0"/>
              <a:t>は</a:t>
            </a:r>
            <a:r>
              <a:rPr lang="en-US" altLang="ja-JP" dirty="0"/>
              <a:t>Physician-judged heart failure</a:t>
            </a:r>
            <a:r>
              <a:rPr lang="ja-JP" altLang="en-US" dirty="0"/>
              <a:t>と診断され、入院したもの。駆出率保持性心不全や拡張障害型心不全とされる。</a:t>
            </a:r>
            <a:endParaRPr kumimoji="1" lang="en-US" altLang="ja-JP" dirty="0"/>
          </a:p>
          <a:p>
            <a:r>
              <a:rPr kumimoji="1" lang="el-GR" altLang="ja-JP" dirty="0"/>
              <a:t>Β</a:t>
            </a:r>
            <a:r>
              <a:rPr kumimoji="1" lang="ja-JP" altLang="en-US" dirty="0"/>
              <a:t>は何を使ったのか</a:t>
            </a:r>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6</a:t>
            </a:fld>
            <a:endParaRPr kumimoji="1" lang="ja-JP" altLang="en-US"/>
          </a:p>
        </p:txBody>
      </p:sp>
    </p:spTree>
    <p:extLst>
      <p:ext uri="{BB962C8B-B14F-4D97-AF65-F5344CB8AC3E}">
        <p14:creationId xmlns:p14="http://schemas.microsoft.com/office/powerpoint/2010/main" val="299604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B-blocker</a:t>
            </a:r>
            <a:r>
              <a:rPr kumimoji="1" lang="ja-JP" altLang="en-US" dirty="0"/>
              <a:t>はどのようなものを使用したかの記載はなし</a:t>
            </a:r>
            <a:endParaRPr kumimoji="1" lang="en-US" altLang="ja-JP" dirty="0"/>
          </a:p>
          <a:p>
            <a:r>
              <a:rPr kumimoji="1" lang="ja-JP" altLang="en-US" dirty="0"/>
              <a:t>また</a:t>
            </a:r>
            <a:r>
              <a:rPr kumimoji="1" lang="en-US" altLang="ja-JP" dirty="0"/>
              <a:t>PCI</a:t>
            </a:r>
            <a:r>
              <a:rPr kumimoji="1" lang="ja-JP" altLang="en-US" dirty="0"/>
              <a:t>や</a:t>
            </a:r>
            <a:r>
              <a:rPr kumimoji="1" lang="en-US" altLang="ja-JP" dirty="0"/>
              <a:t>CABG</a:t>
            </a:r>
            <a:r>
              <a:rPr kumimoji="1" lang="ja-JP" altLang="en-US" dirty="0"/>
              <a:t>施行者も含まれており、対象は</a:t>
            </a:r>
            <a:r>
              <a:rPr kumimoji="1" lang="en-US" altLang="ja-JP" dirty="0"/>
              <a:t>EF50</a:t>
            </a:r>
            <a:r>
              <a:rPr kumimoji="1" lang="ja-JP" altLang="en-US" dirty="0"/>
              <a:t>の心不全と診断に至った患者</a:t>
            </a:r>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7</a:t>
            </a:fld>
            <a:endParaRPr kumimoji="1" lang="ja-JP" altLang="en-US"/>
          </a:p>
        </p:txBody>
      </p:sp>
    </p:spTree>
    <p:extLst>
      <p:ext uri="{BB962C8B-B14F-4D97-AF65-F5344CB8AC3E}">
        <p14:creationId xmlns:p14="http://schemas.microsoft.com/office/powerpoint/2010/main" val="142963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ここには載せていないが、別記のカプランマイヤー曲線にて</a:t>
            </a:r>
            <a:r>
              <a:rPr lang="en-US" altLang="ja-JP" dirty="0"/>
              <a:t>Matched cohort</a:t>
            </a:r>
            <a:r>
              <a:rPr lang="ja-JP" altLang="en-US" dirty="0"/>
              <a:t>群では</a:t>
            </a:r>
            <a:r>
              <a:rPr lang="en-US" altLang="ja-JP" dirty="0"/>
              <a:t>1</a:t>
            </a:r>
            <a:r>
              <a:rPr lang="ja-JP" altLang="en-US" dirty="0"/>
              <a:t>年間の生存率が</a:t>
            </a:r>
            <a:r>
              <a:rPr lang="en-US" altLang="ja-JP" dirty="0"/>
              <a:t>80</a:t>
            </a:r>
            <a:r>
              <a:rPr lang="ja-JP" altLang="en-US" dirty="0"/>
              <a:t>％</a:t>
            </a:r>
            <a:r>
              <a:rPr lang="en-US" altLang="ja-JP" dirty="0"/>
              <a:t>(</a:t>
            </a:r>
            <a:r>
              <a:rPr lang="ja-JP" altLang="en-US" dirty="0"/>
              <a:t>治療群</a:t>
            </a:r>
            <a:r>
              <a:rPr lang="en-US" altLang="ja-JP" dirty="0"/>
              <a:t>)VS79%(</a:t>
            </a:r>
            <a:r>
              <a:rPr lang="ja-JP" altLang="en-US" dirty="0"/>
              <a:t>非治療群</a:t>
            </a:r>
            <a:r>
              <a:rPr lang="en-US" altLang="ja-JP" dirty="0"/>
              <a:t>)</a:t>
            </a:r>
            <a:r>
              <a:rPr lang="ja-JP" altLang="en-US" dirty="0"/>
              <a:t>であり、</a:t>
            </a:r>
            <a:r>
              <a:rPr lang="en-US" altLang="ja-JP" dirty="0"/>
              <a:t>5</a:t>
            </a:r>
            <a:r>
              <a:rPr lang="ja-JP" altLang="en-US" dirty="0"/>
              <a:t>年生存率は</a:t>
            </a:r>
            <a:r>
              <a:rPr lang="en-US" altLang="ja-JP" dirty="0"/>
              <a:t>45%VS42%</a:t>
            </a:r>
            <a:r>
              <a:rPr lang="ja-JP" altLang="en-US" dirty="0"/>
              <a:t>であった。</a:t>
            </a:r>
            <a:endParaRPr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結果として駆出率保持心不全（</a:t>
            </a:r>
            <a:r>
              <a:rPr lang="en-US" altLang="ja-JP" dirty="0"/>
              <a:t>HFPEF</a:t>
            </a:r>
            <a:r>
              <a:rPr lang="ja-JP" altLang="en-US" dirty="0"/>
              <a:t>）に対し</a:t>
            </a:r>
            <a:r>
              <a:rPr lang="en-US" altLang="ja-JP" dirty="0"/>
              <a:t>β</a:t>
            </a:r>
            <a:r>
              <a:rPr lang="ja-JP" altLang="en-US" dirty="0"/>
              <a:t>遮断薬の使用は心不全入院は変化させないが、全死亡を減らす可能性が考えられた。</a:t>
            </a:r>
            <a:endParaRPr kumimoji="1" lang="ja-JP" altLang="en-US" dirty="0"/>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8</a:t>
            </a:fld>
            <a:endParaRPr kumimoji="1" lang="ja-JP" altLang="en-US"/>
          </a:p>
        </p:txBody>
      </p:sp>
    </p:spTree>
    <p:extLst>
      <p:ext uri="{BB962C8B-B14F-4D97-AF65-F5344CB8AC3E}">
        <p14:creationId xmlns:p14="http://schemas.microsoft.com/office/powerpoint/2010/main" val="90493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アスピリンは非致死性</a:t>
            </a:r>
            <a:r>
              <a:rPr lang="en-US" altLang="ja-JP" dirty="0"/>
              <a:t>MI/TIA</a:t>
            </a:r>
            <a:r>
              <a:rPr lang="ja-JP" altLang="en-US" dirty="0"/>
              <a:t>の発症を減らしたが複合主要評価項目；心血管死（</a:t>
            </a:r>
            <a:r>
              <a:rPr lang="en-US" altLang="ja-JP" dirty="0"/>
              <a:t>MI/Stroke/</a:t>
            </a:r>
            <a:r>
              <a:rPr lang="ja-JP" altLang="en-US" dirty="0"/>
              <a:t>その他血管疾患）、非致死性</a:t>
            </a:r>
            <a:r>
              <a:rPr lang="en-US" altLang="ja-JP" dirty="0"/>
              <a:t>Stroke</a:t>
            </a:r>
            <a:r>
              <a:rPr lang="ja-JP" altLang="en-US" dirty="0"/>
              <a:t>、非致死的</a:t>
            </a:r>
            <a:r>
              <a:rPr lang="en-US" altLang="ja-JP" dirty="0"/>
              <a:t>MI</a:t>
            </a:r>
            <a:r>
              <a:rPr lang="ja-JP" altLang="en-US" dirty="0"/>
              <a:t>の</a:t>
            </a:r>
            <a:r>
              <a:rPr lang="en-US" altLang="ja-JP" dirty="0"/>
              <a:t>5</a:t>
            </a:r>
            <a:r>
              <a:rPr lang="ja-JP" altLang="en-US" dirty="0"/>
              <a:t>年累積発生率は有意差は見られなかった</a:t>
            </a:r>
            <a:endParaRPr lang="en-US" altLang="ja-JP" dirty="0"/>
          </a:p>
          <a:p>
            <a:r>
              <a:rPr kumimoji="1" lang="ja-JP" altLang="en-US" dirty="0"/>
              <a:t>逆に</a:t>
            </a:r>
            <a:r>
              <a:rPr lang="ja-JP" altLang="en-US" dirty="0"/>
              <a:t>輸血や入院を要する頭蓋外出血が上昇し、消化器症状含めたアスピリン副作用による無益性のため中止された</a:t>
            </a:r>
            <a:endParaRPr lang="en-US" altLang="ja-JP" dirty="0"/>
          </a:p>
          <a:p>
            <a:endParaRPr kumimoji="1" lang="en-US" altLang="ja-JP" dirty="0"/>
          </a:p>
          <a:p>
            <a:r>
              <a:rPr kumimoji="1" lang="ja-JP" altLang="en-US" dirty="0"/>
              <a:t>ちなみに高血圧や</a:t>
            </a:r>
            <a:r>
              <a:rPr kumimoji="1" lang="en-US" altLang="ja-JP" dirty="0"/>
              <a:t>DL</a:t>
            </a:r>
            <a:r>
              <a:rPr kumimoji="1" lang="ja-JP" altLang="en-US" dirty="0"/>
              <a:t>や</a:t>
            </a:r>
            <a:r>
              <a:rPr kumimoji="1" lang="en-US" altLang="ja-JP" dirty="0"/>
              <a:t>DM</a:t>
            </a:r>
            <a:r>
              <a:rPr kumimoji="1" lang="ja-JP" altLang="en-US" dirty="0"/>
              <a:t>や家族歴等でアスピリンの有効性に関しても評価を行ったが、有意差のつくものは認められなかった。</a:t>
            </a:r>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10</a:t>
            </a:fld>
            <a:endParaRPr kumimoji="1" lang="ja-JP" altLang="en-US"/>
          </a:p>
        </p:txBody>
      </p:sp>
    </p:spTree>
    <p:extLst>
      <p:ext uri="{BB962C8B-B14F-4D97-AF65-F5344CB8AC3E}">
        <p14:creationId xmlns:p14="http://schemas.microsoft.com/office/powerpoint/2010/main" val="264010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残枝と</a:t>
            </a:r>
            <a:r>
              <a:rPr kumimoji="1" lang="en-US" altLang="ja-JP" dirty="0"/>
              <a:t>30</a:t>
            </a:r>
            <a:r>
              <a:rPr kumimoji="1" lang="ja-JP" altLang="en-US"/>
              <a:t>日間の死亡に関しては詳しく言及した記載はなし。</a:t>
            </a:r>
          </a:p>
        </p:txBody>
      </p:sp>
      <p:sp>
        <p:nvSpPr>
          <p:cNvPr id="4" name="スライド番号プレースホルダー 3"/>
          <p:cNvSpPr>
            <a:spLocks noGrp="1"/>
          </p:cNvSpPr>
          <p:nvPr>
            <p:ph type="sldNum" sz="quarter" idx="10"/>
          </p:nvPr>
        </p:nvSpPr>
        <p:spPr/>
        <p:txBody>
          <a:bodyPr/>
          <a:lstStyle/>
          <a:p>
            <a:fld id="{D480D2F0-FEAD-DA49-A77C-B2A438274A5B}" type="slidenum">
              <a:rPr kumimoji="1" lang="ja-JP" altLang="en-US" smtClean="0"/>
              <a:t>12</a:t>
            </a:fld>
            <a:endParaRPr kumimoji="1" lang="ja-JP" altLang="en-US"/>
          </a:p>
        </p:txBody>
      </p:sp>
    </p:spTree>
    <p:extLst>
      <p:ext uri="{BB962C8B-B14F-4D97-AF65-F5344CB8AC3E}">
        <p14:creationId xmlns:p14="http://schemas.microsoft.com/office/powerpoint/2010/main" val="395852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396655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196904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133033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404234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340780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342167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90468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178431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139285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367256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C9ED2B6-6C18-2445-B835-B4370F35FAE5}" type="datetimeFigureOut">
              <a:rPr kumimoji="1" lang="ja-JP" altLang="en-US" smtClean="0"/>
              <a:t>2020/9/30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14140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ED2B6-6C18-2445-B835-B4370F35FAE5}" type="datetimeFigureOut">
              <a:rPr kumimoji="1" lang="ja-JP" altLang="en-US" smtClean="0"/>
              <a:t>2020/9/30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8A960-686A-BA4A-A57D-5545351CBCB0}" type="slidenum">
              <a:rPr kumimoji="1" lang="ja-JP" altLang="en-US" smtClean="0"/>
              <a:t>‹#›</a:t>
            </a:fld>
            <a:endParaRPr kumimoji="1" lang="ja-JP" altLang="en-US"/>
          </a:p>
        </p:txBody>
      </p:sp>
    </p:spTree>
    <p:extLst>
      <p:ext uri="{BB962C8B-B14F-4D97-AF65-F5344CB8AC3E}">
        <p14:creationId xmlns:p14="http://schemas.microsoft.com/office/powerpoint/2010/main" val="3481048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3482" r="-2674"/>
          <a:stretch/>
        </p:blipFill>
        <p:spPr>
          <a:xfrm>
            <a:off x="228600" y="274638"/>
            <a:ext cx="4800600" cy="6529824"/>
          </a:xfrm>
        </p:spPr>
      </p:pic>
      <p:sp>
        <p:nvSpPr>
          <p:cNvPr id="3" name="テキスト ボックス 2"/>
          <p:cNvSpPr txBox="1"/>
          <p:nvPr/>
        </p:nvSpPr>
        <p:spPr>
          <a:xfrm>
            <a:off x="5029200" y="401638"/>
            <a:ext cx="3835400" cy="6186310"/>
          </a:xfrm>
          <a:prstGeom prst="rect">
            <a:avLst/>
          </a:prstGeom>
          <a:noFill/>
        </p:spPr>
        <p:txBody>
          <a:bodyPr wrap="square" rtlCol="0">
            <a:spAutoFit/>
          </a:bodyPr>
          <a:lstStyle/>
          <a:p>
            <a:r>
              <a:rPr kumimoji="1" lang="ja-JP" altLang="en-US" dirty="0"/>
              <a:t>・</a:t>
            </a:r>
            <a:r>
              <a:rPr kumimoji="1" lang="en-US" altLang="ja-JP" dirty="0"/>
              <a:t>Closure device</a:t>
            </a:r>
            <a:r>
              <a:rPr kumimoji="1" lang="ja-JP" altLang="en-US" dirty="0"/>
              <a:t>の使用により、大腿動脈穿刺後の合併症を減らす事ができるか？</a:t>
            </a:r>
            <a:endParaRPr kumimoji="1" lang="en-US" altLang="ja-JP" dirty="0"/>
          </a:p>
          <a:p>
            <a:endParaRPr lang="en-US" altLang="ja-JP" dirty="0"/>
          </a:p>
          <a:p>
            <a:r>
              <a:rPr kumimoji="1" lang="ja-JP" altLang="en-US" dirty="0"/>
              <a:t>・</a:t>
            </a:r>
            <a:r>
              <a:rPr lang="en-US" altLang="ja-JP" dirty="0"/>
              <a:t>V</a:t>
            </a:r>
            <a:r>
              <a:rPr kumimoji="1" lang="en-US" altLang="ja-JP" dirty="0"/>
              <a:t>ascular closure device(VCD)</a:t>
            </a:r>
            <a:r>
              <a:rPr kumimoji="1" lang="ja-JP" altLang="en-US" dirty="0"/>
              <a:t>の使用は大腿部アプローチ患者において役割を果たしているかは議論の余地がある</a:t>
            </a:r>
            <a:endParaRPr kumimoji="1" lang="en-US" altLang="ja-JP" dirty="0"/>
          </a:p>
          <a:p>
            <a:endParaRPr lang="en-US" altLang="ja-JP" dirty="0"/>
          </a:p>
          <a:p>
            <a:r>
              <a:rPr kumimoji="1" lang="ja-JP" altLang="en-US" dirty="0"/>
              <a:t>・血管内</a:t>
            </a:r>
            <a:r>
              <a:rPr lang="ja-JP" altLang="en-US" dirty="0"/>
              <a:t>および血管外からの</a:t>
            </a:r>
            <a:r>
              <a:rPr lang="en-US" altLang="ja-JP" dirty="0"/>
              <a:t>2</a:t>
            </a:r>
            <a:r>
              <a:rPr lang="ja-JP" altLang="en-US" dirty="0"/>
              <a:t>つの</a:t>
            </a:r>
            <a:r>
              <a:rPr lang="en-US" altLang="ja-JP" dirty="0"/>
              <a:t>Type</a:t>
            </a:r>
            <a:r>
              <a:rPr lang="ja-JP" altLang="en-US" dirty="0"/>
              <a:t>の</a:t>
            </a:r>
            <a:r>
              <a:rPr lang="en-US" altLang="ja-JP" dirty="0"/>
              <a:t>VCD</a:t>
            </a:r>
            <a:r>
              <a:rPr lang="ja-JP" altLang="en-US" dirty="0"/>
              <a:t>の使用と</a:t>
            </a:r>
            <a:r>
              <a:rPr lang="en-US" altLang="ja-JP" dirty="0"/>
              <a:t>Manual</a:t>
            </a:r>
            <a:r>
              <a:rPr lang="ja-JP" altLang="en-US" dirty="0"/>
              <a:t>による圧迫による</a:t>
            </a:r>
            <a:r>
              <a:rPr lang="en-US" altLang="ja-JP" dirty="0"/>
              <a:t>Outcome</a:t>
            </a:r>
            <a:r>
              <a:rPr lang="ja-JP" altLang="en-US" dirty="0"/>
              <a:t>の違いを評価</a:t>
            </a:r>
            <a:endParaRPr lang="en-US" altLang="ja-JP" dirty="0"/>
          </a:p>
          <a:p>
            <a:endParaRPr kumimoji="1" lang="en-US" altLang="ja-JP" dirty="0"/>
          </a:p>
          <a:p>
            <a:r>
              <a:rPr lang="ja-JP" altLang="en-US" dirty="0"/>
              <a:t>・また</a:t>
            </a:r>
            <a:r>
              <a:rPr lang="en-US" altLang="ja-JP" dirty="0"/>
              <a:t>VCD</a:t>
            </a:r>
            <a:r>
              <a:rPr lang="ja-JP" altLang="en-US" dirty="0"/>
              <a:t>の使用による合併症の発生に関しても評価</a:t>
            </a:r>
            <a:endParaRPr lang="en-US" altLang="ja-JP" dirty="0"/>
          </a:p>
          <a:p>
            <a:endParaRPr kumimoji="1" lang="en-US" altLang="ja-JP" dirty="0"/>
          </a:p>
          <a:p>
            <a:r>
              <a:rPr lang="ja-JP" altLang="en-US" dirty="0"/>
              <a:t>・大腿</a:t>
            </a:r>
            <a:r>
              <a:rPr lang="en-US" altLang="ja-JP" dirty="0"/>
              <a:t>A</a:t>
            </a:r>
            <a:r>
              <a:rPr lang="ja-JP" altLang="en-US" dirty="0"/>
              <a:t>から</a:t>
            </a:r>
            <a:r>
              <a:rPr lang="en-US" altLang="ja-JP" dirty="0"/>
              <a:t>6Fr</a:t>
            </a:r>
            <a:r>
              <a:rPr lang="ja-JP" altLang="en-US" dirty="0"/>
              <a:t>により挿入処置された</a:t>
            </a:r>
            <a:r>
              <a:rPr lang="en-US" altLang="ja-JP" dirty="0"/>
              <a:t>4524</a:t>
            </a:r>
            <a:r>
              <a:rPr lang="ja-JP" altLang="en-US" dirty="0"/>
              <a:t>名の多施設・</a:t>
            </a:r>
            <a:r>
              <a:rPr lang="en-US" altLang="ja-JP" dirty="0"/>
              <a:t>open label Randomized </a:t>
            </a:r>
            <a:r>
              <a:rPr lang="ja-JP" altLang="en-US" dirty="0"/>
              <a:t>試験</a:t>
            </a:r>
            <a:endParaRPr lang="en-US" altLang="ja-JP" dirty="0"/>
          </a:p>
          <a:p>
            <a:endParaRPr kumimoji="1" lang="en-US" altLang="ja-JP" dirty="0"/>
          </a:p>
          <a:p>
            <a:r>
              <a:rPr lang="ja-JP" altLang="en-US" dirty="0"/>
              <a:t>・</a:t>
            </a:r>
            <a:r>
              <a:rPr lang="en-US" altLang="ja-JP" dirty="0"/>
              <a:t>Intravascular VCD: Extravascular VCD: Manual compression</a:t>
            </a:r>
            <a:r>
              <a:rPr lang="ja-JP" altLang="en-US" dirty="0"/>
              <a:t>は</a:t>
            </a:r>
            <a:r>
              <a:rPr lang="en-US" altLang="ja-JP" dirty="0"/>
              <a:t>1</a:t>
            </a:r>
            <a:r>
              <a:rPr lang="ja-JP" altLang="en-US" dirty="0"/>
              <a:t>：</a:t>
            </a:r>
            <a:r>
              <a:rPr lang="en-US" altLang="ja-JP" dirty="0"/>
              <a:t>1</a:t>
            </a:r>
            <a:r>
              <a:rPr lang="ja-JP" altLang="en-US" dirty="0"/>
              <a:t>：</a:t>
            </a:r>
            <a:r>
              <a:rPr lang="en-US" altLang="ja-JP" dirty="0"/>
              <a:t>1</a:t>
            </a:r>
            <a:endParaRPr kumimoji="1" lang="ja-JP" altLang="en-US" dirty="0"/>
          </a:p>
        </p:txBody>
      </p:sp>
    </p:spTree>
    <p:extLst>
      <p:ext uri="{BB962C8B-B14F-4D97-AF65-F5344CB8AC3E}">
        <p14:creationId xmlns:p14="http://schemas.microsoft.com/office/powerpoint/2010/main" val="186461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sz="half" idx="1"/>
          </p:nvPr>
        </p:nvPicPr>
        <p:blipFill rotWithShape="1">
          <a:blip r:embed="rId3"/>
          <a:srcRect t="2937" b="-4122"/>
          <a:stretch/>
        </p:blipFill>
        <p:spPr>
          <a:xfrm>
            <a:off x="12573" y="17332"/>
            <a:ext cx="4038600" cy="2844800"/>
          </a:xfrm>
        </p:spPr>
      </p:pic>
      <p:pic>
        <p:nvPicPr>
          <p:cNvPr id="6" name="コンテンツ プレースホルダー 5"/>
          <p:cNvPicPr>
            <a:picLocks noGrp="1" noChangeAspect="1"/>
          </p:cNvPicPr>
          <p:nvPr>
            <p:ph sz="half" idx="2"/>
          </p:nvPr>
        </p:nvPicPr>
        <p:blipFill rotWithShape="1">
          <a:blip r:embed="rId4"/>
          <a:srcRect t="-3466" b="597"/>
          <a:stretch/>
        </p:blipFill>
        <p:spPr>
          <a:xfrm>
            <a:off x="2756156" y="2601125"/>
            <a:ext cx="6362698" cy="4241800"/>
          </a:xfrm>
        </p:spPr>
      </p:pic>
      <p:sp>
        <p:nvSpPr>
          <p:cNvPr id="7" name="テキスト ボックス 6"/>
          <p:cNvSpPr txBox="1"/>
          <p:nvPr/>
        </p:nvSpPr>
        <p:spPr>
          <a:xfrm>
            <a:off x="4287526" y="11341"/>
            <a:ext cx="4831327" cy="3139321"/>
          </a:xfrm>
          <a:prstGeom prst="rect">
            <a:avLst/>
          </a:prstGeom>
          <a:noFill/>
        </p:spPr>
        <p:txBody>
          <a:bodyPr wrap="square" rtlCol="0">
            <a:spAutoFit/>
          </a:bodyPr>
          <a:lstStyle/>
          <a:p>
            <a:r>
              <a:rPr lang="ja-JP" altLang="en-US" dirty="0"/>
              <a:t>・アスピリンは非致死性</a:t>
            </a:r>
            <a:r>
              <a:rPr lang="en-US" altLang="ja-JP" dirty="0"/>
              <a:t>MI/TIA</a:t>
            </a:r>
            <a:r>
              <a:rPr lang="ja-JP" altLang="en-US" dirty="0"/>
              <a:t>の発症を減らした</a:t>
            </a:r>
            <a:r>
              <a:rPr lang="en-US" altLang="ja-JP" dirty="0"/>
              <a:t>(0.30%VS0.58% HR0.53 CI0.31−0.91 P=0.02)</a:t>
            </a:r>
          </a:p>
          <a:p>
            <a:r>
              <a:rPr lang="en-US" altLang="ja-JP" dirty="0"/>
              <a:t>(0.26%VS0.49% HR0.57 CI0.32-0.99 P=0.04)</a:t>
            </a:r>
          </a:p>
          <a:p>
            <a:endParaRPr lang="en-US" altLang="ja-JP" dirty="0"/>
          </a:p>
          <a:p>
            <a:r>
              <a:rPr lang="ja-JP" altLang="en-US" dirty="0"/>
              <a:t>・複合主要評価項目；心血管死（</a:t>
            </a:r>
            <a:r>
              <a:rPr lang="en-US" altLang="ja-JP" dirty="0"/>
              <a:t>MI/Stroke/</a:t>
            </a:r>
            <a:r>
              <a:rPr lang="ja-JP" altLang="en-US" dirty="0"/>
              <a:t>その他血管疾患）、非致死性</a:t>
            </a:r>
            <a:r>
              <a:rPr lang="en-US" altLang="ja-JP" dirty="0"/>
              <a:t>Stroke</a:t>
            </a:r>
            <a:r>
              <a:rPr lang="ja-JP" altLang="en-US" dirty="0"/>
              <a:t>、非致死的</a:t>
            </a:r>
            <a:r>
              <a:rPr lang="en-US" altLang="ja-JP" dirty="0"/>
              <a:t>MI</a:t>
            </a:r>
            <a:r>
              <a:rPr lang="ja-JP" altLang="en-US" dirty="0"/>
              <a:t>の</a:t>
            </a:r>
            <a:r>
              <a:rPr lang="en-US" altLang="ja-JP" dirty="0"/>
              <a:t>5</a:t>
            </a:r>
            <a:r>
              <a:rPr lang="ja-JP" altLang="en-US" dirty="0"/>
              <a:t>年累積発生率はアスピリン</a:t>
            </a:r>
            <a:r>
              <a:rPr lang="en-US" altLang="ja-JP" dirty="0"/>
              <a:t>2.77</a:t>
            </a:r>
            <a:r>
              <a:rPr lang="ja-JP" altLang="en-US" dirty="0"/>
              <a:t>％</a:t>
            </a:r>
            <a:r>
              <a:rPr lang="en-US" altLang="ja-JP" dirty="0"/>
              <a:t>VS</a:t>
            </a:r>
            <a:r>
              <a:rPr lang="ja-JP" altLang="en-US" dirty="0"/>
              <a:t>非アスピリン</a:t>
            </a:r>
            <a:r>
              <a:rPr lang="en-US" altLang="ja-JP" dirty="0"/>
              <a:t>2.96</a:t>
            </a:r>
            <a:r>
              <a:rPr lang="ja-JP" altLang="en-US" dirty="0"/>
              <a:t>％であり有意差は見られなかった（</a:t>
            </a:r>
            <a:r>
              <a:rPr lang="en-US" altLang="ja-JP" dirty="0"/>
              <a:t>HR 0.94</a:t>
            </a:r>
            <a:r>
              <a:rPr lang="ja-JP" altLang="en-US" dirty="0"/>
              <a:t>　</a:t>
            </a:r>
            <a:r>
              <a:rPr lang="en-US" altLang="ja-JP" dirty="0"/>
              <a:t>95</a:t>
            </a:r>
            <a:r>
              <a:rPr lang="ja-JP" altLang="en-US" dirty="0"/>
              <a:t>％</a:t>
            </a:r>
            <a:r>
              <a:rPr lang="en-US" altLang="ja-JP" dirty="0"/>
              <a:t>CI 0.77-1.15 P=0.54</a:t>
            </a:r>
            <a:r>
              <a:rPr lang="ja-JP" altLang="en-US" dirty="0"/>
              <a:t>）</a:t>
            </a:r>
            <a:endParaRPr lang="en-US" altLang="ja-JP" dirty="0"/>
          </a:p>
          <a:p>
            <a:endParaRPr lang="en-US" altLang="ja-JP" dirty="0"/>
          </a:p>
          <a:p>
            <a:endParaRPr lang="en-US" altLang="ja-JP" dirty="0"/>
          </a:p>
        </p:txBody>
      </p:sp>
      <p:sp>
        <p:nvSpPr>
          <p:cNvPr id="2" name="テキスト ボックス 1"/>
          <p:cNvSpPr txBox="1"/>
          <p:nvPr/>
        </p:nvSpPr>
        <p:spPr>
          <a:xfrm>
            <a:off x="259762" y="3145805"/>
            <a:ext cx="2150257" cy="3139321"/>
          </a:xfrm>
          <a:prstGeom prst="rect">
            <a:avLst/>
          </a:prstGeom>
          <a:noFill/>
        </p:spPr>
        <p:txBody>
          <a:bodyPr wrap="square" rtlCol="0">
            <a:spAutoFit/>
          </a:bodyPr>
          <a:lstStyle/>
          <a:p>
            <a:r>
              <a:rPr lang="ja-JP" altLang="en-US" dirty="0"/>
              <a:t>・輸血や入院を要する頭蓋外出血が上昇した。（</a:t>
            </a:r>
            <a:r>
              <a:rPr lang="en-US" altLang="ja-JP" dirty="0"/>
              <a:t>0.86%VS0.51% HR1.85 CI0.37-0.72 P=0.004</a:t>
            </a:r>
            <a:r>
              <a:rPr lang="ja-JP" altLang="en-US" dirty="0"/>
              <a:t>）</a:t>
            </a:r>
            <a:endParaRPr lang="en-US" altLang="ja-JP" dirty="0"/>
          </a:p>
          <a:p>
            <a:endParaRPr lang="en-US" altLang="ja-JP" dirty="0"/>
          </a:p>
          <a:p>
            <a:r>
              <a:rPr lang="ja-JP" altLang="en-US" dirty="0"/>
              <a:t>・本試験はアスピリン副作用による無益性のため中止された。</a:t>
            </a:r>
            <a:br>
              <a:rPr lang="ja-JP" altLang="en-US" dirty="0"/>
            </a:br>
            <a:endParaRPr lang="ja-JP" altLang="en-US" dirty="0"/>
          </a:p>
        </p:txBody>
      </p:sp>
    </p:spTree>
    <p:extLst>
      <p:ext uri="{BB962C8B-B14F-4D97-AF65-F5344CB8AC3E}">
        <p14:creationId xmlns:p14="http://schemas.microsoft.com/office/powerpoint/2010/main" val="6409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4062" r="-2473"/>
          <a:stretch/>
        </p:blipFill>
        <p:spPr>
          <a:xfrm>
            <a:off x="0" y="71438"/>
            <a:ext cx="4826000" cy="6417410"/>
          </a:xfrm>
        </p:spPr>
      </p:pic>
      <p:sp>
        <p:nvSpPr>
          <p:cNvPr id="3" name="テキスト ボックス 2"/>
          <p:cNvSpPr txBox="1"/>
          <p:nvPr/>
        </p:nvSpPr>
        <p:spPr>
          <a:xfrm>
            <a:off x="4826000" y="275645"/>
            <a:ext cx="4050815" cy="6463309"/>
          </a:xfrm>
          <a:prstGeom prst="rect">
            <a:avLst/>
          </a:prstGeom>
          <a:noFill/>
        </p:spPr>
        <p:txBody>
          <a:bodyPr wrap="square" rtlCol="0">
            <a:spAutoFit/>
          </a:bodyPr>
          <a:lstStyle/>
          <a:p>
            <a:r>
              <a:rPr lang="ja-JP" altLang="en-US" dirty="0"/>
              <a:t>・</a:t>
            </a:r>
            <a:r>
              <a:rPr lang="en-US" altLang="ja-JP" dirty="0"/>
              <a:t>ST</a:t>
            </a:r>
            <a:r>
              <a:rPr lang="ja-JP" altLang="en-US" dirty="0"/>
              <a:t>上昇患者における非梗塞関連冠動脈疾患の程度、位置、および臨床的意義に関する検討。</a:t>
            </a:r>
            <a:endParaRPr lang="en-US" altLang="ja-JP" dirty="0"/>
          </a:p>
          <a:p>
            <a:endParaRPr lang="en-US" altLang="ja-JP" dirty="0"/>
          </a:p>
          <a:p>
            <a:r>
              <a:rPr lang="ja-JP" altLang="en-US" dirty="0"/>
              <a:t>・</a:t>
            </a:r>
            <a:r>
              <a:rPr lang="en-US" altLang="ja-JP" dirty="0"/>
              <a:t>STEMI</a:t>
            </a:r>
            <a:r>
              <a:rPr lang="ja-JP" altLang="en-US" dirty="0"/>
              <a:t>患者において、非梗塞冠動脈残枝がその後の経過に与える影響に関する詳細な</a:t>
            </a:r>
            <a:r>
              <a:rPr lang="en-US" altLang="ja-JP" dirty="0" err="1"/>
              <a:t>Deta</a:t>
            </a:r>
            <a:r>
              <a:rPr lang="ja-JP" altLang="en-US" dirty="0"/>
              <a:t>は殆ど存在していない。</a:t>
            </a:r>
            <a:endParaRPr lang="en-US" altLang="ja-JP" dirty="0"/>
          </a:p>
          <a:p>
            <a:endParaRPr lang="en-US" altLang="ja-JP" dirty="0"/>
          </a:p>
          <a:p>
            <a:r>
              <a:rPr lang="ja-JP" altLang="en-US" dirty="0"/>
              <a:t>・今回筆者らは、</a:t>
            </a:r>
            <a:r>
              <a:rPr lang="en-US" altLang="ja-JP" dirty="0"/>
              <a:t>STEMI</a:t>
            </a:r>
            <a:r>
              <a:rPr lang="ja-JP" altLang="en-US" dirty="0"/>
              <a:t>で入院となった患者の残枝の有無、部位、程度を調査し、残枝と</a:t>
            </a:r>
            <a:r>
              <a:rPr lang="en-US" altLang="ja-JP" dirty="0"/>
              <a:t>30</a:t>
            </a:r>
            <a:r>
              <a:rPr lang="ja-JP" altLang="en-US" dirty="0"/>
              <a:t>日間の死亡率に関して評価を行った。</a:t>
            </a:r>
            <a:endParaRPr lang="en-US" altLang="ja-JP" dirty="0"/>
          </a:p>
          <a:p>
            <a:endParaRPr lang="en-US" altLang="ja-JP" dirty="0"/>
          </a:p>
          <a:p>
            <a:r>
              <a:rPr lang="ja-JP" altLang="en-US" dirty="0"/>
              <a:t>・</a:t>
            </a:r>
            <a:r>
              <a:rPr lang="en-US" altLang="ja-JP" dirty="0"/>
              <a:t>1993</a:t>
            </a:r>
            <a:r>
              <a:rPr lang="ja-JP" altLang="en-US" dirty="0"/>
              <a:t>年から</a:t>
            </a:r>
            <a:r>
              <a:rPr lang="en-US" altLang="ja-JP" dirty="0"/>
              <a:t>2007</a:t>
            </a:r>
            <a:r>
              <a:rPr lang="ja-JP" altLang="en-US" dirty="0"/>
              <a:t>年にかけて行われた</a:t>
            </a:r>
            <a:r>
              <a:rPr lang="en-US" altLang="ja-JP" dirty="0"/>
              <a:t>8</a:t>
            </a:r>
            <a:r>
              <a:rPr lang="ja-JP" altLang="en-US" dirty="0"/>
              <a:t>つの</a:t>
            </a:r>
            <a:r>
              <a:rPr lang="en-US" altLang="ja-JP" dirty="0"/>
              <a:t>Randomized STMI trial</a:t>
            </a:r>
            <a:r>
              <a:rPr lang="ja-JP" altLang="en-US" dirty="0"/>
              <a:t>を</a:t>
            </a:r>
            <a:r>
              <a:rPr lang="en-US" altLang="ja-JP" dirty="0"/>
              <a:t>Retrospective</a:t>
            </a:r>
            <a:r>
              <a:rPr lang="ja-JP" altLang="en-US" dirty="0"/>
              <a:t>に調査。その後の</a:t>
            </a:r>
            <a:r>
              <a:rPr lang="en-US" altLang="ja-JP" dirty="0"/>
              <a:t>1</a:t>
            </a:r>
            <a:r>
              <a:rPr lang="ja-JP" altLang="en-US" dirty="0"/>
              <a:t>ヶ月から</a:t>
            </a:r>
            <a:r>
              <a:rPr lang="en-US" altLang="ja-JP" dirty="0"/>
              <a:t>1</a:t>
            </a:r>
            <a:r>
              <a:rPr lang="ja-JP" altLang="en-US" dirty="0"/>
              <a:t>年にかけて追跡した。</a:t>
            </a:r>
            <a:endParaRPr lang="en-US" altLang="ja-JP" dirty="0"/>
          </a:p>
          <a:p>
            <a:endParaRPr lang="en-US" altLang="ja-JP" dirty="0"/>
          </a:p>
          <a:p>
            <a:r>
              <a:rPr lang="ja-JP" altLang="en-US" dirty="0"/>
              <a:t>・</a:t>
            </a:r>
            <a:r>
              <a:rPr lang="en-US" altLang="ja-JP" dirty="0"/>
              <a:t>28282</a:t>
            </a:r>
            <a:r>
              <a:rPr lang="ja-JP" altLang="en-US" dirty="0"/>
              <a:t>名を対象とし、</a:t>
            </a:r>
            <a:r>
              <a:rPr lang="en-US" altLang="ja-JP" dirty="0"/>
              <a:t>50</a:t>
            </a:r>
            <a:r>
              <a:rPr lang="ja-JP" altLang="en-US" dirty="0"/>
              <a:t>％以上の狭窄を非梗塞関連冠動脈疾患ありとした。</a:t>
            </a:r>
            <a:endParaRPr lang="en-US" altLang="ja-JP" dirty="0"/>
          </a:p>
          <a:p>
            <a:endParaRPr lang="en-US" altLang="ja-JP" dirty="0"/>
          </a:p>
          <a:p>
            <a:r>
              <a:rPr lang="ja-JP" altLang="en-US" dirty="0"/>
              <a:t>・主要評価項目は</a:t>
            </a:r>
            <a:r>
              <a:rPr lang="en-US" altLang="ja-JP" dirty="0"/>
              <a:t>STEMI</a:t>
            </a:r>
            <a:r>
              <a:rPr lang="ja-JP" altLang="en-US" dirty="0"/>
              <a:t>後</a:t>
            </a:r>
            <a:r>
              <a:rPr lang="en-US" altLang="ja-JP" dirty="0"/>
              <a:t>30</a:t>
            </a:r>
            <a:r>
              <a:rPr lang="ja-JP" altLang="en-US" dirty="0"/>
              <a:t>日間の死亡率とした。</a:t>
            </a:r>
          </a:p>
        </p:txBody>
      </p:sp>
    </p:spTree>
    <p:extLst>
      <p:ext uri="{BB962C8B-B14F-4D97-AF65-F5344CB8AC3E}">
        <p14:creationId xmlns:p14="http://schemas.microsoft.com/office/powerpoint/2010/main" val="61252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7000" y="4978400"/>
            <a:ext cx="8788400" cy="1879600"/>
          </a:xfrm>
        </p:spPr>
        <p:txBody>
          <a:bodyPr>
            <a:normAutofit fontScale="85000" lnSpcReduction="10000"/>
          </a:bodyPr>
          <a:lstStyle/>
          <a:p>
            <a:r>
              <a:rPr lang="en-US" altLang="ja-JP" sz="2400" dirty="0"/>
              <a:t>50</a:t>
            </a:r>
            <a:r>
              <a:rPr lang="ja-JP" altLang="en-US" sz="2400" dirty="0"/>
              <a:t>％以上の狭窄を有する閉塞性冠動脈疾患発症率は</a:t>
            </a:r>
            <a:r>
              <a:rPr lang="en-US" altLang="ja-JP" sz="2400" dirty="0"/>
              <a:t>52.8</a:t>
            </a:r>
            <a:r>
              <a:rPr lang="ja-JP" altLang="en-US" sz="2400" dirty="0"/>
              <a:t>％</a:t>
            </a:r>
            <a:r>
              <a:rPr lang="en-US" altLang="ja-JP" sz="2400" dirty="0"/>
              <a:t>(14929/28282</a:t>
            </a:r>
            <a:r>
              <a:rPr lang="ja-JP" altLang="en-US" sz="2400" dirty="0"/>
              <a:t>名</a:t>
            </a:r>
            <a:r>
              <a:rPr lang="en-US" altLang="ja-JP" sz="2400" dirty="0"/>
              <a:t>)</a:t>
            </a:r>
            <a:r>
              <a:rPr lang="ja-JP" altLang="en-US" sz="2400" dirty="0"/>
              <a:t>に認められた。</a:t>
            </a:r>
            <a:r>
              <a:rPr lang="en-US" altLang="ja-JP" sz="2400" dirty="0"/>
              <a:t>8367</a:t>
            </a:r>
            <a:r>
              <a:rPr lang="ja-JP" altLang="en-US" sz="2400" dirty="0"/>
              <a:t>名</a:t>
            </a:r>
            <a:r>
              <a:rPr lang="en-US" altLang="ja-JP" sz="2400" dirty="0"/>
              <a:t>(29.6%)</a:t>
            </a:r>
            <a:r>
              <a:rPr lang="ja-JP" altLang="en-US" sz="2400" dirty="0"/>
              <a:t>が</a:t>
            </a:r>
            <a:r>
              <a:rPr lang="en-US" altLang="ja-JP" sz="2400" dirty="0"/>
              <a:t>1</a:t>
            </a:r>
            <a:r>
              <a:rPr lang="ja-JP" altLang="en-US" sz="2400" dirty="0"/>
              <a:t>枝、</a:t>
            </a:r>
            <a:r>
              <a:rPr lang="en-US" altLang="ja-JP" sz="2400" dirty="0"/>
              <a:t>5328</a:t>
            </a:r>
            <a:r>
              <a:rPr lang="ja-JP" altLang="en-US" sz="2400" dirty="0"/>
              <a:t>名</a:t>
            </a:r>
            <a:r>
              <a:rPr lang="en-US" altLang="ja-JP" sz="2400" dirty="0"/>
              <a:t>(18.8%)</a:t>
            </a:r>
            <a:r>
              <a:rPr lang="ja-JP" altLang="en-US" sz="2400" dirty="0"/>
              <a:t>が</a:t>
            </a:r>
            <a:r>
              <a:rPr lang="en-US" altLang="ja-JP" sz="2400" dirty="0"/>
              <a:t>2</a:t>
            </a:r>
            <a:r>
              <a:rPr lang="ja-JP" altLang="en-US" sz="2400" dirty="0"/>
              <a:t>枝であった。</a:t>
            </a:r>
            <a:endParaRPr lang="en-US" altLang="ja-JP" sz="2400" dirty="0"/>
          </a:p>
          <a:p>
            <a:endParaRPr lang="en-US" altLang="ja-JP" sz="2400" dirty="0"/>
          </a:p>
          <a:p>
            <a:r>
              <a:rPr lang="ja-JP" altLang="en-US" sz="2400" dirty="0"/>
              <a:t>調整後の</a:t>
            </a:r>
            <a:r>
              <a:rPr lang="en-US" altLang="ja-JP" sz="2400" dirty="0"/>
              <a:t>30</a:t>
            </a:r>
            <a:r>
              <a:rPr lang="ja-JP" altLang="en-US" sz="2400" dirty="0"/>
              <a:t>日死亡率は非梗塞関連閉塞性冠動脈疾患なし群の</a:t>
            </a:r>
            <a:r>
              <a:rPr lang="en-US" altLang="ja-JP" sz="2400" dirty="0"/>
              <a:t>1.9</a:t>
            </a:r>
            <a:r>
              <a:rPr lang="ja-JP" altLang="en-US" sz="2400" dirty="0"/>
              <a:t>％に対し、あり群で</a:t>
            </a:r>
            <a:r>
              <a:rPr lang="en-US" altLang="ja-JP" sz="2400" dirty="0"/>
              <a:t>3.3</a:t>
            </a:r>
            <a:r>
              <a:rPr lang="ja-JP" altLang="en-US" sz="2400" dirty="0"/>
              <a:t>％と有意な増加が見られた。</a:t>
            </a:r>
            <a:r>
              <a:rPr lang="en-US" altLang="ja-JP" sz="2400" dirty="0"/>
              <a:t>(HR1.79 95%CI 1.51-2.12 )</a:t>
            </a:r>
            <a:endParaRPr lang="ja-JP" altLang="en-US" sz="2400" dirty="0"/>
          </a:p>
          <a:p>
            <a:endParaRPr lang="en-US" altLang="ja-JP" b="1" dirty="0"/>
          </a:p>
          <a:p>
            <a:endParaRPr kumimoji="1" lang="ja-JP" altLang="en-US" dirty="0"/>
          </a:p>
        </p:txBody>
      </p:sp>
      <p:pic>
        <p:nvPicPr>
          <p:cNvPr id="4" name="図 3"/>
          <p:cNvPicPr>
            <a:picLocks noChangeAspect="1"/>
          </p:cNvPicPr>
          <p:nvPr/>
        </p:nvPicPr>
        <p:blipFill>
          <a:blip r:embed="rId3"/>
          <a:stretch>
            <a:fillRect/>
          </a:stretch>
        </p:blipFill>
        <p:spPr>
          <a:xfrm>
            <a:off x="127000" y="116254"/>
            <a:ext cx="5181600" cy="4633546"/>
          </a:xfrm>
          <a:prstGeom prst="rect">
            <a:avLst/>
          </a:prstGeom>
        </p:spPr>
      </p:pic>
      <p:pic>
        <p:nvPicPr>
          <p:cNvPr id="5" name="図 4"/>
          <p:cNvPicPr>
            <a:picLocks noChangeAspect="1"/>
          </p:cNvPicPr>
          <p:nvPr/>
        </p:nvPicPr>
        <p:blipFill>
          <a:blip r:embed="rId4"/>
          <a:stretch>
            <a:fillRect/>
          </a:stretch>
        </p:blipFill>
        <p:spPr>
          <a:xfrm>
            <a:off x="5516093" y="2946400"/>
            <a:ext cx="3348507" cy="1828800"/>
          </a:xfrm>
          <a:prstGeom prst="rect">
            <a:avLst/>
          </a:prstGeom>
        </p:spPr>
      </p:pic>
    </p:spTree>
    <p:extLst>
      <p:ext uri="{BB962C8B-B14F-4D97-AF65-F5344CB8AC3E}">
        <p14:creationId xmlns:p14="http://schemas.microsoft.com/office/powerpoint/2010/main" val="174216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血管内</a:t>
            </a:r>
            <a:r>
              <a:rPr lang="en-US" altLang="ja-JP" dirty="0"/>
              <a:t>VCD</a:t>
            </a:r>
            <a:r>
              <a:rPr lang="ja-JP" altLang="en-US" dirty="0"/>
              <a:t>と血管外</a:t>
            </a:r>
            <a:r>
              <a:rPr lang="en-US" altLang="ja-JP" dirty="0"/>
              <a:t>VCD</a:t>
            </a:r>
            <a:endParaRPr kumimoji="1" lang="ja-JP" altLang="en-US" dirty="0"/>
          </a:p>
        </p:txBody>
      </p:sp>
      <p:sp>
        <p:nvSpPr>
          <p:cNvPr id="3" name="コンテンツ プレースホルダー 2"/>
          <p:cNvSpPr>
            <a:spLocks noGrp="1"/>
          </p:cNvSpPr>
          <p:nvPr>
            <p:ph idx="1"/>
          </p:nvPr>
        </p:nvSpPr>
        <p:spPr/>
        <p:txBody>
          <a:bodyPr/>
          <a:lstStyle/>
          <a:p>
            <a:r>
              <a:rPr lang="en-US" altLang="ja-JP" dirty="0"/>
              <a:t>The intravascular </a:t>
            </a:r>
            <a:r>
              <a:rPr lang="en-US" altLang="ja-JP" dirty="0" err="1"/>
              <a:t>bioabsorbable</a:t>
            </a:r>
            <a:r>
              <a:rPr lang="en-US" altLang="ja-JP" dirty="0"/>
              <a:t> device uses an inner and an outer plate on the surface of the artery, the 2 of which are pulled together tautly on deployment.</a:t>
            </a:r>
          </a:p>
          <a:p>
            <a:r>
              <a:rPr lang="en-US" altLang="ja-JP" dirty="0"/>
              <a:t>The extra vascular VCD consists of a </a:t>
            </a:r>
            <a:r>
              <a:rPr lang="en-US" altLang="ja-JP" dirty="0" err="1"/>
              <a:t>bioabsorable</a:t>
            </a:r>
            <a:r>
              <a:rPr lang="en-US" altLang="ja-JP" dirty="0"/>
              <a:t>  </a:t>
            </a:r>
            <a:r>
              <a:rPr lang="en-US" altLang="ja-JP" dirty="0" err="1"/>
              <a:t>polyglycolic</a:t>
            </a:r>
            <a:r>
              <a:rPr lang="en-US" altLang="ja-JP" dirty="0"/>
              <a:t> acid plug that is released on the external surface of the artery</a:t>
            </a:r>
            <a:endParaRPr lang="ja-JP" altLang="en-US" dirty="0"/>
          </a:p>
          <a:p>
            <a:endParaRPr kumimoji="1" lang="ja-JP" altLang="en-US" dirty="0"/>
          </a:p>
        </p:txBody>
      </p:sp>
    </p:spTree>
    <p:extLst>
      <p:ext uri="{BB962C8B-B14F-4D97-AF65-F5344CB8AC3E}">
        <p14:creationId xmlns:p14="http://schemas.microsoft.com/office/powerpoint/2010/main" val="373118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a:srcRect t="-9332" b="-9332"/>
          <a:stretch>
            <a:fillRect/>
          </a:stretch>
        </p:blipFill>
        <p:spPr>
          <a:xfrm>
            <a:off x="457200" y="0"/>
            <a:ext cx="8229600" cy="4525963"/>
          </a:xfrm>
        </p:spPr>
      </p:pic>
      <p:sp>
        <p:nvSpPr>
          <p:cNvPr id="6" name="テキスト ボックス 5"/>
          <p:cNvSpPr txBox="1"/>
          <p:nvPr/>
        </p:nvSpPr>
        <p:spPr>
          <a:xfrm>
            <a:off x="457200" y="4525963"/>
            <a:ext cx="8229600" cy="2031325"/>
          </a:xfrm>
          <a:prstGeom prst="rect">
            <a:avLst/>
          </a:prstGeom>
          <a:noFill/>
        </p:spPr>
        <p:txBody>
          <a:bodyPr wrap="square" rtlCol="0">
            <a:spAutoFit/>
          </a:bodyPr>
          <a:lstStyle/>
          <a:p>
            <a:r>
              <a:rPr lang="ja-JP" altLang="en-US" dirty="0"/>
              <a:t>・主要評価項目：ランダム化</a:t>
            </a:r>
            <a:r>
              <a:rPr lang="en-US" altLang="ja-JP" dirty="0"/>
              <a:t>30</a:t>
            </a:r>
            <a:r>
              <a:rPr lang="ja-JP" altLang="en-US" dirty="0"/>
              <a:t>日後の刺入部関連合併症</a:t>
            </a:r>
            <a:endParaRPr lang="en-US" altLang="ja-JP" dirty="0"/>
          </a:p>
          <a:p>
            <a:r>
              <a:rPr lang="ja-JP" altLang="en-US" dirty="0"/>
              <a:t>・第</a:t>
            </a:r>
            <a:r>
              <a:rPr lang="en-US" altLang="ja-JP" dirty="0"/>
              <a:t>2Endpoint;</a:t>
            </a:r>
            <a:r>
              <a:rPr lang="ja-JP" altLang="en-US" dirty="0"/>
              <a:t>止血までの時間</a:t>
            </a:r>
            <a:r>
              <a:rPr lang="en-US" altLang="ja-JP" dirty="0"/>
              <a:t>,</a:t>
            </a:r>
            <a:r>
              <a:rPr lang="ja-JP" altLang="en-US" dirty="0"/>
              <a:t>繰り返された用手圧迫・</a:t>
            </a:r>
            <a:r>
              <a:rPr lang="en-US" altLang="ja-JP" dirty="0"/>
              <a:t>VCD failure</a:t>
            </a:r>
            <a:r>
              <a:rPr lang="ja-JP" altLang="en-US" dirty="0"/>
              <a:t>とされた。</a:t>
            </a:r>
            <a:endParaRPr lang="en-US" altLang="ja-JP" dirty="0"/>
          </a:p>
          <a:p>
            <a:r>
              <a:rPr lang="ja-JP" altLang="en-US" dirty="0"/>
              <a:t>・血管内</a:t>
            </a:r>
            <a:r>
              <a:rPr lang="en-US" altLang="ja-JP" dirty="0"/>
              <a:t>VCD1509</a:t>
            </a:r>
            <a:r>
              <a:rPr lang="ja-JP" altLang="en-US" dirty="0"/>
              <a:t>名</a:t>
            </a:r>
            <a:r>
              <a:rPr lang="en-US" altLang="ja-JP" dirty="0"/>
              <a:t>,</a:t>
            </a:r>
            <a:r>
              <a:rPr lang="ja-JP" altLang="en-US" dirty="0"/>
              <a:t>血管外</a:t>
            </a:r>
            <a:r>
              <a:rPr lang="en-US" altLang="ja-JP" dirty="0"/>
              <a:t>VCD1506</a:t>
            </a:r>
            <a:r>
              <a:rPr lang="ja-JP" altLang="en-US" dirty="0"/>
              <a:t>名</a:t>
            </a:r>
            <a:r>
              <a:rPr lang="en-US" altLang="ja-JP" dirty="0"/>
              <a:t>,</a:t>
            </a:r>
            <a:r>
              <a:rPr lang="ja-JP" altLang="en-US" dirty="0"/>
              <a:t>用手圧迫</a:t>
            </a:r>
            <a:r>
              <a:rPr lang="en-US" altLang="ja-JP" dirty="0"/>
              <a:t>1509</a:t>
            </a:r>
            <a:r>
              <a:rPr lang="ja-JP" altLang="en-US" dirty="0"/>
              <a:t>名へ振り分けられた。</a:t>
            </a:r>
            <a:endParaRPr lang="en-US" altLang="ja-JP" dirty="0"/>
          </a:p>
          <a:p>
            <a:endParaRPr lang="ja-JP" altLang="en-US" dirty="0"/>
          </a:p>
          <a:p>
            <a:r>
              <a:rPr lang="ja-JP" altLang="en-US" dirty="0"/>
              <a:t>主要評価項目のアクセス部位関連血管合併症発現率は</a:t>
            </a:r>
            <a:r>
              <a:rPr lang="en-US" altLang="ja-JP" dirty="0"/>
              <a:t>VCD</a:t>
            </a:r>
            <a:r>
              <a:rPr lang="ja-JP" altLang="en-US" dirty="0"/>
              <a:t>群</a:t>
            </a:r>
            <a:r>
              <a:rPr lang="en-US" altLang="ja-JP" dirty="0"/>
              <a:t>6.9</a:t>
            </a:r>
            <a:r>
              <a:rPr lang="ja-JP" altLang="en-US" dirty="0"/>
              <a:t>％、用手群</a:t>
            </a:r>
            <a:r>
              <a:rPr lang="en-US" altLang="ja-JP" dirty="0"/>
              <a:t>7.9</a:t>
            </a:r>
            <a:r>
              <a:rPr lang="ja-JP" altLang="en-US" dirty="0"/>
              <a:t>％（Ｐ＜</a:t>
            </a:r>
            <a:r>
              <a:rPr lang="en-US" altLang="ja-JP" dirty="0"/>
              <a:t>0.001</a:t>
            </a:r>
            <a:r>
              <a:rPr lang="ja-JP" altLang="en-US" dirty="0"/>
              <a:t>）だった。止血所要時間は</a:t>
            </a:r>
            <a:r>
              <a:rPr lang="en-US" altLang="ja-JP" dirty="0"/>
              <a:t>VCD</a:t>
            </a:r>
            <a:r>
              <a:rPr lang="ja-JP" altLang="en-US" dirty="0"/>
              <a:t>群で有意に低かった（</a:t>
            </a:r>
            <a:r>
              <a:rPr lang="en-US" altLang="ja-JP" dirty="0"/>
              <a:t>1</a:t>
            </a:r>
            <a:r>
              <a:rPr lang="ja-JP" altLang="en-US" dirty="0"/>
              <a:t>分対</a:t>
            </a:r>
            <a:r>
              <a:rPr lang="en-US" altLang="ja-JP" dirty="0"/>
              <a:t>10</a:t>
            </a:r>
            <a:r>
              <a:rPr lang="ja-JP" altLang="en-US" dirty="0"/>
              <a:t>分、Ｐ＜</a:t>
            </a:r>
            <a:r>
              <a:rPr lang="en-US" altLang="ja-JP" dirty="0"/>
              <a:t>0.001</a:t>
            </a:r>
            <a:r>
              <a:rPr lang="ja-JP" altLang="en-US" dirty="0"/>
              <a:t>）。</a:t>
            </a:r>
          </a:p>
        </p:txBody>
      </p:sp>
      <p:cxnSp>
        <p:nvCxnSpPr>
          <p:cNvPr id="8" name="直線コネクタ 7"/>
          <p:cNvCxnSpPr/>
          <p:nvPr/>
        </p:nvCxnSpPr>
        <p:spPr>
          <a:xfrm>
            <a:off x="2527252" y="1534130"/>
            <a:ext cx="3935472"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0" name="直線コネクタ 9"/>
          <p:cNvCxnSpPr/>
          <p:nvPr/>
        </p:nvCxnSpPr>
        <p:spPr>
          <a:xfrm>
            <a:off x="2528776" y="1837430"/>
            <a:ext cx="3935472"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1" name="直線コネクタ 10"/>
          <p:cNvCxnSpPr/>
          <p:nvPr/>
        </p:nvCxnSpPr>
        <p:spPr>
          <a:xfrm>
            <a:off x="2527252" y="3775457"/>
            <a:ext cx="3935472"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550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2906" r="-2524"/>
          <a:stretch/>
        </p:blipFill>
        <p:spPr>
          <a:xfrm>
            <a:off x="0" y="101600"/>
            <a:ext cx="4991637" cy="6704874"/>
          </a:xfrm>
        </p:spPr>
      </p:pic>
      <p:sp>
        <p:nvSpPr>
          <p:cNvPr id="3" name="テキスト ボックス 2"/>
          <p:cNvSpPr txBox="1"/>
          <p:nvPr/>
        </p:nvSpPr>
        <p:spPr>
          <a:xfrm>
            <a:off x="4991637" y="221466"/>
            <a:ext cx="3949163" cy="9941180"/>
          </a:xfrm>
          <a:prstGeom prst="rect">
            <a:avLst/>
          </a:prstGeom>
          <a:noFill/>
        </p:spPr>
        <p:txBody>
          <a:bodyPr wrap="square" rtlCol="0">
            <a:spAutoFit/>
          </a:bodyPr>
          <a:lstStyle/>
          <a:p>
            <a:r>
              <a:rPr kumimoji="1" lang="ja-JP" altLang="en-US" dirty="0"/>
              <a:t>・</a:t>
            </a:r>
            <a:r>
              <a:rPr kumimoji="1" lang="en-US" altLang="ja-JP" sz="2000" dirty="0"/>
              <a:t>CAD</a:t>
            </a:r>
            <a:r>
              <a:rPr kumimoji="1" lang="ja-JP" altLang="en-US" sz="2000" dirty="0"/>
              <a:t>は</a:t>
            </a:r>
            <a:r>
              <a:rPr kumimoji="1" lang="en-US" altLang="ja-JP" sz="2000" dirty="0"/>
              <a:t>MI</a:t>
            </a:r>
            <a:r>
              <a:rPr kumimoji="1" lang="ja-JP" altLang="en-US" sz="2000" dirty="0"/>
              <a:t>や心血管死のリスク</a:t>
            </a:r>
            <a:endParaRPr kumimoji="1" lang="en-US" altLang="ja-JP" sz="2000" dirty="0"/>
          </a:p>
          <a:p>
            <a:r>
              <a:rPr kumimoji="1" lang="en-US" altLang="ja-JP" sz="2000" dirty="0"/>
              <a:t>→</a:t>
            </a:r>
            <a:r>
              <a:rPr kumimoji="1" lang="ja-JP" altLang="en-US" sz="2000" dirty="0"/>
              <a:t>時に無症状である</a:t>
            </a:r>
            <a:endParaRPr kumimoji="1" lang="en-US" altLang="ja-JP" sz="2000" dirty="0"/>
          </a:p>
          <a:p>
            <a:endParaRPr lang="en-US" altLang="ja-JP" sz="2000" dirty="0"/>
          </a:p>
          <a:p>
            <a:r>
              <a:rPr kumimoji="1" lang="ja-JP" altLang="en-US" sz="2000" dirty="0"/>
              <a:t>・</a:t>
            </a:r>
            <a:r>
              <a:rPr kumimoji="1" lang="en-US" altLang="ja-JP" sz="2000" dirty="0"/>
              <a:t>1</a:t>
            </a:r>
            <a:r>
              <a:rPr kumimoji="1" lang="ja-JP" altLang="en-US" sz="2000" dirty="0"/>
              <a:t>型および</a:t>
            </a:r>
            <a:r>
              <a:rPr kumimoji="1" lang="en-US" altLang="ja-JP" sz="2000" dirty="0"/>
              <a:t>2</a:t>
            </a:r>
            <a:r>
              <a:rPr kumimoji="1" lang="ja-JP" altLang="en-US" sz="2000" dirty="0"/>
              <a:t>型</a:t>
            </a:r>
            <a:r>
              <a:rPr kumimoji="1" lang="en-US" altLang="ja-JP" sz="2000" dirty="0"/>
              <a:t>DM</a:t>
            </a:r>
            <a:r>
              <a:rPr kumimoji="1" lang="ja-JP" altLang="en-US" sz="2000" dirty="0"/>
              <a:t>患者にルーチンに</a:t>
            </a:r>
            <a:r>
              <a:rPr kumimoji="1" lang="en-US" altLang="ja-JP" sz="2000" dirty="0"/>
              <a:t>Coronary CT</a:t>
            </a:r>
            <a:r>
              <a:rPr kumimoji="1" lang="ja-JP" altLang="en-US" sz="2000" dirty="0"/>
              <a:t>を撮影することで、死亡や非致死的なイベントが減るか評価</a:t>
            </a:r>
            <a:endParaRPr kumimoji="1" lang="en-US" altLang="ja-JP" sz="2000" dirty="0"/>
          </a:p>
          <a:p>
            <a:endParaRPr lang="en-US" altLang="ja-JP" sz="2000" dirty="0"/>
          </a:p>
          <a:p>
            <a:r>
              <a:rPr kumimoji="1" lang="ja-JP" altLang="en-US" sz="2000" dirty="0"/>
              <a:t>・無症状かつ少なくとも</a:t>
            </a:r>
            <a:r>
              <a:rPr kumimoji="1" lang="en-US" altLang="ja-JP" sz="2000" dirty="0"/>
              <a:t>3−5</a:t>
            </a:r>
            <a:r>
              <a:rPr kumimoji="1" lang="ja-JP" altLang="en-US" sz="2000" dirty="0"/>
              <a:t>年の間、</a:t>
            </a:r>
            <a:r>
              <a:rPr kumimoji="1" lang="en-US" altLang="ja-JP" sz="2000" dirty="0"/>
              <a:t>1</a:t>
            </a:r>
            <a:r>
              <a:rPr kumimoji="1" lang="ja-JP" altLang="en-US" sz="2000" dirty="0"/>
              <a:t>型または</a:t>
            </a:r>
            <a:r>
              <a:rPr kumimoji="1" lang="en-US" altLang="ja-JP" sz="2000" dirty="0"/>
              <a:t>2</a:t>
            </a:r>
            <a:r>
              <a:rPr kumimoji="1" lang="ja-JP" altLang="en-US" sz="2000" dirty="0"/>
              <a:t>型糖尿病の病歴をもつ</a:t>
            </a:r>
            <a:r>
              <a:rPr kumimoji="1" lang="en-US" altLang="ja-JP" sz="2000" dirty="0"/>
              <a:t>900</a:t>
            </a:r>
            <a:r>
              <a:rPr kumimoji="1" lang="ja-JP" altLang="en-US" sz="2000" dirty="0"/>
              <a:t>名の患者を無作為に分け</a:t>
            </a:r>
            <a:endParaRPr kumimoji="1" lang="en-US" altLang="ja-JP" sz="2000" dirty="0"/>
          </a:p>
          <a:p>
            <a:endParaRPr lang="en-US" altLang="ja-JP" sz="2000" dirty="0"/>
          </a:p>
          <a:p>
            <a:r>
              <a:rPr lang="ja-JP" altLang="en-US" sz="2000" dirty="0"/>
              <a:t>・</a:t>
            </a:r>
            <a:r>
              <a:rPr lang="en-US" altLang="ja-JP" sz="2000" dirty="0"/>
              <a:t>452</a:t>
            </a:r>
            <a:r>
              <a:rPr lang="ja-JP" altLang="en-US" sz="2000" dirty="0"/>
              <a:t>名は冠動脈</a:t>
            </a:r>
            <a:r>
              <a:rPr lang="en-US" altLang="ja-JP" sz="2000" dirty="0"/>
              <a:t>CT+</a:t>
            </a:r>
            <a:r>
              <a:rPr lang="ja-JP" altLang="en-US" sz="2000" dirty="0"/>
              <a:t>糖尿病管理を</a:t>
            </a:r>
            <a:r>
              <a:rPr lang="en-US" altLang="ja-JP" sz="2000" dirty="0"/>
              <a:t>448</a:t>
            </a:r>
            <a:r>
              <a:rPr lang="ja-JP" altLang="en-US" sz="2000" dirty="0"/>
              <a:t>名は通常の糖尿病管理を行われた。</a:t>
            </a:r>
            <a:endParaRPr lang="en-US" altLang="ja-JP" sz="2000" dirty="0"/>
          </a:p>
          <a:p>
            <a:endParaRPr lang="en-US" altLang="ja-JP" sz="2000" dirty="0"/>
          </a:p>
          <a:p>
            <a:r>
              <a:rPr lang="ja-JP" altLang="en-US" sz="2000" dirty="0"/>
              <a:t>・冠動脈</a:t>
            </a:r>
            <a:r>
              <a:rPr lang="en-US" altLang="ja-JP" sz="2000" dirty="0"/>
              <a:t>CT</a:t>
            </a:r>
            <a:r>
              <a:rPr lang="ja-JP" altLang="en-US" sz="2000" dirty="0"/>
              <a:t>所見をもとに</a:t>
            </a:r>
            <a:r>
              <a:rPr lang="en-US" altLang="ja-JP" sz="2000" dirty="0"/>
              <a:t>standard</a:t>
            </a:r>
            <a:r>
              <a:rPr lang="ja-JP" altLang="en-US" sz="2000" dirty="0"/>
              <a:t>糖尿病治療の継続または</a:t>
            </a:r>
            <a:r>
              <a:rPr lang="en-US" altLang="ja-JP" sz="2000" dirty="0"/>
              <a:t>Aggressive</a:t>
            </a:r>
            <a:r>
              <a:rPr lang="ja-JP" altLang="en-US" sz="2000" dirty="0"/>
              <a:t>糖尿病治療または侵襲的冠動脈造影（</a:t>
            </a:r>
            <a:r>
              <a:rPr lang="en-US" altLang="ja-JP" sz="2000" dirty="0"/>
              <a:t>CAG</a:t>
            </a:r>
            <a:r>
              <a:rPr lang="ja-JP" altLang="en-US" sz="2000" dirty="0"/>
              <a:t>）または</a:t>
            </a:r>
            <a:r>
              <a:rPr lang="en-US" altLang="ja-JP" sz="2000" dirty="0" err="1"/>
              <a:t>Aggressive+CAG</a:t>
            </a:r>
            <a:r>
              <a:rPr lang="ja-JP" altLang="en-US" sz="2000" dirty="0"/>
              <a:t>が行われた。</a:t>
            </a:r>
            <a:endParaRPr lang="en-US" altLang="ja-JP" sz="2000" dirty="0"/>
          </a:p>
          <a:p>
            <a:endParaRPr kumimoji="1" lang="en-US" altLang="ja-JP" sz="2000" dirty="0"/>
          </a:p>
          <a:p>
            <a:endParaRPr lang="en-US" altLang="ja-JP" sz="2000"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lang="en-US" altLang="ja-JP" dirty="0"/>
              <a:t>JAMA November 17,2014</a:t>
            </a:r>
          </a:p>
        </p:txBody>
      </p:sp>
    </p:spTree>
    <p:extLst>
      <p:ext uri="{BB962C8B-B14F-4D97-AF65-F5344CB8AC3E}">
        <p14:creationId xmlns:p14="http://schemas.microsoft.com/office/powerpoint/2010/main" val="428193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rcRect t="-28137" b="-28137"/>
          <a:stretch>
            <a:fillRect/>
          </a:stretch>
        </p:blipFill>
        <p:spPr>
          <a:xfrm>
            <a:off x="457200" y="3759201"/>
            <a:ext cx="5265096" cy="2895600"/>
          </a:xfrm>
        </p:spPr>
      </p:pic>
      <p:pic>
        <p:nvPicPr>
          <p:cNvPr id="5" name="図 4"/>
          <p:cNvPicPr>
            <a:picLocks noChangeAspect="1"/>
          </p:cNvPicPr>
          <p:nvPr/>
        </p:nvPicPr>
        <p:blipFill>
          <a:blip r:embed="rId4"/>
          <a:stretch>
            <a:fillRect/>
          </a:stretch>
        </p:blipFill>
        <p:spPr>
          <a:xfrm>
            <a:off x="457200" y="274638"/>
            <a:ext cx="5231258" cy="3581400"/>
          </a:xfrm>
          <a:prstGeom prst="rect">
            <a:avLst/>
          </a:prstGeom>
        </p:spPr>
      </p:pic>
      <p:sp>
        <p:nvSpPr>
          <p:cNvPr id="7" name="テキスト ボックス 6"/>
          <p:cNvSpPr txBox="1"/>
          <p:nvPr/>
        </p:nvSpPr>
        <p:spPr>
          <a:xfrm>
            <a:off x="6019800" y="325438"/>
            <a:ext cx="2895600" cy="6186310"/>
          </a:xfrm>
          <a:prstGeom prst="rect">
            <a:avLst/>
          </a:prstGeom>
          <a:noFill/>
        </p:spPr>
        <p:txBody>
          <a:bodyPr wrap="square" rtlCol="0">
            <a:spAutoFit/>
          </a:bodyPr>
          <a:lstStyle/>
          <a:p>
            <a:r>
              <a:rPr lang="ja-JP" altLang="en-US" dirty="0"/>
              <a:t>・平均</a:t>
            </a:r>
            <a:r>
              <a:rPr lang="en-US" altLang="ja-JP" dirty="0"/>
              <a:t>4</a:t>
            </a:r>
            <a:r>
              <a:rPr lang="ja-JP" altLang="en-US" dirty="0"/>
              <a:t>年間の追跡調査となった。</a:t>
            </a:r>
            <a:endParaRPr lang="en-US" altLang="ja-JP" dirty="0"/>
          </a:p>
          <a:p>
            <a:endParaRPr lang="en-US" altLang="ja-JP" dirty="0"/>
          </a:p>
          <a:p>
            <a:r>
              <a:rPr lang="ja-JP" altLang="en-US" dirty="0"/>
              <a:t>・死亡・非致死的</a:t>
            </a:r>
            <a:r>
              <a:rPr lang="en-US" altLang="ja-JP" dirty="0"/>
              <a:t>MI</a:t>
            </a:r>
            <a:r>
              <a:rPr lang="ja-JP" altLang="en-US" dirty="0"/>
              <a:t>・入院を有する</a:t>
            </a:r>
            <a:r>
              <a:rPr lang="en-US" altLang="ja-JP" dirty="0" err="1"/>
              <a:t>uAP</a:t>
            </a:r>
            <a:r>
              <a:rPr lang="ja-JP" altLang="en-US" dirty="0"/>
              <a:t>は</a:t>
            </a:r>
            <a:r>
              <a:rPr lang="en-US" altLang="ja-JP" dirty="0"/>
              <a:t>CCTA</a:t>
            </a:r>
            <a:r>
              <a:rPr lang="ja-JP" altLang="en-US" dirty="0"/>
              <a:t>では</a:t>
            </a:r>
            <a:r>
              <a:rPr lang="en-US" altLang="ja-JP" dirty="0"/>
              <a:t>6.2%</a:t>
            </a:r>
            <a:r>
              <a:rPr lang="ja-JP" altLang="en-US" dirty="0"/>
              <a:t>（</a:t>
            </a:r>
            <a:r>
              <a:rPr lang="en-US" altLang="ja-JP" dirty="0"/>
              <a:t>28</a:t>
            </a:r>
            <a:r>
              <a:rPr lang="ja-JP" altLang="en-US" dirty="0"/>
              <a:t>イベント）に対し、コントロール群では</a:t>
            </a:r>
            <a:r>
              <a:rPr lang="en-US" altLang="ja-JP" dirty="0"/>
              <a:t>7.6%</a:t>
            </a:r>
            <a:r>
              <a:rPr lang="ja-JP" altLang="en-US" dirty="0"/>
              <a:t>（</a:t>
            </a:r>
            <a:r>
              <a:rPr lang="en-US" altLang="ja-JP" dirty="0"/>
              <a:t>34</a:t>
            </a:r>
            <a:r>
              <a:rPr lang="ja-JP" altLang="en-US" dirty="0"/>
              <a:t>イベント）に認めた。</a:t>
            </a:r>
            <a:endParaRPr lang="en-US" altLang="ja-JP" dirty="0"/>
          </a:p>
          <a:p>
            <a:endParaRPr lang="en-US" altLang="ja-JP" dirty="0"/>
          </a:p>
          <a:p>
            <a:r>
              <a:rPr lang="ja-JP" altLang="en-US" dirty="0"/>
              <a:t>・ただし上記主要複合評価項目の全死因死亡・非致死的</a:t>
            </a:r>
            <a:r>
              <a:rPr lang="en-US" altLang="ja-JP" dirty="0"/>
              <a:t>MI</a:t>
            </a:r>
            <a:r>
              <a:rPr lang="ja-JP" altLang="en-US" dirty="0"/>
              <a:t>・</a:t>
            </a:r>
            <a:r>
              <a:rPr lang="en-US" altLang="ja-JP" dirty="0" err="1"/>
              <a:t>uAP</a:t>
            </a:r>
            <a:r>
              <a:rPr lang="ja-JP" altLang="en-US" dirty="0"/>
              <a:t>の発現率に有意な群間差はなかった（</a:t>
            </a:r>
            <a:r>
              <a:rPr lang="en-US" altLang="ja-JP" dirty="0"/>
              <a:t>HR0.80 95%CI 0.49-1.32 P=0.38</a:t>
            </a:r>
            <a:r>
              <a:rPr lang="ja-JP" altLang="en-US" dirty="0"/>
              <a:t>）</a:t>
            </a:r>
            <a:endParaRPr lang="en-US" altLang="ja-JP" dirty="0"/>
          </a:p>
          <a:p>
            <a:endParaRPr lang="en-US" altLang="ja-JP" dirty="0"/>
          </a:p>
          <a:p>
            <a:r>
              <a:rPr lang="ja-JP" altLang="en-US" dirty="0"/>
              <a:t>・第</a:t>
            </a:r>
            <a:r>
              <a:rPr lang="en-US" altLang="ja-JP" dirty="0"/>
              <a:t>2Endpoint</a:t>
            </a:r>
            <a:r>
              <a:rPr lang="ja-JP" altLang="en-US" dirty="0"/>
              <a:t>である虚血性心疾患の発症に関しても</a:t>
            </a:r>
            <a:r>
              <a:rPr lang="en-US" altLang="ja-JP" dirty="0"/>
              <a:t>4.4%</a:t>
            </a:r>
            <a:r>
              <a:rPr lang="ja-JP" altLang="en-US" dirty="0"/>
              <a:t>（</a:t>
            </a:r>
            <a:r>
              <a:rPr lang="en-US" altLang="ja-JP" dirty="0"/>
              <a:t>20</a:t>
            </a:r>
            <a:r>
              <a:rPr lang="ja-JP" altLang="en-US" dirty="0"/>
              <a:t>イベント）と</a:t>
            </a:r>
            <a:r>
              <a:rPr lang="en-US" altLang="ja-JP" dirty="0"/>
              <a:t>3.8%</a:t>
            </a:r>
            <a:r>
              <a:rPr lang="ja-JP" altLang="en-US" dirty="0"/>
              <a:t>（</a:t>
            </a:r>
            <a:r>
              <a:rPr lang="en-US" altLang="ja-JP" dirty="0"/>
              <a:t>17</a:t>
            </a:r>
            <a:r>
              <a:rPr lang="ja-JP" altLang="en-US" dirty="0"/>
              <a:t>イベント）（</a:t>
            </a:r>
            <a:r>
              <a:rPr lang="en-US" altLang="ja-JP" dirty="0"/>
              <a:t>HR1.15 95</a:t>
            </a:r>
            <a:r>
              <a:rPr lang="ja-JP" altLang="en-US" dirty="0"/>
              <a:t>％</a:t>
            </a:r>
            <a:r>
              <a:rPr lang="en-US" altLang="ja-JP" dirty="0"/>
              <a:t>CI 0.60−2.19 P=0.68</a:t>
            </a:r>
            <a:r>
              <a:rPr lang="ja-JP" altLang="en-US" dirty="0"/>
              <a:t>）と差は無かった。</a:t>
            </a:r>
          </a:p>
        </p:txBody>
      </p:sp>
      <p:cxnSp>
        <p:nvCxnSpPr>
          <p:cNvPr id="3" name="直線コネクタ 2"/>
          <p:cNvCxnSpPr/>
          <p:nvPr/>
        </p:nvCxnSpPr>
        <p:spPr>
          <a:xfrm>
            <a:off x="1647114" y="1194609"/>
            <a:ext cx="1986597"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8" name="直線コネクタ 7"/>
          <p:cNvCxnSpPr/>
          <p:nvPr/>
        </p:nvCxnSpPr>
        <p:spPr>
          <a:xfrm>
            <a:off x="1647114" y="2491319"/>
            <a:ext cx="1986597"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9354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2332" r="-1540"/>
          <a:stretch/>
        </p:blipFill>
        <p:spPr>
          <a:xfrm>
            <a:off x="177800" y="132077"/>
            <a:ext cx="4851400" cy="6598923"/>
          </a:xfrm>
        </p:spPr>
      </p:pic>
      <p:sp>
        <p:nvSpPr>
          <p:cNvPr id="3" name="テキスト ボックス 2"/>
          <p:cNvSpPr txBox="1"/>
          <p:nvPr/>
        </p:nvSpPr>
        <p:spPr>
          <a:xfrm>
            <a:off x="4828183" y="440119"/>
            <a:ext cx="4111499" cy="6463309"/>
          </a:xfrm>
          <a:prstGeom prst="rect">
            <a:avLst/>
          </a:prstGeom>
          <a:noFill/>
        </p:spPr>
        <p:txBody>
          <a:bodyPr wrap="square" rtlCol="0">
            <a:spAutoFit/>
          </a:bodyPr>
          <a:lstStyle/>
          <a:p>
            <a:r>
              <a:rPr lang="ja-JP" altLang="en-US" dirty="0"/>
              <a:t>駆出率保持心不全（</a:t>
            </a:r>
            <a:r>
              <a:rPr lang="en-US" altLang="ja-JP" dirty="0"/>
              <a:t>HFPEF</a:t>
            </a:r>
            <a:r>
              <a:rPr lang="ja-JP" altLang="en-US" dirty="0"/>
              <a:t>）に対し</a:t>
            </a:r>
            <a:r>
              <a:rPr lang="en-US" altLang="ja-JP" dirty="0"/>
              <a:t>β</a:t>
            </a:r>
            <a:r>
              <a:rPr lang="ja-JP" altLang="en-US" dirty="0"/>
              <a:t>遮断薬の使用は全死亡を減らすのか？</a:t>
            </a:r>
            <a:endParaRPr lang="en-US" altLang="ja-JP" dirty="0"/>
          </a:p>
          <a:p>
            <a:endParaRPr lang="en-US" altLang="ja-JP" dirty="0"/>
          </a:p>
          <a:p>
            <a:r>
              <a:rPr lang="ja-JP" altLang="en-US" dirty="0"/>
              <a:t>・スウェーデンの平均</a:t>
            </a:r>
            <a:r>
              <a:rPr lang="en-US" altLang="ja-JP" dirty="0"/>
              <a:t>76</a:t>
            </a:r>
            <a:r>
              <a:rPr lang="ja-JP" altLang="en-US" dirty="0"/>
              <a:t>歳の駆出率保持心不全（</a:t>
            </a:r>
            <a:r>
              <a:rPr lang="en-US" altLang="ja-JP" dirty="0"/>
              <a:t>HFPEF</a:t>
            </a:r>
            <a:r>
              <a:rPr lang="ja-JP" altLang="en-US" dirty="0"/>
              <a:t>）患者</a:t>
            </a:r>
            <a:r>
              <a:rPr lang="en-US" altLang="ja-JP" dirty="0"/>
              <a:t>8244</a:t>
            </a:r>
            <a:r>
              <a:rPr lang="ja-JP" altLang="en-US" dirty="0"/>
              <a:t>人を対象に、</a:t>
            </a:r>
            <a:r>
              <a:rPr lang="en-US" altLang="ja-JP" dirty="0"/>
              <a:t>β</a:t>
            </a:r>
            <a:r>
              <a:rPr lang="ja-JP" altLang="en-US" dirty="0"/>
              <a:t>遮断薬の死亡抑制効果をコホート研究で評価。</a:t>
            </a:r>
            <a:endParaRPr lang="en-US" altLang="ja-JP" dirty="0"/>
          </a:p>
          <a:p>
            <a:endParaRPr lang="en-US" altLang="ja-JP" dirty="0"/>
          </a:p>
          <a:p>
            <a:r>
              <a:rPr lang="ja-JP" altLang="en-US" dirty="0"/>
              <a:t>・</a:t>
            </a:r>
            <a:r>
              <a:rPr lang="en-US" altLang="ja-JP" dirty="0"/>
              <a:t>8244</a:t>
            </a:r>
            <a:r>
              <a:rPr lang="ja-JP" altLang="en-US" dirty="0"/>
              <a:t>名は年齢・</a:t>
            </a:r>
            <a:r>
              <a:rPr lang="en-US" altLang="ja-JP" dirty="0"/>
              <a:t>Propensity score</a:t>
            </a:r>
            <a:r>
              <a:rPr lang="ja-JP" altLang="en-US" dirty="0"/>
              <a:t>により</a:t>
            </a:r>
            <a:r>
              <a:rPr lang="en-US" altLang="ja-JP" dirty="0"/>
              <a:t>2</a:t>
            </a:r>
            <a:r>
              <a:rPr lang="ja-JP" altLang="en-US" dirty="0"/>
              <a:t>：</a:t>
            </a:r>
            <a:r>
              <a:rPr lang="en-US" altLang="ja-JP" dirty="0"/>
              <a:t>1</a:t>
            </a:r>
            <a:r>
              <a:rPr lang="ja-JP" altLang="en-US" dirty="0"/>
              <a:t>へと振り分けられ、</a:t>
            </a:r>
            <a:r>
              <a:rPr lang="en-US" altLang="ja-JP" dirty="0"/>
              <a:t>5496</a:t>
            </a:r>
            <a:r>
              <a:rPr lang="ja-JP" altLang="en-US" dirty="0"/>
              <a:t>名は</a:t>
            </a:r>
            <a:r>
              <a:rPr lang="en-US" altLang="ja-JP" dirty="0"/>
              <a:t>B</a:t>
            </a:r>
            <a:r>
              <a:rPr lang="ja-JP" altLang="en-US" dirty="0"/>
              <a:t>遮断薬を使用、</a:t>
            </a:r>
            <a:r>
              <a:rPr lang="en-US" altLang="ja-JP" dirty="0"/>
              <a:t>2748</a:t>
            </a:r>
            <a:r>
              <a:rPr lang="ja-JP" altLang="en-US" dirty="0"/>
              <a:t>名は使用されなかった。</a:t>
            </a:r>
            <a:endParaRPr lang="en-US" altLang="ja-JP" dirty="0"/>
          </a:p>
          <a:p>
            <a:endParaRPr lang="en-US" altLang="ja-JP" dirty="0"/>
          </a:p>
          <a:p>
            <a:r>
              <a:rPr lang="ja-JP" altLang="en-US" dirty="0"/>
              <a:t>・</a:t>
            </a:r>
            <a:r>
              <a:rPr lang="en-US" altLang="ja-JP" dirty="0"/>
              <a:t>EF</a:t>
            </a:r>
            <a:r>
              <a:rPr lang="ja-JP" altLang="en-US" dirty="0"/>
              <a:t>は</a:t>
            </a:r>
            <a:r>
              <a:rPr lang="en-US" altLang="ja-JP" dirty="0"/>
              <a:t>50%</a:t>
            </a:r>
            <a:r>
              <a:rPr lang="ja-JP" altLang="en-US" dirty="0"/>
              <a:t>以上、</a:t>
            </a:r>
            <a:r>
              <a:rPr lang="en-US" altLang="ja-JP" dirty="0"/>
              <a:t>inclusion criteria</a:t>
            </a:r>
            <a:r>
              <a:rPr lang="ja-JP" altLang="en-US" dirty="0"/>
              <a:t>は</a:t>
            </a:r>
            <a:r>
              <a:rPr lang="en-US" altLang="ja-JP" dirty="0"/>
              <a:t>Physician-judged heart failure</a:t>
            </a:r>
            <a:r>
              <a:rPr lang="ja-JP" altLang="en-US" dirty="0"/>
              <a:t>とされた。</a:t>
            </a:r>
            <a:endParaRPr lang="en-US" altLang="ja-JP" dirty="0"/>
          </a:p>
          <a:p>
            <a:endParaRPr lang="en-US" altLang="ja-JP" dirty="0"/>
          </a:p>
          <a:p>
            <a:r>
              <a:rPr lang="ja-JP" altLang="en-US" dirty="0"/>
              <a:t>・</a:t>
            </a:r>
            <a:r>
              <a:rPr lang="en-US" altLang="ja-JP" dirty="0"/>
              <a:t>Primary endpoint</a:t>
            </a:r>
            <a:r>
              <a:rPr lang="ja-JP" altLang="en-US" dirty="0"/>
              <a:t>は全死亡率、第</a:t>
            </a:r>
            <a:r>
              <a:rPr lang="en-US" altLang="ja-JP" dirty="0"/>
              <a:t>2Endpoint</a:t>
            </a:r>
            <a:r>
              <a:rPr lang="ja-JP" altLang="en-US" dirty="0"/>
              <a:t>は全死亡と心不全入院の複合とされた。</a:t>
            </a:r>
            <a:endParaRPr lang="en-US" altLang="ja-JP" dirty="0"/>
          </a:p>
          <a:p>
            <a:endParaRPr lang="en-US" altLang="ja-JP" dirty="0"/>
          </a:p>
          <a:p>
            <a:r>
              <a:rPr lang="ja-JP" altLang="en-US" dirty="0"/>
              <a:t>・</a:t>
            </a:r>
            <a:r>
              <a:rPr lang="en-US" altLang="ja-JP" dirty="0"/>
              <a:t>Matched cohort</a:t>
            </a:r>
            <a:r>
              <a:rPr lang="ja-JP" altLang="en-US" dirty="0"/>
              <a:t>群での平均追跡期間は</a:t>
            </a:r>
            <a:r>
              <a:rPr lang="en-US" altLang="ja-JP" dirty="0"/>
              <a:t>755</a:t>
            </a:r>
            <a:r>
              <a:rPr lang="ja-JP" altLang="en-US" dirty="0"/>
              <a:t>日、全体での平均追跡期間は</a:t>
            </a:r>
            <a:r>
              <a:rPr lang="en-US" altLang="ja-JP" dirty="0"/>
              <a:t>709</a:t>
            </a:r>
            <a:r>
              <a:rPr lang="ja-JP" altLang="en-US" dirty="0"/>
              <a:t>日間であった。</a:t>
            </a:r>
            <a:endParaRPr lang="en-US" altLang="ja-JP" dirty="0"/>
          </a:p>
          <a:p>
            <a:endParaRPr lang="en-US" altLang="ja-JP" dirty="0"/>
          </a:p>
        </p:txBody>
      </p:sp>
    </p:spTree>
    <p:extLst>
      <p:ext uri="{BB962C8B-B14F-4D97-AF65-F5344CB8AC3E}">
        <p14:creationId xmlns:p14="http://schemas.microsoft.com/office/powerpoint/2010/main" val="229621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rotWithShape="1">
          <a:blip r:embed="rId3"/>
          <a:srcRect l="-1070" r="24005"/>
          <a:stretch/>
        </p:blipFill>
        <p:spPr>
          <a:xfrm>
            <a:off x="4368145" y="274638"/>
            <a:ext cx="4262379" cy="3595043"/>
          </a:xfrm>
        </p:spPr>
      </p:pic>
      <p:pic>
        <p:nvPicPr>
          <p:cNvPr id="5" name="図 4"/>
          <p:cNvPicPr>
            <a:picLocks noChangeAspect="1"/>
          </p:cNvPicPr>
          <p:nvPr/>
        </p:nvPicPr>
        <p:blipFill rotWithShape="1">
          <a:blip r:embed="rId4"/>
          <a:srcRect b="11263"/>
          <a:stretch/>
        </p:blipFill>
        <p:spPr>
          <a:xfrm>
            <a:off x="109100" y="96840"/>
            <a:ext cx="3857900" cy="6761160"/>
          </a:xfrm>
          <a:prstGeom prst="rect">
            <a:avLst/>
          </a:prstGeom>
        </p:spPr>
      </p:pic>
      <p:pic>
        <p:nvPicPr>
          <p:cNvPr id="6" name="図 5"/>
          <p:cNvPicPr>
            <a:picLocks noChangeAspect="1"/>
          </p:cNvPicPr>
          <p:nvPr/>
        </p:nvPicPr>
        <p:blipFill rotWithShape="1">
          <a:blip r:embed="rId5"/>
          <a:srcRect r="24022"/>
          <a:stretch/>
        </p:blipFill>
        <p:spPr>
          <a:xfrm>
            <a:off x="4368145" y="4093311"/>
            <a:ext cx="4213536" cy="2655548"/>
          </a:xfrm>
          <a:prstGeom prst="rect">
            <a:avLst/>
          </a:prstGeom>
        </p:spPr>
      </p:pic>
    </p:spTree>
    <p:extLst>
      <p:ext uri="{BB962C8B-B14F-4D97-AF65-F5344CB8AC3E}">
        <p14:creationId xmlns:p14="http://schemas.microsoft.com/office/powerpoint/2010/main" val="354203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2445" r="-1857"/>
          <a:stretch/>
        </p:blipFill>
        <p:spPr>
          <a:xfrm>
            <a:off x="42465" y="201794"/>
            <a:ext cx="6131880" cy="6173020"/>
          </a:xfrm>
        </p:spPr>
      </p:pic>
      <p:sp>
        <p:nvSpPr>
          <p:cNvPr id="6" name="テキスト ボックス 5"/>
          <p:cNvSpPr txBox="1"/>
          <p:nvPr/>
        </p:nvSpPr>
        <p:spPr>
          <a:xfrm>
            <a:off x="6121400" y="205321"/>
            <a:ext cx="2616200" cy="6740308"/>
          </a:xfrm>
          <a:prstGeom prst="rect">
            <a:avLst/>
          </a:prstGeom>
          <a:noFill/>
        </p:spPr>
        <p:txBody>
          <a:bodyPr wrap="square" rtlCol="0">
            <a:spAutoFit/>
          </a:bodyPr>
          <a:lstStyle/>
          <a:p>
            <a:r>
              <a:rPr lang="ja-JP" altLang="en-US" dirty="0"/>
              <a:t>・</a:t>
            </a:r>
            <a:r>
              <a:rPr lang="en-US" altLang="ja-JP" dirty="0"/>
              <a:t>Matched cohort</a:t>
            </a:r>
            <a:r>
              <a:rPr lang="ja-JP" altLang="en-US" dirty="0"/>
              <a:t>群では</a:t>
            </a:r>
            <a:r>
              <a:rPr lang="en-US" altLang="ja-JP" dirty="0"/>
              <a:t>1</a:t>
            </a:r>
            <a:r>
              <a:rPr lang="ja-JP" altLang="en-US" dirty="0"/>
              <a:t>年間の生存率が</a:t>
            </a:r>
            <a:r>
              <a:rPr lang="en-US" altLang="ja-JP" dirty="0"/>
              <a:t>80</a:t>
            </a:r>
            <a:r>
              <a:rPr lang="ja-JP" altLang="en-US" dirty="0"/>
              <a:t>％</a:t>
            </a:r>
            <a:r>
              <a:rPr lang="en-US" altLang="ja-JP" dirty="0"/>
              <a:t>(</a:t>
            </a:r>
            <a:r>
              <a:rPr lang="ja-JP" altLang="en-US" dirty="0"/>
              <a:t>治療群</a:t>
            </a:r>
            <a:r>
              <a:rPr lang="en-US" altLang="ja-JP" dirty="0"/>
              <a:t>)VS79%(</a:t>
            </a:r>
            <a:r>
              <a:rPr lang="ja-JP" altLang="en-US" dirty="0"/>
              <a:t>非治療群</a:t>
            </a:r>
            <a:r>
              <a:rPr lang="en-US" altLang="ja-JP" dirty="0"/>
              <a:t>)</a:t>
            </a:r>
            <a:r>
              <a:rPr lang="ja-JP" altLang="en-US" dirty="0"/>
              <a:t>であり、</a:t>
            </a:r>
            <a:r>
              <a:rPr lang="en-US" altLang="ja-JP" dirty="0"/>
              <a:t>5</a:t>
            </a:r>
            <a:r>
              <a:rPr lang="ja-JP" altLang="en-US" dirty="0"/>
              <a:t>年生存率は</a:t>
            </a:r>
            <a:r>
              <a:rPr lang="en-US" altLang="ja-JP" dirty="0"/>
              <a:t>45%VS42%</a:t>
            </a:r>
            <a:r>
              <a:rPr lang="ja-JP" altLang="en-US" dirty="0"/>
              <a:t>であった。</a:t>
            </a:r>
            <a:endParaRPr lang="en-US" altLang="ja-JP" dirty="0"/>
          </a:p>
          <a:p>
            <a:endParaRPr lang="en-US" altLang="ja-JP" dirty="0"/>
          </a:p>
          <a:p>
            <a:r>
              <a:rPr lang="ja-JP" altLang="en-US" dirty="0"/>
              <a:t>・主要評価項目の全死因死亡率は投与群</a:t>
            </a:r>
            <a:r>
              <a:rPr lang="en-US" altLang="ja-JP" dirty="0"/>
              <a:t>41</a:t>
            </a:r>
            <a:r>
              <a:rPr lang="ja-JP" altLang="en-US" dirty="0"/>
              <a:t>％</a:t>
            </a:r>
            <a:r>
              <a:rPr lang="en-US" altLang="ja-JP" dirty="0"/>
              <a:t>(2279</a:t>
            </a:r>
            <a:r>
              <a:rPr lang="ja-JP" altLang="en-US" dirty="0"/>
              <a:t>名</a:t>
            </a:r>
            <a:r>
              <a:rPr lang="en-US" altLang="ja-JP" dirty="0"/>
              <a:t>)</a:t>
            </a:r>
            <a:r>
              <a:rPr lang="ja-JP" altLang="en-US" dirty="0"/>
              <a:t>、非投与群</a:t>
            </a:r>
            <a:r>
              <a:rPr lang="en-US" altLang="ja-JP" dirty="0"/>
              <a:t>45</a:t>
            </a:r>
            <a:r>
              <a:rPr lang="ja-JP" altLang="en-US" dirty="0"/>
              <a:t>％</a:t>
            </a:r>
            <a:r>
              <a:rPr lang="en-US" altLang="ja-JP" dirty="0"/>
              <a:t>(1244</a:t>
            </a:r>
            <a:r>
              <a:rPr lang="ja-JP" altLang="en-US" dirty="0"/>
              <a:t>名</a:t>
            </a:r>
            <a:r>
              <a:rPr lang="en-US" altLang="ja-JP" dirty="0"/>
              <a:t>)</a:t>
            </a:r>
            <a:r>
              <a:rPr lang="ja-JP" altLang="en-US" dirty="0"/>
              <a:t>であり、</a:t>
            </a:r>
            <a:r>
              <a:rPr lang="en-US" altLang="ja-JP" dirty="0"/>
              <a:t>1000</a:t>
            </a:r>
            <a:r>
              <a:rPr lang="ja-JP" altLang="en-US" dirty="0"/>
              <a:t>人年で</a:t>
            </a:r>
            <a:r>
              <a:rPr lang="en-US" altLang="ja-JP" dirty="0"/>
              <a:t>177VS191</a:t>
            </a:r>
            <a:r>
              <a:rPr lang="ja-JP" altLang="en-US" dirty="0"/>
              <a:t>（</a:t>
            </a:r>
            <a:r>
              <a:rPr lang="en-US" altLang="ja-JP" dirty="0"/>
              <a:t>HR0.93</a:t>
            </a:r>
            <a:r>
              <a:rPr lang="ja-JP" altLang="en-US" dirty="0"/>
              <a:t>、Ｐ＝</a:t>
            </a:r>
            <a:r>
              <a:rPr lang="en-US" altLang="ja-JP" dirty="0"/>
              <a:t>0.04</a:t>
            </a:r>
            <a:r>
              <a:rPr lang="ja-JP" altLang="en-US" dirty="0"/>
              <a:t>）と有意に減少させた。</a:t>
            </a:r>
            <a:endParaRPr lang="en-US" altLang="ja-JP" dirty="0"/>
          </a:p>
          <a:p>
            <a:endParaRPr lang="en-US" altLang="ja-JP" dirty="0"/>
          </a:p>
          <a:p>
            <a:r>
              <a:rPr lang="ja-JP" altLang="en-US" dirty="0"/>
              <a:t>・全死因死亡率と心不全による入院率の複合副次評価項目に群間差は見られなかった（</a:t>
            </a:r>
            <a:r>
              <a:rPr lang="en-US" altLang="ja-JP" dirty="0"/>
              <a:t>HR0.98</a:t>
            </a:r>
            <a:r>
              <a:rPr lang="ja-JP" altLang="en-US" dirty="0"/>
              <a:t>、Ｐ＝</a:t>
            </a:r>
            <a:r>
              <a:rPr lang="en-US" altLang="ja-JP" dirty="0"/>
              <a:t>0.46</a:t>
            </a:r>
            <a:r>
              <a:rPr lang="ja-JP" altLang="en-US" dirty="0"/>
              <a:t>）。</a:t>
            </a:r>
            <a:endParaRPr lang="en-US" altLang="ja-JP" dirty="0"/>
          </a:p>
          <a:p>
            <a:endParaRPr lang="en-US" altLang="ja-JP" dirty="0"/>
          </a:p>
          <a:p>
            <a:r>
              <a:rPr lang="en-US" altLang="ja-JP" dirty="0"/>
              <a:t>→</a:t>
            </a:r>
            <a:r>
              <a:rPr lang="ja-JP" altLang="en-US" dirty="0"/>
              <a:t>心不全入院は変化させないが、全死亡を減らす可能性が考えられた</a:t>
            </a:r>
          </a:p>
        </p:txBody>
      </p:sp>
      <p:cxnSp>
        <p:nvCxnSpPr>
          <p:cNvPr id="8" name="直線コネクタ 7"/>
          <p:cNvCxnSpPr/>
          <p:nvPr/>
        </p:nvCxnSpPr>
        <p:spPr>
          <a:xfrm>
            <a:off x="3825031" y="2227968"/>
            <a:ext cx="127887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直線コネクタ 8"/>
          <p:cNvCxnSpPr/>
          <p:nvPr/>
        </p:nvCxnSpPr>
        <p:spPr>
          <a:xfrm>
            <a:off x="4215510" y="4284695"/>
            <a:ext cx="157682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線コネクタ 11"/>
          <p:cNvCxnSpPr/>
          <p:nvPr/>
        </p:nvCxnSpPr>
        <p:spPr>
          <a:xfrm>
            <a:off x="4215510" y="3519042"/>
            <a:ext cx="1576827"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4507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3249" r="-863"/>
          <a:stretch/>
        </p:blipFill>
        <p:spPr>
          <a:xfrm>
            <a:off x="0" y="155429"/>
            <a:ext cx="4927600" cy="6702571"/>
          </a:xfrm>
        </p:spPr>
      </p:pic>
      <p:sp>
        <p:nvSpPr>
          <p:cNvPr id="3" name="テキスト ボックス 2"/>
          <p:cNvSpPr txBox="1"/>
          <p:nvPr/>
        </p:nvSpPr>
        <p:spPr>
          <a:xfrm>
            <a:off x="4927600" y="155429"/>
            <a:ext cx="3685174" cy="6740308"/>
          </a:xfrm>
          <a:prstGeom prst="rect">
            <a:avLst/>
          </a:prstGeom>
          <a:noFill/>
        </p:spPr>
        <p:txBody>
          <a:bodyPr wrap="square" rtlCol="0">
            <a:spAutoFit/>
          </a:bodyPr>
          <a:lstStyle/>
          <a:p>
            <a:r>
              <a:rPr lang="ja-JP" altLang="en-US" dirty="0"/>
              <a:t>・アテローム性動脈硬化症リスク因子を有する高齢日本人患者</a:t>
            </a:r>
            <a:r>
              <a:rPr lang="en-US" altLang="ja-JP" dirty="0"/>
              <a:t>14464</a:t>
            </a:r>
            <a:r>
              <a:rPr lang="ja-JP" altLang="en-US" dirty="0"/>
              <a:t>人を対象に、低用量アスピリン</a:t>
            </a:r>
            <a:r>
              <a:rPr lang="en-US" altLang="ja-JP" dirty="0"/>
              <a:t>1</a:t>
            </a:r>
            <a:r>
              <a:rPr lang="ja-JP" altLang="en-US" dirty="0"/>
              <a:t>日</a:t>
            </a:r>
            <a:r>
              <a:rPr lang="en-US" altLang="ja-JP" dirty="0"/>
              <a:t>1</a:t>
            </a:r>
            <a:r>
              <a:rPr lang="ja-JP" altLang="en-US" dirty="0"/>
              <a:t>回投与の心血管イベント予防効果を無作為化臨床試験で検証。</a:t>
            </a:r>
            <a:endParaRPr lang="en-US" altLang="ja-JP" dirty="0"/>
          </a:p>
          <a:p>
            <a:endParaRPr kumimoji="1" lang="en-US" altLang="ja-JP" dirty="0"/>
          </a:p>
          <a:p>
            <a:r>
              <a:rPr lang="ja-JP" altLang="en-US" dirty="0"/>
              <a:t>・多施設・</a:t>
            </a:r>
            <a:r>
              <a:rPr lang="en-US" altLang="ja-JP" dirty="0"/>
              <a:t>Open-label</a:t>
            </a:r>
            <a:r>
              <a:rPr lang="ja-JP" altLang="en-US" dirty="0"/>
              <a:t>・</a:t>
            </a:r>
            <a:r>
              <a:rPr lang="en-US" altLang="ja-JP" dirty="0"/>
              <a:t>randomized</a:t>
            </a:r>
            <a:r>
              <a:rPr lang="ja-JP" altLang="en-US" dirty="0"/>
              <a:t>・</a:t>
            </a:r>
            <a:r>
              <a:rPr lang="en-US" altLang="ja-JP" dirty="0"/>
              <a:t>Parallel-group trial</a:t>
            </a:r>
            <a:r>
              <a:rPr lang="ja-JP" altLang="en-US" dirty="0"/>
              <a:t>である。</a:t>
            </a:r>
            <a:endParaRPr lang="en-US" altLang="ja-JP" dirty="0"/>
          </a:p>
          <a:p>
            <a:endParaRPr lang="en-US" altLang="ja-JP" dirty="0"/>
          </a:p>
          <a:p>
            <a:r>
              <a:rPr lang="ja-JP" altLang="en-US" dirty="0"/>
              <a:t>・</a:t>
            </a:r>
            <a:r>
              <a:rPr lang="en-US" altLang="ja-JP" dirty="0"/>
              <a:t>2005</a:t>
            </a:r>
            <a:r>
              <a:rPr lang="ja-JP" altLang="en-US" dirty="0"/>
              <a:t>年</a:t>
            </a:r>
            <a:r>
              <a:rPr lang="en-US" altLang="ja-JP" dirty="0"/>
              <a:t>3</a:t>
            </a:r>
            <a:r>
              <a:rPr lang="ja-JP" altLang="en-US" dirty="0"/>
              <a:t>月から</a:t>
            </a:r>
            <a:r>
              <a:rPr lang="en-US" altLang="ja-JP" dirty="0"/>
              <a:t>2007</a:t>
            </a:r>
            <a:r>
              <a:rPr lang="ja-JP" altLang="en-US" dirty="0"/>
              <a:t>年</a:t>
            </a:r>
            <a:r>
              <a:rPr lang="en-US" altLang="ja-JP" dirty="0"/>
              <a:t>6</a:t>
            </a:r>
            <a:r>
              <a:rPr lang="ja-JP" altLang="en-US" dirty="0"/>
              <a:t>月にかけて</a:t>
            </a:r>
            <a:r>
              <a:rPr lang="en-US" altLang="ja-JP" dirty="0"/>
              <a:t>1007</a:t>
            </a:r>
            <a:r>
              <a:rPr lang="ja-JP" altLang="en-US" dirty="0"/>
              <a:t>施設の</a:t>
            </a:r>
            <a:r>
              <a:rPr lang="en-US" altLang="ja-JP" dirty="0"/>
              <a:t>14464</a:t>
            </a:r>
            <a:r>
              <a:rPr lang="ja-JP" altLang="en-US" dirty="0"/>
              <a:t>名の</a:t>
            </a:r>
            <a:r>
              <a:rPr lang="en-US" altLang="ja-JP" dirty="0"/>
              <a:t>60</a:t>
            </a:r>
            <a:r>
              <a:rPr lang="ja-JP" altLang="en-US" dirty="0"/>
              <a:t>歳</a:t>
            </a:r>
            <a:r>
              <a:rPr lang="en-US" altLang="ja-JP" dirty="0"/>
              <a:t>−85</a:t>
            </a:r>
            <a:r>
              <a:rPr lang="ja-JP" altLang="en-US" dirty="0"/>
              <a:t>歳の高血圧または脂質異常または糖尿病を有す患者を対象。</a:t>
            </a:r>
            <a:endParaRPr lang="en-US" altLang="ja-JP" dirty="0"/>
          </a:p>
          <a:p>
            <a:endParaRPr kumimoji="1" lang="en-US" altLang="ja-JP" dirty="0"/>
          </a:p>
          <a:p>
            <a:r>
              <a:rPr lang="ja-JP" altLang="en-US" dirty="0"/>
              <a:t>・低容量アスピリン</a:t>
            </a:r>
            <a:r>
              <a:rPr lang="en-US" altLang="ja-JP" dirty="0"/>
              <a:t>100</a:t>
            </a:r>
            <a:r>
              <a:rPr lang="ja-JP" altLang="en-US" dirty="0"/>
              <a:t>ｍｇの使用が心血管イベントを抑制するのか</a:t>
            </a:r>
            <a:r>
              <a:rPr lang="en-US" altLang="ja-JP" dirty="0"/>
              <a:t>1</a:t>
            </a:r>
            <a:r>
              <a:rPr lang="ja-JP" altLang="en-US" dirty="0"/>
              <a:t>：</a:t>
            </a:r>
            <a:r>
              <a:rPr lang="en-US" altLang="ja-JP" dirty="0"/>
              <a:t>1</a:t>
            </a:r>
            <a:r>
              <a:rPr lang="ja-JP" altLang="en-US" dirty="0"/>
              <a:t>に振り付け当初は</a:t>
            </a:r>
            <a:r>
              <a:rPr lang="en-US" altLang="ja-JP" dirty="0"/>
              <a:t>6.5</a:t>
            </a:r>
            <a:r>
              <a:rPr lang="ja-JP" altLang="en-US" dirty="0"/>
              <a:t>年</a:t>
            </a:r>
            <a:r>
              <a:rPr lang="en-US" altLang="ja-JP" dirty="0"/>
              <a:t>→</a:t>
            </a:r>
            <a:r>
              <a:rPr lang="ja-JP" altLang="en-US" dirty="0"/>
              <a:t>最終約</a:t>
            </a:r>
            <a:r>
              <a:rPr lang="en-US" altLang="ja-JP" dirty="0"/>
              <a:t>5.02</a:t>
            </a:r>
            <a:r>
              <a:rPr lang="ja-JP" altLang="en-US" dirty="0"/>
              <a:t>年間の追跡調査を行った。</a:t>
            </a:r>
            <a:endParaRPr lang="en-US" altLang="ja-JP" dirty="0"/>
          </a:p>
          <a:p>
            <a:endParaRPr kumimoji="1" lang="en-US" altLang="ja-JP" dirty="0"/>
          </a:p>
          <a:p>
            <a:r>
              <a:rPr lang="ja-JP" altLang="en-US" dirty="0"/>
              <a:t>・複合</a:t>
            </a:r>
            <a:r>
              <a:rPr lang="en-US" altLang="ja-JP" dirty="0"/>
              <a:t>Primary endpoint</a:t>
            </a:r>
            <a:r>
              <a:rPr lang="ja-JP" altLang="en-US" dirty="0"/>
              <a:t>は心血管死（</a:t>
            </a:r>
            <a:r>
              <a:rPr lang="en-US" altLang="ja-JP" dirty="0"/>
              <a:t>MI, Stroke,</a:t>
            </a:r>
            <a:r>
              <a:rPr lang="ja-JP" altLang="en-US" dirty="0"/>
              <a:t>その他の血管死）非致命的</a:t>
            </a:r>
            <a:r>
              <a:rPr lang="en-US" altLang="ja-JP" dirty="0"/>
              <a:t>MI, Stroke</a:t>
            </a:r>
            <a:r>
              <a:rPr lang="ja-JP" altLang="en-US" dirty="0"/>
              <a:t>の発症とされ、第</a:t>
            </a:r>
            <a:r>
              <a:rPr lang="en-US" altLang="ja-JP" dirty="0"/>
              <a:t>2</a:t>
            </a:r>
            <a:r>
              <a:rPr lang="ja-JP" altLang="en-US" dirty="0"/>
              <a:t>　</a:t>
            </a:r>
            <a:r>
              <a:rPr lang="en-US" altLang="ja-JP" dirty="0"/>
              <a:t>Endpoint</a:t>
            </a:r>
            <a:r>
              <a:rPr lang="ja-JP" altLang="en-US" dirty="0"/>
              <a:t>は個々の</a:t>
            </a:r>
            <a:r>
              <a:rPr lang="en-US" altLang="ja-JP" dirty="0"/>
              <a:t>endpoint</a:t>
            </a:r>
            <a:r>
              <a:rPr lang="ja-JP" altLang="en-US" dirty="0"/>
              <a:t>が設けられた。</a:t>
            </a:r>
            <a:endParaRPr kumimoji="1" lang="ja-JP" altLang="en-US" dirty="0"/>
          </a:p>
        </p:txBody>
      </p:sp>
    </p:spTree>
    <p:extLst>
      <p:ext uri="{BB962C8B-B14F-4D97-AF65-F5344CB8AC3E}">
        <p14:creationId xmlns:p14="http://schemas.microsoft.com/office/powerpoint/2010/main" val="1210987058"/>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画面に合わせる (4:3)</PresentationFormat>
  <Paragraphs>127</Paragraphs>
  <Slides>12</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12</vt:i4>
      </vt:variant>
    </vt:vector>
  </HeadingPairs>
  <TitlesOfParts>
    <vt:vector size="15" baseType="lpstr">
      <vt:lpstr>Arial</vt:lpstr>
      <vt:lpstr>Calibri</vt:lpstr>
      <vt:lpstr>ホワイト</vt:lpstr>
      <vt:lpstr>PowerPoint プレゼンテーション</vt:lpstr>
      <vt:lpstr>血管内VCDと血管外VCD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2020-09-30T12:12:21Z</dcterms:created>
  <dcterms:modified xsi:type="dcterms:W3CDTF">2020-09-30T12:12:38Z</dcterms:modified>
</cp:coreProperties>
</file>