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7" r:id="rId8"/>
    <p:sldId id="268" r:id="rId9"/>
    <p:sldId id="263" r:id="rId10"/>
    <p:sldId id="264" r:id="rId11"/>
    <p:sldId id="265" r:id="rId12"/>
    <p:sldId id="266"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6" autoAdjust="0"/>
  </p:normalViewPr>
  <p:slideViewPr>
    <p:cSldViewPr snapToGrid="0" snapToObjects="1">
      <p:cViewPr varScale="1">
        <p:scale>
          <a:sx n="59" d="100"/>
          <a:sy n="59" d="100"/>
        </p:scale>
        <p:origin x="15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B9D54-A43A-474F-858F-C0FA9FF08098}" type="datetimeFigureOut">
              <a:rPr kumimoji="1" lang="ja-JP" altLang="en-US" smtClean="0"/>
              <a:t>2020/11/15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5FCF1-190D-0F4E-A8E3-E15704E69B39}" type="slidenum">
              <a:rPr kumimoji="1" lang="ja-JP" altLang="en-US" smtClean="0"/>
              <a:t>‹#›</a:t>
            </a:fld>
            <a:endParaRPr kumimoji="1" lang="ja-JP" altLang="en-US"/>
          </a:p>
        </p:txBody>
      </p:sp>
    </p:spTree>
    <p:extLst>
      <p:ext uri="{BB962C8B-B14F-4D97-AF65-F5344CB8AC3E}">
        <p14:creationId xmlns:p14="http://schemas.microsoft.com/office/powerpoint/2010/main" val="377113183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1</a:t>
            </a:fld>
            <a:endParaRPr kumimoji="1" lang="ja-JP" altLang="en-US"/>
          </a:p>
        </p:txBody>
      </p:sp>
    </p:spTree>
    <p:extLst>
      <p:ext uri="{BB962C8B-B14F-4D97-AF65-F5344CB8AC3E}">
        <p14:creationId xmlns:p14="http://schemas.microsoft.com/office/powerpoint/2010/main" val="348515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2</a:t>
            </a:fld>
            <a:endParaRPr kumimoji="1" lang="ja-JP" altLang="en-US"/>
          </a:p>
        </p:txBody>
      </p:sp>
    </p:spTree>
    <p:extLst>
      <p:ext uri="{BB962C8B-B14F-4D97-AF65-F5344CB8AC3E}">
        <p14:creationId xmlns:p14="http://schemas.microsoft.com/office/powerpoint/2010/main" val="402859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3</a:t>
            </a:fld>
            <a:endParaRPr kumimoji="1" lang="ja-JP" altLang="en-US"/>
          </a:p>
        </p:txBody>
      </p:sp>
    </p:spTree>
    <p:extLst>
      <p:ext uri="{BB962C8B-B14F-4D97-AF65-F5344CB8AC3E}">
        <p14:creationId xmlns:p14="http://schemas.microsoft.com/office/powerpoint/2010/main" val="17387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4</a:t>
            </a:fld>
            <a:endParaRPr kumimoji="1" lang="ja-JP" altLang="en-US"/>
          </a:p>
        </p:txBody>
      </p:sp>
    </p:spTree>
    <p:extLst>
      <p:ext uri="{BB962C8B-B14F-4D97-AF65-F5344CB8AC3E}">
        <p14:creationId xmlns:p14="http://schemas.microsoft.com/office/powerpoint/2010/main" val="212226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5</a:t>
            </a:fld>
            <a:endParaRPr kumimoji="1" lang="ja-JP" altLang="en-US"/>
          </a:p>
        </p:txBody>
      </p:sp>
    </p:spTree>
    <p:extLst>
      <p:ext uri="{BB962C8B-B14F-4D97-AF65-F5344CB8AC3E}">
        <p14:creationId xmlns:p14="http://schemas.microsoft.com/office/powerpoint/2010/main" val="379383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9</a:t>
            </a:fld>
            <a:endParaRPr kumimoji="1" lang="ja-JP" altLang="en-US"/>
          </a:p>
        </p:txBody>
      </p:sp>
    </p:spTree>
    <p:extLst>
      <p:ext uri="{BB962C8B-B14F-4D97-AF65-F5344CB8AC3E}">
        <p14:creationId xmlns:p14="http://schemas.microsoft.com/office/powerpoint/2010/main" val="148886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10</a:t>
            </a:fld>
            <a:endParaRPr kumimoji="1" lang="ja-JP" altLang="en-US"/>
          </a:p>
        </p:txBody>
      </p:sp>
    </p:spTree>
    <p:extLst>
      <p:ext uri="{BB962C8B-B14F-4D97-AF65-F5344CB8AC3E}">
        <p14:creationId xmlns:p14="http://schemas.microsoft.com/office/powerpoint/2010/main" val="76148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A55FCF1-190D-0F4E-A8E3-E15704E69B39}" type="slidenum">
              <a:rPr kumimoji="1" lang="ja-JP" altLang="en-US" smtClean="0"/>
              <a:t>11</a:t>
            </a:fld>
            <a:endParaRPr kumimoji="1" lang="ja-JP" altLang="en-US"/>
          </a:p>
        </p:txBody>
      </p:sp>
    </p:spTree>
    <p:extLst>
      <p:ext uri="{BB962C8B-B14F-4D97-AF65-F5344CB8AC3E}">
        <p14:creationId xmlns:p14="http://schemas.microsoft.com/office/powerpoint/2010/main" val="93980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26434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87075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214005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413218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293692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86433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151190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256278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74258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147561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2620C7-D960-8547-93DD-81C0C5C5016C}" type="datetimeFigureOut">
              <a:rPr kumimoji="1" lang="ja-JP" altLang="en-US" smtClean="0"/>
              <a:t>2020/11/15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397395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620C7-D960-8547-93DD-81C0C5C5016C}" type="datetimeFigureOut">
              <a:rPr kumimoji="1" lang="ja-JP" altLang="en-US" smtClean="0"/>
              <a:t>2020/11/15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11766-3DF7-2041-870F-D9EF2D2E3CF2}" type="slidenum">
              <a:rPr kumimoji="1" lang="ja-JP" altLang="en-US" smtClean="0"/>
              <a:t>‹#›</a:t>
            </a:fld>
            <a:endParaRPr kumimoji="1" lang="ja-JP" altLang="en-US"/>
          </a:p>
        </p:txBody>
      </p:sp>
    </p:spTree>
    <p:extLst>
      <p:ext uri="{BB962C8B-B14F-4D97-AF65-F5344CB8AC3E}">
        <p14:creationId xmlns:p14="http://schemas.microsoft.com/office/powerpoint/2010/main" val="353964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0"/>
            <a:ext cx="5139181" cy="6858000"/>
          </a:xfrm>
          <a:prstGeom prst="rect">
            <a:avLst/>
          </a:prstGeom>
        </p:spPr>
      </p:pic>
      <p:sp>
        <p:nvSpPr>
          <p:cNvPr id="3" name="テキスト ボックス 2"/>
          <p:cNvSpPr txBox="1"/>
          <p:nvPr/>
        </p:nvSpPr>
        <p:spPr>
          <a:xfrm>
            <a:off x="5139181" y="294298"/>
            <a:ext cx="3797661" cy="646331"/>
          </a:xfrm>
          <a:prstGeom prst="rect">
            <a:avLst/>
          </a:prstGeom>
          <a:noFill/>
        </p:spPr>
        <p:txBody>
          <a:bodyPr wrap="square" rtlCol="0">
            <a:spAutoFit/>
          </a:bodyPr>
          <a:lstStyle/>
          <a:p>
            <a:r>
              <a:rPr kumimoji="1" lang="en-US" altLang="ja-JP" dirty="0"/>
              <a:t>SU</a:t>
            </a:r>
            <a:r>
              <a:rPr kumimoji="1" lang="ja-JP" altLang="en-US" dirty="0"/>
              <a:t>剤とワーファリンの併用で低血糖が優位に増加</a:t>
            </a:r>
          </a:p>
        </p:txBody>
      </p:sp>
      <p:sp>
        <p:nvSpPr>
          <p:cNvPr id="4" name="テキスト ボックス 3"/>
          <p:cNvSpPr txBox="1"/>
          <p:nvPr/>
        </p:nvSpPr>
        <p:spPr>
          <a:xfrm>
            <a:off x="5139181" y="1192696"/>
            <a:ext cx="3611799" cy="3970318"/>
          </a:xfrm>
          <a:prstGeom prst="rect">
            <a:avLst/>
          </a:prstGeom>
          <a:noFill/>
        </p:spPr>
        <p:txBody>
          <a:bodyPr wrap="square" rtlCol="0">
            <a:spAutoFit/>
          </a:bodyPr>
          <a:lstStyle/>
          <a:p>
            <a:r>
              <a:rPr kumimoji="1" lang="ja-JP" altLang="en-US" dirty="0"/>
              <a:t>・</a:t>
            </a:r>
            <a:r>
              <a:rPr kumimoji="1" lang="en-US" altLang="ja-JP" dirty="0"/>
              <a:t>2006</a:t>
            </a:r>
            <a:r>
              <a:rPr kumimoji="1" lang="ja-JP" altLang="en-US" dirty="0"/>
              <a:t>年から</a:t>
            </a:r>
            <a:r>
              <a:rPr kumimoji="1" lang="en-US" altLang="ja-JP" dirty="0"/>
              <a:t>2011</a:t>
            </a:r>
            <a:r>
              <a:rPr kumimoji="1" lang="ja-JP" altLang="en-US" dirty="0"/>
              <a:t>年にアメリカで糖尿病薬</a:t>
            </a:r>
            <a:r>
              <a:rPr kumimoji="1" lang="en-US" altLang="ja-JP" dirty="0" err="1"/>
              <a:t>Glipizide</a:t>
            </a:r>
            <a:r>
              <a:rPr kumimoji="1" lang="ja-JP" altLang="en-US" dirty="0"/>
              <a:t>または</a:t>
            </a:r>
            <a:r>
              <a:rPr kumimoji="1" lang="en-US" altLang="ja-JP" dirty="0"/>
              <a:t>Glimepiride</a:t>
            </a:r>
            <a:r>
              <a:rPr kumimoji="1" lang="ja-JP" altLang="en-US" dirty="0"/>
              <a:t>を処方された</a:t>
            </a:r>
            <a:r>
              <a:rPr kumimoji="1" lang="en-US" altLang="ja-JP" dirty="0"/>
              <a:t>65</a:t>
            </a:r>
            <a:r>
              <a:rPr kumimoji="1" lang="ja-JP" altLang="en-US" dirty="0"/>
              <a:t>歳以上のメディケア受給者</a:t>
            </a:r>
            <a:r>
              <a:rPr kumimoji="1" lang="en-US" altLang="ja-JP" dirty="0"/>
              <a:t>46</a:t>
            </a:r>
            <a:r>
              <a:rPr kumimoji="1" lang="ja-JP" altLang="en-US" dirty="0"/>
              <a:t>万</a:t>
            </a:r>
            <a:r>
              <a:rPr kumimoji="1" lang="en-US" altLang="ja-JP" dirty="0"/>
              <a:t>5918</a:t>
            </a:r>
            <a:r>
              <a:rPr kumimoji="1" lang="ja-JP" altLang="en-US" dirty="0"/>
              <a:t>名を対象とした</a:t>
            </a:r>
            <a:r>
              <a:rPr kumimoji="1" lang="en-US" altLang="ja-JP" dirty="0"/>
              <a:t>Retrospective cohort</a:t>
            </a:r>
            <a:r>
              <a:rPr kumimoji="1" lang="ja-JP" altLang="en-US" dirty="0"/>
              <a:t>研究</a:t>
            </a:r>
            <a:endParaRPr kumimoji="1" lang="en-US" altLang="ja-JP" dirty="0"/>
          </a:p>
          <a:p>
            <a:endParaRPr lang="en-US" altLang="ja-JP" dirty="0"/>
          </a:p>
          <a:p>
            <a:r>
              <a:rPr kumimoji="1" lang="ja-JP" altLang="en-US" dirty="0"/>
              <a:t>・主要評価項目は</a:t>
            </a:r>
            <a:r>
              <a:rPr kumimoji="1" lang="en-US" altLang="ja-JP" dirty="0"/>
              <a:t>person quarter</a:t>
            </a:r>
            <a:r>
              <a:rPr kumimoji="1" lang="ja-JP" altLang="en-US" dirty="0"/>
              <a:t>単位で、ワーファリン</a:t>
            </a:r>
            <a:r>
              <a:rPr kumimoji="1" lang="en-US" altLang="ja-JP" dirty="0"/>
              <a:t>+SU</a:t>
            </a:r>
            <a:r>
              <a:rPr kumimoji="1" lang="ja-JP" altLang="en-US" dirty="0"/>
              <a:t>剤の併用が</a:t>
            </a:r>
            <a:r>
              <a:rPr kumimoji="1" lang="en-US" altLang="ja-JP" dirty="0"/>
              <a:t>SU</a:t>
            </a:r>
            <a:r>
              <a:rPr kumimoji="1" lang="ja-JP" altLang="en-US" dirty="0"/>
              <a:t>剤単独と比較し低血糖による救急外来受診または入院が多いかどうか</a:t>
            </a:r>
            <a:endParaRPr kumimoji="1" lang="en-US" altLang="ja-JP" dirty="0"/>
          </a:p>
          <a:p>
            <a:endParaRPr lang="en-US" altLang="ja-JP" dirty="0"/>
          </a:p>
          <a:p>
            <a:r>
              <a:rPr kumimoji="1" lang="ja-JP" altLang="en-US" dirty="0"/>
              <a:t>・副次評価項目は骨折を要する転倒や意識消失</a:t>
            </a:r>
            <a:r>
              <a:rPr kumimoji="1" lang="en-US" altLang="ja-JP" dirty="0"/>
              <a:t>/</a:t>
            </a:r>
            <a:r>
              <a:rPr kumimoji="1" lang="ja-JP" altLang="en-US" dirty="0"/>
              <a:t>変容</a:t>
            </a:r>
          </a:p>
        </p:txBody>
      </p:sp>
    </p:spTree>
    <p:extLst>
      <p:ext uri="{BB962C8B-B14F-4D97-AF65-F5344CB8AC3E}">
        <p14:creationId xmlns:p14="http://schemas.microsoft.com/office/powerpoint/2010/main" val="244576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4" y="215901"/>
            <a:ext cx="4336706" cy="30861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ext Box 1"/>
          <p:cNvSpPr txBox="1">
            <a:spLocks noChangeArrowheads="1"/>
          </p:cNvSpPr>
          <p:nvPr/>
        </p:nvSpPr>
        <p:spPr bwMode="auto">
          <a:xfrm>
            <a:off x="4861631" y="247123"/>
            <a:ext cx="4011430" cy="6588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200" b="1" dirty="0">
                <a:solidFill>
                  <a:srgbClr val="000000"/>
                </a:solidFill>
                <a:latin typeface="Arial" charset="0"/>
              </a:rPr>
              <a:t>Fig 2 Distribution of use of proton pump inhibitor (PPI), non-steroidal anti-inflammatory drug (NSAID), and both one year after myocardial infarction among patients taking single or dual antithrombotic treatment. </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64" y="3332959"/>
            <a:ext cx="5393044" cy="31980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 name="Text Box 1"/>
          <p:cNvSpPr txBox="1">
            <a:spLocks noChangeArrowheads="1"/>
          </p:cNvSpPr>
          <p:nvPr/>
        </p:nvSpPr>
        <p:spPr bwMode="auto">
          <a:xfrm>
            <a:off x="5875867" y="2994028"/>
            <a:ext cx="2997194" cy="677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200" b="1" dirty="0">
                <a:solidFill>
                  <a:srgbClr val="000000"/>
                </a:solidFill>
                <a:latin typeface="Arial" charset="0"/>
              </a:rPr>
              <a:t>Fig 3 Cox proportional hazard analysis risk of gastrointestinal bleeding on antithrombotic treatment with and without non-steroidal anti-inflammatory drug (NSAID) and proton pump inhibitor (PPI) treatment in patients with previous myocardial infarction (MI). </a:t>
            </a:r>
          </a:p>
        </p:txBody>
      </p:sp>
      <p:sp>
        <p:nvSpPr>
          <p:cNvPr id="8" name="テキスト ボックス 7"/>
          <p:cNvSpPr txBox="1"/>
          <p:nvPr/>
        </p:nvSpPr>
        <p:spPr>
          <a:xfrm>
            <a:off x="4861632" y="1144390"/>
            <a:ext cx="3859036" cy="1477328"/>
          </a:xfrm>
          <a:prstGeom prst="rect">
            <a:avLst/>
          </a:prstGeom>
          <a:noFill/>
        </p:spPr>
        <p:txBody>
          <a:bodyPr wrap="square" rtlCol="0">
            <a:spAutoFit/>
          </a:bodyPr>
          <a:lstStyle/>
          <a:p>
            <a:r>
              <a:rPr kumimoji="1" lang="ja-JP" altLang="en-US" dirty="0"/>
              <a:t>・</a:t>
            </a:r>
            <a:r>
              <a:rPr kumimoji="1" lang="en-US" altLang="ja-JP" dirty="0"/>
              <a:t>3229</a:t>
            </a:r>
            <a:r>
              <a:rPr lang="en-US" altLang="ja-JP" dirty="0"/>
              <a:t>/82955</a:t>
            </a:r>
            <a:r>
              <a:rPr lang="ja-JP" altLang="en-US" dirty="0"/>
              <a:t>人</a:t>
            </a:r>
            <a:r>
              <a:rPr kumimoji="1" lang="ja-JP" altLang="en-US" dirty="0"/>
              <a:t>に消化管出血が発生</a:t>
            </a:r>
            <a:endParaRPr kumimoji="1" lang="en-US" altLang="ja-JP" dirty="0"/>
          </a:p>
          <a:p>
            <a:r>
              <a:rPr lang="ja-JP" altLang="en-US" dirty="0"/>
              <a:t>・左図：当初</a:t>
            </a:r>
            <a:r>
              <a:rPr lang="en-US" altLang="ja-JP" dirty="0"/>
              <a:t>PPI</a:t>
            </a:r>
            <a:r>
              <a:rPr lang="ja-JP" altLang="en-US" dirty="0"/>
              <a:t>のみ、</a:t>
            </a:r>
            <a:r>
              <a:rPr lang="en-US" altLang="ja-JP" dirty="0"/>
              <a:t>NSAIDs</a:t>
            </a:r>
            <a:r>
              <a:rPr lang="ja-JP" altLang="en-US" dirty="0"/>
              <a:t>のみ、</a:t>
            </a:r>
            <a:r>
              <a:rPr lang="en-US" altLang="ja-JP" dirty="0"/>
              <a:t>PPI+NSAIDs</a:t>
            </a:r>
            <a:r>
              <a:rPr lang="ja-JP" altLang="en-US" dirty="0"/>
              <a:t>、</a:t>
            </a:r>
            <a:r>
              <a:rPr lang="en-US" altLang="ja-JP" dirty="0"/>
              <a:t>NSAIDs</a:t>
            </a:r>
            <a:r>
              <a:rPr lang="ja-JP" altLang="en-US" dirty="0"/>
              <a:t>に</a:t>
            </a:r>
            <a:r>
              <a:rPr lang="en-US" altLang="ja-JP" dirty="0"/>
              <a:t>PPI</a:t>
            </a:r>
            <a:r>
              <a:rPr lang="ja-JP" altLang="en-US" dirty="0"/>
              <a:t>が追加となったものの経時的変化を示している</a:t>
            </a:r>
            <a:r>
              <a:rPr lang="en-US" altLang="ja-JP" dirty="0"/>
              <a:t>→PPI</a:t>
            </a:r>
            <a:r>
              <a:rPr lang="ja-JP" altLang="en-US" dirty="0"/>
              <a:t>の使用が増えている</a:t>
            </a:r>
            <a:endParaRPr kumimoji="1" lang="ja-JP" altLang="en-US" dirty="0"/>
          </a:p>
        </p:txBody>
      </p:sp>
      <p:sp>
        <p:nvSpPr>
          <p:cNvPr id="9" name="テキスト ボックス 8"/>
          <p:cNvSpPr txBox="1"/>
          <p:nvPr/>
        </p:nvSpPr>
        <p:spPr>
          <a:xfrm>
            <a:off x="5875867" y="4622801"/>
            <a:ext cx="2997194" cy="1754327"/>
          </a:xfrm>
          <a:prstGeom prst="rect">
            <a:avLst/>
          </a:prstGeom>
          <a:noFill/>
        </p:spPr>
        <p:txBody>
          <a:bodyPr wrap="square" rtlCol="0">
            <a:spAutoFit/>
          </a:bodyPr>
          <a:lstStyle/>
          <a:p>
            <a:r>
              <a:rPr lang="ja-JP" altLang="en-US" dirty="0"/>
              <a:t>・</a:t>
            </a:r>
            <a:r>
              <a:rPr lang="en-US" altLang="ja-JP" dirty="0"/>
              <a:t>NSAID</a:t>
            </a:r>
            <a:r>
              <a:rPr lang="ja-JP" altLang="en-US" dirty="0"/>
              <a:t>や</a:t>
            </a:r>
            <a:r>
              <a:rPr lang="en-US" altLang="ja-JP" dirty="0"/>
              <a:t>PPI</a:t>
            </a:r>
            <a:r>
              <a:rPr lang="ja-JP" altLang="en-US" dirty="0"/>
              <a:t>の種類にかかわらず、</a:t>
            </a:r>
            <a:r>
              <a:rPr lang="en-US" altLang="ja-JP" dirty="0"/>
              <a:t>PPI</a:t>
            </a:r>
            <a:r>
              <a:rPr lang="ja-JP" altLang="en-US" dirty="0"/>
              <a:t>は消化管出血リスクの低下と独立して関連（調整後ハザード比</a:t>
            </a:r>
            <a:r>
              <a:rPr lang="en-US" altLang="ja-JP" dirty="0"/>
              <a:t>0.72</a:t>
            </a:r>
            <a:r>
              <a:rPr lang="ja-JP" altLang="en-US" dirty="0"/>
              <a:t>、</a:t>
            </a:r>
            <a:r>
              <a:rPr lang="en-US" altLang="ja-JP" dirty="0"/>
              <a:t>95</a:t>
            </a:r>
            <a:r>
              <a:rPr lang="ja-JP" altLang="en-US" dirty="0"/>
              <a:t>％ </a:t>
            </a:r>
            <a:r>
              <a:rPr lang="en-US" altLang="ja-JP" dirty="0"/>
              <a:t>CI, 0.54 - 0.95</a:t>
            </a:r>
            <a:r>
              <a:rPr lang="ja-JP" altLang="en-US" dirty="0"/>
              <a:t>）</a:t>
            </a:r>
            <a:endParaRPr lang="en-US" altLang="ja-JP" dirty="0"/>
          </a:p>
          <a:p>
            <a:endParaRPr kumimoji="1" lang="ja-JP" altLang="en-US" dirty="0"/>
          </a:p>
        </p:txBody>
      </p:sp>
    </p:spTree>
    <p:extLst>
      <p:ext uri="{BB962C8B-B14F-4D97-AF65-F5344CB8AC3E}">
        <p14:creationId xmlns:p14="http://schemas.microsoft.com/office/powerpoint/2010/main" val="362025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2924" r="-1996"/>
          <a:stretch/>
        </p:blipFill>
        <p:spPr>
          <a:xfrm>
            <a:off x="-237234" y="-134028"/>
            <a:ext cx="5456396" cy="6939808"/>
          </a:xfrm>
        </p:spPr>
      </p:pic>
      <p:sp>
        <p:nvSpPr>
          <p:cNvPr id="3" name="テキスト ボックス 2"/>
          <p:cNvSpPr txBox="1"/>
          <p:nvPr/>
        </p:nvSpPr>
        <p:spPr>
          <a:xfrm>
            <a:off x="5219162" y="304800"/>
            <a:ext cx="3924838" cy="400110"/>
          </a:xfrm>
          <a:prstGeom prst="rect">
            <a:avLst/>
          </a:prstGeom>
          <a:noFill/>
        </p:spPr>
        <p:txBody>
          <a:bodyPr wrap="square" rtlCol="0">
            <a:spAutoFit/>
          </a:bodyPr>
          <a:lstStyle/>
          <a:p>
            <a:r>
              <a:rPr kumimoji="1" lang="ja-JP" altLang="en-US" sz="2000" dirty="0"/>
              <a:t>収縮期血圧と</a:t>
            </a:r>
            <a:r>
              <a:rPr kumimoji="1" lang="en-US" altLang="ja-JP" sz="2000" dirty="0"/>
              <a:t>PAD</a:t>
            </a:r>
            <a:r>
              <a:rPr kumimoji="1" lang="ja-JP" altLang="en-US" sz="2000" dirty="0"/>
              <a:t>のリスクの関係</a:t>
            </a:r>
          </a:p>
        </p:txBody>
      </p:sp>
      <p:sp>
        <p:nvSpPr>
          <p:cNvPr id="5" name="テキスト ボックス 4"/>
          <p:cNvSpPr txBox="1"/>
          <p:nvPr/>
        </p:nvSpPr>
        <p:spPr>
          <a:xfrm>
            <a:off x="5219162" y="1016000"/>
            <a:ext cx="3264438" cy="3139321"/>
          </a:xfrm>
          <a:prstGeom prst="rect">
            <a:avLst/>
          </a:prstGeom>
          <a:noFill/>
        </p:spPr>
        <p:txBody>
          <a:bodyPr wrap="square" rtlCol="0">
            <a:spAutoFit/>
          </a:bodyPr>
          <a:lstStyle/>
          <a:p>
            <a:r>
              <a:rPr kumimoji="1" lang="ja-JP" altLang="en-US" dirty="0"/>
              <a:t>・</a:t>
            </a:r>
            <a:r>
              <a:rPr kumimoji="1" lang="en-US" altLang="ja-JP" dirty="0"/>
              <a:t>1990</a:t>
            </a:r>
            <a:r>
              <a:rPr kumimoji="1" lang="ja-JP" altLang="en-US" dirty="0"/>
              <a:t>年</a:t>
            </a:r>
            <a:r>
              <a:rPr kumimoji="1" lang="en-US" altLang="ja-JP" dirty="0"/>
              <a:t>-2013</a:t>
            </a:r>
            <a:r>
              <a:rPr kumimoji="1" lang="ja-JP" altLang="en-US" dirty="0"/>
              <a:t>年にイギリス</a:t>
            </a:r>
            <a:r>
              <a:rPr lang="ja-JP" altLang="en-US" dirty="0"/>
              <a:t>において</a:t>
            </a:r>
            <a:r>
              <a:rPr kumimoji="1" lang="ja-JP" altLang="en-US" dirty="0"/>
              <a:t>電子記録された少なくとも</a:t>
            </a:r>
            <a:r>
              <a:rPr kumimoji="1" lang="en-US" altLang="ja-JP" dirty="0"/>
              <a:t>1</a:t>
            </a:r>
            <a:r>
              <a:rPr kumimoji="1" lang="ja-JP" altLang="en-US" dirty="0"/>
              <a:t>年間以上の健康記録を元に</a:t>
            </a:r>
            <a:r>
              <a:rPr kumimoji="1" lang="en-US" altLang="ja-JP" dirty="0"/>
              <a:t>30</a:t>
            </a:r>
            <a:r>
              <a:rPr kumimoji="1" lang="ja-JP" altLang="en-US" dirty="0"/>
              <a:t>歳</a:t>
            </a:r>
            <a:r>
              <a:rPr kumimoji="1" lang="en-US" altLang="ja-JP" dirty="0"/>
              <a:t>-90</a:t>
            </a:r>
            <a:r>
              <a:rPr kumimoji="1" lang="ja-JP" altLang="en-US" dirty="0"/>
              <a:t>歳の</a:t>
            </a:r>
            <a:r>
              <a:rPr kumimoji="1" lang="en-US" altLang="ja-JP" dirty="0"/>
              <a:t>422</a:t>
            </a:r>
            <a:r>
              <a:rPr kumimoji="1" lang="ja-JP" altLang="en-US" dirty="0"/>
              <a:t>万</a:t>
            </a:r>
            <a:r>
              <a:rPr kumimoji="1" lang="en-US" altLang="ja-JP" dirty="0"/>
              <a:t>2459</a:t>
            </a:r>
            <a:r>
              <a:rPr kumimoji="1" lang="ja-JP" altLang="en-US" dirty="0"/>
              <a:t>名が対象</a:t>
            </a:r>
            <a:endParaRPr kumimoji="1" lang="en-US" altLang="ja-JP" dirty="0"/>
          </a:p>
          <a:p>
            <a:endParaRPr lang="en-US" altLang="ja-JP" dirty="0"/>
          </a:p>
          <a:p>
            <a:r>
              <a:rPr kumimoji="1" lang="ja-JP" altLang="en-US" dirty="0"/>
              <a:t>・主要評価項目は初回の</a:t>
            </a:r>
            <a:r>
              <a:rPr kumimoji="1" lang="en-US" altLang="ja-JP" dirty="0"/>
              <a:t>PAD</a:t>
            </a:r>
            <a:r>
              <a:rPr kumimoji="1" lang="ja-JP" altLang="en-US" dirty="0"/>
              <a:t>発症までの</a:t>
            </a:r>
            <a:r>
              <a:rPr lang="ja-JP" altLang="en-US" dirty="0"/>
              <a:t>時間とその他</a:t>
            </a:r>
            <a:r>
              <a:rPr lang="en-US" altLang="ja-JP" dirty="0"/>
              <a:t>11</a:t>
            </a:r>
            <a:r>
              <a:rPr lang="ja-JP" altLang="en-US" dirty="0"/>
              <a:t>項目の</a:t>
            </a:r>
            <a:r>
              <a:rPr lang="en-US" altLang="ja-JP" dirty="0"/>
              <a:t>Vascular events</a:t>
            </a:r>
            <a:r>
              <a:rPr lang="ja-JP" altLang="en-US" dirty="0"/>
              <a:t>発症までの血圧と時間の関係</a:t>
            </a:r>
            <a:endParaRPr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42166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53" y="158796"/>
            <a:ext cx="4769584" cy="307359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ext Box 1"/>
          <p:cNvSpPr txBox="1">
            <a:spLocks noChangeArrowheads="1"/>
          </p:cNvSpPr>
          <p:nvPr/>
        </p:nvSpPr>
        <p:spPr bwMode="auto">
          <a:xfrm>
            <a:off x="5556031" y="166157"/>
            <a:ext cx="3477931" cy="4757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200" b="1" dirty="0">
                <a:solidFill>
                  <a:srgbClr val="000000"/>
                </a:solidFill>
                <a:latin typeface="Arial" charset="0"/>
              </a:rPr>
              <a:t>Fig 1 Adjusted hazard ratios of systolic blood pressure and diastolic blood pressure for incident peripheral arterial disease by age. </a:t>
            </a:r>
          </a:p>
        </p:txBody>
      </p:sp>
      <p:sp>
        <p:nvSpPr>
          <p:cNvPr id="8" name="テキスト ボックス 7"/>
          <p:cNvSpPr txBox="1"/>
          <p:nvPr/>
        </p:nvSpPr>
        <p:spPr>
          <a:xfrm>
            <a:off x="5233117" y="893232"/>
            <a:ext cx="3670963" cy="1200329"/>
          </a:xfrm>
          <a:prstGeom prst="rect">
            <a:avLst/>
          </a:prstGeom>
          <a:noFill/>
        </p:spPr>
        <p:txBody>
          <a:bodyPr wrap="square" rtlCol="0">
            <a:spAutoFit/>
          </a:bodyPr>
          <a:lstStyle/>
          <a:p>
            <a:r>
              <a:rPr lang="ja-JP" altLang="en-US" dirty="0"/>
              <a:t>・通常の収縮期血圧が年時的に</a:t>
            </a:r>
            <a:r>
              <a:rPr lang="en-US" altLang="ja-JP" dirty="0"/>
              <a:t>20mmHg</a:t>
            </a:r>
            <a:r>
              <a:rPr lang="ja-JP" altLang="en-US" dirty="0"/>
              <a:t>上昇すると、末梢動脈疾患リスクが</a:t>
            </a:r>
            <a:r>
              <a:rPr lang="en-US" altLang="ja-JP" dirty="0"/>
              <a:t>63</a:t>
            </a:r>
            <a:r>
              <a:rPr lang="ja-JP" altLang="en-US" dirty="0"/>
              <a:t>％上昇した（ハザード比</a:t>
            </a:r>
            <a:r>
              <a:rPr lang="en-US" altLang="ja-JP" dirty="0"/>
              <a:t>1.63</a:t>
            </a:r>
            <a:r>
              <a:rPr lang="ja-JP" altLang="en-US" dirty="0"/>
              <a:t>、</a:t>
            </a:r>
            <a:r>
              <a:rPr lang="en-US" altLang="ja-JP" dirty="0"/>
              <a:t>95</a:t>
            </a:r>
            <a:r>
              <a:rPr lang="ja-JP" altLang="en-US" dirty="0"/>
              <a:t>％ </a:t>
            </a:r>
            <a:r>
              <a:rPr lang="en-US" altLang="ja-JP" dirty="0"/>
              <a:t>CI, 1.59 - 1.66</a:t>
            </a:r>
            <a:r>
              <a:rPr lang="ja-JP" altLang="en-US" dirty="0"/>
              <a:t>）</a:t>
            </a:r>
            <a:endParaRPr kumimoji="1" lang="ja-JP" alt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53" y="3520482"/>
            <a:ext cx="5891606" cy="328169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 name="Text Box 1"/>
          <p:cNvSpPr txBox="1">
            <a:spLocks noChangeArrowheads="1"/>
          </p:cNvSpPr>
          <p:nvPr/>
        </p:nvSpPr>
        <p:spPr bwMode="auto">
          <a:xfrm rot="10800000" flipV="1">
            <a:off x="5545015" y="2163551"/>
            <a:ext cx="3488947" cy="2460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200" b="1" dirty="0">
                <a:solidFill>
                  <a:srgbClr val="000000"/>
                </a:solidFill>
                <a:latin typeface="Arial" charset="0"/>
              </a:rPr>
              <a:t>Fig 3 Adjusted hazard ratios of baseline peripheral arterial disease versus no peripheral arterial disease for 12 different vascular events. </a:t>
            </a:r>
          </a:p>
        </p:txBody>
      </p:sp>
      <p:sp>
        <p:nvSpPr>
          <p:cNvPr id="11" name="テキスト ボックス 10"/>
          <p:cNvSpPr txBox="1"/>
          <p:nvPr/>
        </p:nvSpPr>
        <p:spPr>
          <a:xfrm>
            <a:off x="6405335" y="2962212"/>
            <a:ext cx="2498745" cy="3139321"/>
          </a:xfrm>
          <a:prstGeom prst="rect">
            <a:avLst/>
          </a:prstGeom>
          <a:noFill/>
        </p:spPr>
        <p:txBody>
          <a:bodyPr wrap="square" rtlCol="0">
            <a:spAutoFit/>
          </a:bodyPr>
          <a:lstStyle/>
          <a:p>
            <a:r>
              <a:rPr kumimoji="1" lang="ja-JP" altLang="en-US" dirty="0"/>
              <a:t>・さらに</a:t>
            </a:r>
            <a:r>
              <a:rPr kumimoji="1" lang="en-US" altLang="ja-JP" dirty="0"/>
              <a:t>PAD</a:t>
            </a:r>
            <a:r>
              <a:rPr kumimoji="1" lang="ja-JP" altLang="en-US" dirty="0"/>
              <a:t>を有する患者の</a:t>
            </a:r>
            <a:r>
              <a:rPr kumimoji="1" lang="en-US" altLang="ja-JP" dirty="0"/>
              <a:t>Baseline</a:t>
            </a:r>
            <a:r>
              <a:rPr kumimoji="1" lang="ja-JP" altLang="en-US" dirty="0"/>
              <a:t>と有さない患者の</a:t>
            </a:r>
            <a:r>
              <a:rPr kumimoji="1" lang="en-US" altLang="ja-JP" dirty="0"/>
              <a:t>Baseline</a:t>
            </a:r>
            <a:r>
              <a:rPr kumimoji="1" lang="ja-JP" altLang="en-US" dirty="0"/>
              <a:t>を比べた時、出血性脳卒中以外のすべての項目で有意に高かった</a:t>
            </a:r>
            <a:endParaRPr kumimoji="1" lang="en-US" altLang="ja-JP" dirty="0"/>
          </a:p>
          <a:p>
            <a:endParaRPr lang="en-US" altLang="ja-JP" dirty="0"/>
          </a:p>
          <a:p>
            <a:r>
              <a:rPr lang="ja-JP" altLang="en-US" dirty="0"/>
              <a:t>・もっとも</a:t>
            </a:r>
            <a:r>
              <a:rPr lang="en-US" altLang="ja-JP" dirty="0"/>
              <a:t>Common</a:t>
            </a:r>
            <a:r>
              <a:rPr lang="ja-JP" altLang="en-US" dirty="0"/>
              <a:t>な初期徴候は</a:t>
            </a:r>
            <a:r>
              <a:rPr lang="en-US" altLang="ja-JP" dirty="0"/>
              <a:t>CKD</a:t>
            </a:r>
            <a:r>
              <a:rPr lang="ja-JP" altLang="en-US" dirty="0"/>
              <a:t>、ついで</a:t>
            </a:r>
            <a:r>
              <a:rPr lang="en-US" altLang="ja-JP" dirty="0"/>
              <a:t>IHD</a:t>
            </a:r>
            <a:r>
              <a:rPr lang="ja-JP" altLang="en-US" dirty="0"/>
              <a:t>、心不全、</a:t>
            </a:r>
            <a:r>
              <a:rPr lang="en-US" altLang="ja-JP" dirty="0" err="1"/>
              <a:t>Af</a:t>
            </a:r>
            <a:r>
              <a:rPr lang="ja-JP" altLang="en-US" dirty="0"/>
              <a:t>の順であった</a:t>
            </a:r>
            <a:endParaRPr kumimoji="1" lang="ja-JP" altLang="en-US" dirty="0"/>
          </a:p>
        </p:txBody>
      </p:sp>
    </p:spTree>
    <p:extLst>
      <p:ext uri="{BB962C8B-B14F-4D97-AF65-F5344CB8AC3E}">
        <p14:creationId xmlns:p14="http://schemas.microsoft.com/office/powerpoint/2010/main" val="211270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867" y="3659556"/>
            <a:ext cx="5977467" cy="276485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 name="Text Box 1"/>
          <p:cNvSpPr txBox="1">
            <a:spLocks noGrp="1" noChangeArrowheads="1"/>
          </p:cNvSpPr>
          <p:nvPr>
            <p:ph type="title"/>
          </p:nvPr>
        </p:nvSpPr>
        <p:spPr bwMode="auto">
          <a:xfrm>
            <a:off x="82381" y="5340190"/>
            <a:ext cx="2880949"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orm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200" b="1" dirty="0">
                <a:solidFill>
                  <a:srgbClr val="000000"/>
                </a:solidFill>
                <a:latin typeface="Arial" charset="0"/>
              </a:rPr>
              <a:t>Fig 2 Odds ratio for hospital admission or emergency department visit for </a:t>
            </a:r>
            <a:r>
              <a:rPr lang="en-GB" altLang="ja-JP" sz="1200" b="1" dirty="0" err="1">
                <a:solidFill>
                  <a:srgbClr val="000000"/>
                </a:solidFill>
                <a:latin typeface="Arial" charset="0"/>
              </a:rPr>
              <a:t>hypoglycemia</a:t>
            </a:r>
            <a:r>
              <a:rPr lang="en-GB" altLang="ja-JP" sz="1200" b="1" dirty="0">
                <a:solidFill>
                  <a:srgbClr val="000000"/>
                </a:solidFill>
                <a:latin typeface="Arial" charset="0"/>
              </a:rPr>
              <a:t> in person quarters with concurrent use of warfarin and </a:t>
            </a:r>
            <a:r>
              <a:rPr lang="en-GB" altLang="ja-JP" sz="1200" b="1" dirty="0" err="1">
                <a:solidFill>
                  <a:srgbClr val="000000"/>
                </a:solidFill>
                <a:latin typeface="Arial" charset="0"/>
              </a:rPr>
              <a:t>glipizide</a:t>
            </a:r>
            <a:r>
              <a:rPr lang="en-GB" altLang="ja-JP" sz="1200" b="1" dirty="0">
                <a:solidFill>
                  <a:srgbClr val="000000"/>
                </a:solidFill>
                <a:latin typeface="Arial" charset="0"/>
              </a:rPr>
              <a:t>/glimepiride, by subgroup. </a:t>
            </a:r>
          </a:p>
        </p:txBody>
      </p:sp>
      <p:sp>
        <p:nvSpPr>
          <p:cNvPr id="8" name="テキスト ボックス 7"/>
          <p:cNvSpPr txBox="1"/>
          <p:nvPr/>
        </p:nvSpPr>
        <p:spPr>
          <a:xfrm>
            <a:off x="251711" y="4022429"/>
            <a:ext cx="2711619" cy="1477328"/>
          </a:xfrm>
          <a:prstGeom prst="rect">
            <a:avLst/>
          </a:prstGeom>
          <a:noFill/>
        </p:spPr>
        <p:txBody>
          <a:bodyPr wrap="square" rtlCol="0">
            <a:spAutoFit/>
          </a:bodyPr>
          <a:lstStyle/>
          <a:p>
            <a:endParaRPr lang="en-US" altLang="ja-JP" dirty="0"/>
          </a:p>
          <a:p>
            <a:r>
              <a:rPr lang="ja-JP" altLang="en-US" dirty="0"/>
              <a:t>・低血糖リスクは初回のワルファリン導入と低年齢に関連していた</a:t>
            </a:r>
          </a:p>
          <a:p>
            <a:endParaRPr kumimoji="1" lang="ja-JP" altLang="en-US"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5" y="132134"/>
            <a:ext cx="4375754" cy="335809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 name="Text Box 1"/>
          <p:cNvSpPr txBox="1">
            <a:spLocks noChangeArrowheads="1"/>
          </p:cNvSpPr>
          <p:nvPr/>
        </p:nvSpPr>
        <p:spPr bwMode="auto">
          <a:xfrm>
            <a:off x="5046135" y="1679929"/>
            <a:ext cx="348375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200" b="1" dirty="0">
                <a:solidFill>
                  <a:srgbClr val="000000"/>
                </a:solidFill>
                <a:latin typeface="Arial" charset="0"/>
              </a:rPr>
              <a:t>Fig 1 Odds ratios for hospital admission or emergency department visit for </a:t>
            </a:r>
            <a:r>
              <a:rPr lang="en-GB" altLang="ja-JP" sz="1200" b="1" dirty="0" err="1">
                <a:solidFill>
                  <a:srgbClr val="000000"/>
                </a:solidFill>
                <a:latin typeface="Arial" charset="0"/>
              </a:rPr>
              <a:t>hypoglycemia</a:t>
            </a:r>
            <a:r>
              <a:rPr lang="en-GB" altLang="ja-JP" sz="1200" b="1" dirty="0">
                <a:solidFill>
                  <a:srgbClr val="000000"/>
                </a:solidFill>
                <a:latin typeface="Arial" charset="0"/>
              </a:rPr>
              <a:t> in person quarters with concurrent use of warfarin and </a:t>
            </a:r>
            <a:r>
              <a:rPr lang="en-GB" altLang="ja-JP" sz="1200" b="1" dirty="0" err="1">
                <a:solidFill>
                  <a:srgbClr val="000000"/>
                </a:solidFill>
                <a:latin typeface="Arial" charset="0"/>
              </a:rPr>
              <a:t>glipizide</a:t>
            </a:r>
            <a:r>
              <a:rPr lang="en-GB" altLang="ja-JP" sz="1200" b="1" dirty="0">
                <a:solidFill>
                  <a:srgbClr val="000000"/>
                </a:solidFill>
                <a:latin typeface="Arial" charset="0"/>
              </a:rPr>
              <a:t>/glimepiride. </a:t>
            </a:r>
          </a:p>
        </p:txBody>
      </p:sp>
      <p:sp>
        <p:nvSpPr>
          <p:cNvPr id="12" name="テキスト ボックス 11"/>
          <p:cNvSpPr txBox="1"/>
          <p:nvPr/>
        </p:nvSpPr>
        <p:spPr>
          <a:xfrm>
            <a:off x="4906153" y="145731"/>
            <a:ext cx="4000780" cy="1754327"/>
          </a:xfrm>
          <a:prstGeom prst="rect">
            <a:avLst/>
          </a:prstGeom>
          <a:noFill/>
        </p:spPr>
        <p:txBody>
          <a:bodyPr wrap="square" rtlCol="0">
            <a:spAutoFit/>
          </a:bodyPr>
          <a:lstStyle/>
          <a:p>
            <a:r>
              <a:rPr lang="ja-JP" altLang="en-US" dirty="0"/>
              <a:t>・</a:t>
            </a:r>
            <a:r>
              <a:rPr lang="en-US" altLang="ja-JP" dirty="0"/>
              <a:t>Warfarin</a:t>
            </a:r>
            <a:r>
              <a:rPr lang="ja-JP" altLang="en-US" dirty="0"/>
              <a:t>の併用は非併用群に比べ、低血糖による入院または救急外来受診率が高かった（</a:t>
            </a:r>
            <a:r>
              <a:rPr lang="en-US" altLang="ja-JP" dirty="0"/>
              <a:t>294/416479</a:t>
            </a:r>
            <a:r>
              <a:rPr lang="en-US" altLang="en-US" dirty="0"/>
              <a:t>人quarters </a:t>
            </a:r>
            <a:r>
              <a:rPr lang="en-US" altLang="ja-JP" dirty="0"/>
              <a:t>vs1903/3938937</a:t>
            </a:r>
            <a:r>
              <a:rPr lang="ja-JP" altLang="en-US" dirty="0"/>
              <a:t>人</a:t>
            </a:r>
            <a:r>
              <a:rPr lang="en-US" altLang="ja-JP" dirty="0"/>
              <a:t>quarters  </a:t>
            </a:r>
            <a:r>
              <a:rPr lang="ja-JP" altLang="en-US" dirty="0"/>
              <a:t>調整後オッズ比</a:t>
            </a:r>
            <a:r>
              <a:rPr lang="en-US" altLang="ja-JP" dirty="0"/>
              <a:t>1.22</a:t>
            </a:r>
            <a:r>
              <a:rPr lang="ja-JP" altLang="en-US" dirty="0"/>
              <a:t>、</a:t>
            </a:r>
            <a:r>
              <a:rPr lang="en-US" altLang="ja-JP" dirty="0"/>
              <a:t>95</a:t>
            </a:r>
            <a:r>
              <a:rPr lang="ja-JP" altLang="en-US" dirty="0"/>
              <a:t>％ </a:t>
            </a:r>
            <a:r>
              <a:rPr lang="en-US" altLang="ja-JP" dirty="0"/>
              <a:t>CI, 1.05 - 1.42</a:t>
            </a:r>
            <a:r>
              <a:rPr lang="ja-JP" altLang="en-US" dirty="0"/>
              <a:t>）</a:t>
            </a:r>
            <a:endParaRPr lang="en-US" altLang="ja-JP" dirty="0"/>
          </a:p>
          <a:p>
            <a:endParaRPr kumimoji="1" lang="ja-JP" altLang="en-US" dirty="0"/>
          </a:p>
        </p:txBody>
      </p:sp>
    </p:spTree>
    <p:extLst>
      <p:ext uri="{BB962C8B-B14F-4D97-AF65-F5344CB8AC3E}">
        <p14:creationId xmlns:p14="http://schemas.microsoft.com/office/powerpoint/2010/main" val="423019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rotWithShape="1">
          <a:blip r:embed="rId3"/>
          <a:srcRect l="-1446" r="-2096"/>
          <a:stretch/>
        </p:blipFill>
        <p:spPr>
          <a:xfrm>
            <a:off x="-220869" y="-164640"/>
            <a:ext cx="5449072" cy="7022640"/>
          </a:xfrm>
        </p:spPr>
      </p:pic>
      <p:sp>
        <p:nvSpPr>
          <p:cNvPr id="2" name="テキスト ボックス 1"/>
          <p:cNvSpPr txBox="1"/>
          <p:nvPr/>
        </p:nvSpPr>
        <p:spPr>
          <a:xfrm>
            <a:off x="5295935" y="186268"/>
            <a:ext cx="3306197" cy="707886"/>
          </a:xfrm>
          <a:prstGeom prst="rect">
            <a:avLst/>
          </a:prstGeom>
          <a:noFill/>
        </p:spPr>
        <p:txBody>
          <a:bodyPr wrap="square" rtlCol="0">
            <a:spAutoFit/>
          </a:bodyPr>
          <a:lstStyle/>
          <a:p>
            <a:r>
              <a:rPr lang="ja-JP" altLang="en-US" sz="2000" dirty="0"/>
              <a:t>消化管出血後の抗凝固薬</a:t>
            </a:r>
            <a:endParaRPr lang="en-US" altLang="ja-JP" sz="2000" dirty="0"/>
          </a:p>
          <a:p>
            <a:r>
              <a:rPr lang="ja-JP" altLang="en-US" sz="2000" dirty="0"/>
              <a:t>使用に関して</a:t>
            </a:r>
            <a:endParaRPr kumimoji="1" lang="ja-JP" altLang="en-US" sz="2000" dirty="0"/>
          </a:p>
        </p:txBody>
      </p:sp>
      <p:sp>
        <p:nvSpPr>
          <p:cNvPr id="3" name="テキスト ボックス 2"/>
          <p:cNvSpPr txBox="1"/>
          <p:nvPr/>
        </p:nvSpPr>
        <p:spPr>
          <a:xfrm>
            <a:off x="5029200" y="965200"/>
            <a:ext cx="3759200" cy="5909311"/>
          </a:xfrm>
          <a:prstGeom prst="rect">
            <a:avLst/>
          </a:prstGeom>
          <a:noFill/>
        </p:spPr>
        <p:txBody>
          <a:bodyPr wrap="square" rtlCol="0">
            <a:spAutoFit/>
          </a:bodyPr>
          <a:lstStyle/>
          <a:p>
            <a:r>
              <a:rPr kumimoji="1" lang="ja-JP" altLang="en-US" dirty="0"/>
              <a:t>・</a:t>
            </a:r>
            <a:r>
              <a:rPr kumimoji="1" lang="en-US" altLang="ja-JP" dirty="0"/>
              <a:t>1996</a:t>
            </a:r>
            <a:r>
              <a:rPr kumimoji="1" lang="ja-JP" altLang="en-US" dirty="0"/>
              <a:t>年</a:t>
            </a:r>
            <a:r>
              <a:rPr kumimoji="1" lang="en-US" altLang="ja-JP" dirty="0"/>
              <a:t>-2012</a:t>
            </a:r>
            <a:r>
              <a:rPr kumimoji="1" lang="ja-JP" altLang="en-US" dirty="0"/>
              <a:t>年にデンマークで心房細動があって抗血栓薬使用中に消化管出血を来たした</a:t>
            </a:r>
            <a:r>
              <a:rPr kumimoji="1" lang="en-US" altLang="ja-JP" dirty="0"/>
              <a:t>4602</a:t>
            </a:r>
            <a:r>
              <a:rPr kumimoji="1" lang="ja-JP" altLang="en-US" dirty="0"/>
              <a:t>名対象としたコホート試験</a:t>
            </a:r>
            <a:endParaRPr kumimoji="1" lang="en-US" altLang="ja-JP" dirty="0"/>
          </a:p>
          <a:p>
            <a:endParaRPr lang="en-US" altLang="ja-JP" dirty="0"/>
          </a:p>
          <a:p>
            <a:r>
              <a:rPr kumimoji="1" lang="ja-JP" altLang="en-US" dirty="0"/>
              <a:t>・心房細動に対して再開する抗血栓薬の</a:t>
            </a:r>
            <a:r>
              <a:rPr kumimoji="1" lang="en-US" altLang="ja-JP" dirty="0"/>
              <a:t>Regimen</a:t>
            </a:r>
            <a:r>
              <a:rPr kumimoji="1" lang="ja-JP" altLang="en-US" dirty="0"/>
              <a:t>は使用なし、抗凝固薬ないし抗血小板薬単剤、抗凝固薬</a:t>
            </a:r>
            <a:r>
              <a:rPr kumimoji="1" lang="en-US" altLang="ja-JP" dirty="0"/>
              <a:t>+</a:t>
            </a:r>
            <a:r>
              <a:rPr kumimoji="1" lang="ja-JP" altLang="en-US" dirty="0"/>
              <a:t>抗血小板薬の</a:t>
            </a:r>
            <a:r>
              <a:rPr kumimoji="1" lang="en-US" altLang="ja-JP" dirty="0"/>
              <a:t>2</a:t>
            </a:r>
            <a:r>
              <a:rPr kumimoji="1" lang="ja-JP" altLang="en-US" dirty="0"/>
              <a:t>剤併用のいずれか</a:t>
            </a:r>
            <a:endParaRPr kumimoji="1" lang="en-US" altLang="ja-JP" dirty="0"/>
          </a:p>
          <a:p>
            <a:endParaRPr lang="en-US" altLang="ja-JP" dirty="0"/>
          </a:p>
          <a:p>
            <a:r>
              <a:rPr kumimoji="1" lang="ja-JP" altLang="en-US" dirty="0"/>
              <a:t>・以前の薬や入院の影響との交絡を避ける為、フォローアップは退院後</a:t>
            </a:r>
            <a:r>
              <a:rPr kumimoji="1" lang="en-US" altLang="ja-JP" dirty="0"/>
              <a:t>90</a:t>
            </a:r>
            <a:r>
              <a:rPr kumimoji="1" lang="ja-JP" altLang="en-US" dirty="0"/>
              <a:t>日以降より開始（</a:t>
            </a:r>
            <a:r>
              <a:rPr kumimoji="1" lang="en-US" altLang="ja-JP" dirty="0"/>
              <a:t>90</a:t>
            </a:r>
            <a:r>
              <a:rPr kumimoji="1" lang="ja-JP" altLang="en-US" dirty="0"/>
              <a:t>日以内のイベント発生は除外）</a:t>
            </a:r>
            <a:endParaRPr kumimoji="1" lang="en-US" altLang="ja-JP" dirty="0"/>
          </a:p>
          <a:p>
            <a:endParaRPr lang="en-US" altLang="ja-JP" dirty="0"/>
          </a:p>
          <a:p>
            <a:r>
              <a:rPr kumimoji="1" lang="ja-JP" altLang="en-US" dirty="0"/>
              <a:t>・主要評価項目は全死亡、血栓塞栓症、</a:t>
            </a:r>
            <a:r>
              <a:rPr kumimoji="1" lang="en-US" altLang="ja-JP" dirty="0"/>
              <a:t>Major bleeding</a:t>
            </a:r>
            <a:r>
              <a:rPr kumimoji="1" lang="ja-JP" altLang="en-US" dirty="0"/>
              <a:t>、反復する消化管出血とした</a:t>
            </a:r>
            <a:endParaRPr kumimoji="1" lang="en-US" altLang="ja-JP" dirty="0"/>
          </a:p>
          <a:p>
            <a:endParaRPr lang="en-US" altLang="ja-JP" dirty="0"/>
          </a:p>
          <a:p>
            <a:r>
              <a:rPr kumimoji="1" lang="ja-JP" altLang="en-US" dirty="0"/>
              <a:t>・平均</a:t>
            </a:r>
            <a:r>
              <a:rPr kumimoji="1" lang="en-US" altLang="ja-JP" dirty="0"/>
              <a:t>78</a:t>
            </a:r>
            <a:r>
              <a:rPr kumimoji="1" lang="ja-JP" altLang="en-US" dirty="0"/>
              <a:t>歳　</a:t>
            </a:r>
            <a:r>
              <a:rPr kumimoji="1" lang="en-US" altLang="ja-JP" dirty="0"/>
              <a:t>CHADS2</a:t>
            </a:r>
            <a:r>
              <a:rPr kumimoji="1" lang="ja-JP" altLang="en-US" dirty="0"/>
              <a:t>スコア</a:t>
            </a:r>
            <a:r>
              <a:rPr kumimoji="1" lang="en-US" altLang="ja-JP" dirty="0"/>
              <a:t>2.</a:t>
            </a:r>
            <a:r>
              <a:rPr lang="en-US" altLang="en-US" dirty="0"/>
              <a:t>1</a:t>
            </a:r>
            <a:r>
              <a:rPr lang="ja-JP" altLang="en-US" dirty="0"/>
              <a:t>点</a:t>
            </a:r>
            <a:endParaRPr lang="en-US" altLang="ja-JP" dirty="0"/>
          </a:p>
          <a:p>
            <a:r>
              <a:rPr kumimoji="1" lang="en-US" altLang="ja-JP" dirty="0"/>
              <a:t>HAS BLED2.6</a:t>
            </a:r>
            <a:r>
              <a:rPr kumimoji="1" lang="ja-JP" altLang="en-US" dirty="0"/>
              <a:t>点　</a:t>
            </a:r>
            <a:r>
              <a:rPr kumimoji="1" lang="en-US" altLang="ja-JP" dirty="0"/>
              <a:t>MI14.8% IHD38%</a:t>
            </a:r>
            <a:endParaRPr kumimoji="1" lang="ja-JP" altLang="en-US" dirty="0"/>
          </a:p>
        </p:txBody>
      </p:sp>
    </p:spTree>
    <p:extLst>
      <p:ext uri="{BB962C8B-B14F-4D97-AF65-F5344CB8AC3E}">
        <p14:creationId xmlns:p14="http://schemas.microsoft.com/office/powerpoint/2010/main" val="296063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73061"/>
            <a:ext cx="5215467" cy="643739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ext Box 1"/>
          <p:cNvSpPr txBox="1">
            <a:spLocks noChangeArrowheads="1"/>
          </p:cNvSpPr>
          <p:nvPr/>
        </p:nvSpPr>
        <p:spPr bwMode="auto">
          <a:xfrm>
            <a:off x="5723465" y="251358"/>
            <a:ext cx="3268133"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200" b="1" dirty="0">
                <a:solidFill>
                  <a:srgbClr val="000000"/>
                </a:solidFill>
                <a:latin typeface="Arial" charset="0"/>
              </a:rPr>
              <a:t>Fig 3 Cumulative incidences of all cause mortality, thromboembolism, major bleeding, or recurrent gastrointestinal bleeding after baseline, stratified by baseline groups. </a:t>
            </a:r>
          </a:p>
        </p:txBody>
      </p:sp>
      <p:sp>
        <p:nvSpPr>
          <p:cNvPr id="6" name="テキスト ボックス 5"/>
          <p:cNvSpPr txBox="1"/>
          <p:nvPr/>
        </p:nvSpPr>
        <p:spPr>
          <a:xfrm>
            <a:off x="5842000" y="1286935"/>
            <a:ext cx="3149598" cy="5447646"/>
          </a:xfrm>
          <a:prstGeom prst="rect">
            <a:avLst/>
          </a:prstGeom>
          <a:noFill/>
        </p:spPr>
        <p:txBody>
          <a:bodyPr wrap="square" rtlCol="0">
            <a:spAutoFit/>
          </a:bodyPr>
          <a:lstStyle/>
          <a:p>
            <a:r>
              <a:rPr lang="en-US" altLang="ja-JP" sz="1600" dirty="0"/>
              <a:t>2</a:t>
            </a:r>
            <a:r>
              <a:rPr lang="ja-JP" altLang="en-US" sz="1600" dirty="0"/>
              <a:t>年での主要評価項目は、何も飲まない（内服中止）群と比較して、</a:t>
            </a:r>
          </a:p>
          <a:p>
            <a:r>
              <a:rPr lang="ja-JP" altLang="en-US" sz="1600" dirty="0"/>
              <a:t>　</a:t>
            </a:r>
            <a:r>
              <a:rPr lang="en-US" altLang="ja-JP" sz="1600" dirty="0"/>
              <a:t>①</a:t>
            </a:r>
            <a:r>
              <a:rPr lang="ja-JP" altLang="en-US" sz="1600" dirty="0"/>
              <a:t>全死亡：抗凝固単剤 </a:t>
            </a:r>
            <a:r>
              <a:rPr lang="en-US" altLang="ja-JP" sz="1600" dirty="0"/>
              <a:t>HR 0.39</a:t>
            </a:r>
            <a:r>
              <a:rPr lang="ja-JP" altLang="en-US" sz="1600" dirty="0"/>
              <a:t>（</a:t>
            </a:r>
            <a:r>
              <a:rPr lang="en-US" altLang="ja-JP" sz="1600" dirty="0"/>
              <a:t>0.34-0.46</a:t>
            </a:r>
            <a:r>
              <a:rPr lang="ja-JP" altLang="en-US" sz="1600" dirty="0"/>
              <a:t>）、抗血小板薬単剤 </a:t>
            </a:r>
            <a:r>
              <a:rPr lang="en-US" altLang="ja-JP" sz="1600" dirty="0"/>
              <a:t>HR 0.76</a:t>
            </a:r>
            <a:r>
              <a:rPr lang="ja-JP" altLang="en-US" sz="1600" dirty="0"/>
              <a:t>（</a:t>
            </a:r>
            <a:r>
              <a:rPr lang="en-US" altLang="ja-JP" sz="1600" dirty="0"/>
              <a:t>0.68-0.86</a:t>
            </a:r>
            <a:r>
              <a:rPr lang="ja-JP" altLang="en-US" sz="1600" dirty="0"/>
              <a:t>）</a:t>
            </a:r>
            <a:endParaRPr lang="en-US" altLang="ja-JP" sz="1600" dirty="0"/>
          </a:p>
          <a:p>
            <a:r>
              <a:rPr lang="ja-JP" altLang="en-US" sz="1600" dirty="0"/>
              <a:t>　</a:t>
            </a:r>
            <a:r>
              <a:rPr lang="en-US" altLang="ja-JP" sz="1600" dirty="0"/>
              <a:t>②</a:t>
            </a:r>
            <a:r>
              <a:rPr lang="ja-JP" altLang="en-US" sz="1600" dirty="0"/>
              <a:t>血栓塞栓症：抗凝固単剤</a:t>
            </a:r>
            <a:r>
              <a:rPr lang="en-US" altLang="ja-JP" sz="1600" dirty="0"/>
              <a:t>HR0.41(0.31-0.54)</a:t>
            </a:r>
            <a:r>
              <a:rPr lang="ja-JP" altLang="en-US" sz="1600" dirty="0"/>
              <a:t>、抗血小板薬単剤</a:t>
            </a:r>
            <a:r>
              <a:rPr lang="en-US" altLang="ja-JP" sz="1600" dirty="0"/>
              <a:t>HR</a:t>
            </a:r>
            <a:r>
              <a:rPr lang="en-US" altLang="en-US" sz="1600" dirty="0"/>
              <a:t>0.76(0.61-0.95)</a:t>
            </a:r>
            <a:endParaRPr lang="en-US" altLang="ja-JP" sz="1600" dirty="0"/>
          </a:p>
          <a:p>
            <a:r>
              <a:rPr lang="ja-JP" altLang="en-US" sz="1600" dirty="0"/>
              <a:t>　</a:t>
            </a:r>
            <a:r>
              <a:rPr lang="en-US" altLang="ja-JP" sz="1600" dirty="0"/>
              <a:t>③</a:t>
            </a:r>
            <a:r>
              <a:rPr lang="ja-JP" altLang="en-US" sz="1600" dirty="0"/>
              <a:t>主要な出血：抗凝固単剤 </a:t>
            </a:r>
            <a:r>
              <a:rPr lang="en-US" altLang="ja-JP" sz="1600" dirty="0"/>
              <a:t>HR 1.37</a:t>
            </a:r>
            <a:r>
              <a:rPr lang="ja-JP" altLang="en-US" sz="1600" dirty="0"/>
              <a:t>（</a:t>
            </a:r>
            <a:r>
              <a:rPr lang="en-US" altLang="ja-JP" sz="1600" dirty="0"/>
              <a:t>1.06-1.77</a:t>
            </a:r>
            <a:r>
              <a:rPr lang="ja-JP" altLang="en-US" sz="1600" dirty="0"/>
              <a:t>）、抗血小板薬単剤 </a:t>
            </a:r>
            <a:r>
              <a:rPr lang="en-US" altLang="ja-JP" sz="1600" dirty="0"/>
              <a:t>HR 1.25</a:t>
            </a:r>
            <a:r>
              <a:rPr lang="ja-JP" altLang="en-US" sz="1600" dirty="0"/>
              <a:t>（</a:t>
            </a:r>
            <a:r>
              <a:rPr lang="en-US" altLang="ja-JP" sz="1600" dirty="0"/>
              <a:t>0.96-1.62</a:t>
            </a:r>
            <a:r>
              <a:rPr lang="ja-JP" altLang="en-US" sz="1600" dirty="0"/>
              <a:t>）</a:t>
            </a:r>
          </a:p>
          <a:p>
            <a:r>
              <a:rPr lang="ja-JP" altLang="en-US" sz="1600" dirty="0"/>
              <a:t>　</a:t>
            </a:r>
            <a:r>
              <a:rPr lang="en-US" altLang="ja-JP" sz="1600" dirty="0"/>
              <a:t>④</a:t>
            </a:r>
            <a:r>
              <a:rPr lang="ja-JP" altLang="en-US" sz="1600" dirty="0"/>
              <a:t>再発性消化管出血：抗凝固単剤 </a:t>
            </a:r>
            <a:r>
              <a:rPr lang="en-US" altLang="ja-JP" sz="1600" dirty="0"/>
              <a:t>HR 1.22</a:t>
            </a:r>
            <a:r>
              <a:rPr lang="ja-JP" altLang="en-US" sz="1600" dirty="0"/>
              <a:t>（</a:t>
            </a:r>
            <a:r>
              <a:rPr lang="en-US" altLang="ja-JP" sz="1600" dirty="0"/>
              <a:t>0.84-1.77</a:t>
            </a:r>
            <a:r>
              <a:rPr lang="ja-JP" altLang="en-US" sz="1600" dirty="0"/>
              <a:t>）、抗血小板薬単剤 </a:t>
            </a:r>
            <a:r>
              <a:rPr lang="en-US" altLang="ja-JP" sz="1600" dirty="0"/>
              <a:t>HR 1.19</a:t>
            </a:r>
            <a:r>
              <a:rPr lang="ja-JP" altLang="en-US" sz="1600" dirty="0"/>
              <a:t>（</a:t>
            </a:r>
            <a:r>
              <a:rPr lang="en-US" altLang="ja-JP" sz="1600" dirty="0"/>
              <a:t>0.82-1.74</a:t>
            </a:r>
            <a:r>
              <a:rPr lang="ja-JP" altLang="en-US" sz="1600" dirty="0"/>
              <a:t>）</a:t>
            </a:r>
            <a:endParaRPr lang="en-US" altLang="ja-JP" sz="1600" dirty="0"/>
          </a:p>
          <a:p>
            <a:endParaRPr lang="en-US" altLang="ja-JP" sz="1600" dirty="0"/>
          </a:p>
          <a:p>
            <a:r>
              <a:rPr lang="en-US" altLang="ja-JP" sz="1600" dirty="0"/>
              <a:t>→</a:t>
            </a:r>
            <a:r>
              <a:rPr kumimoji="1" lang="ja-JP" altLang="en-US" dirty="0"/>
              <a:t>抗凝固薬ないし抗血小板薬再開で死亡、血栓塞栓の減少</a:t>
            </a:r>
            <a:endParaRPr kumimoji="1" lang="en-US" altLang="ja-JP" dirty="0"/>
          </a:p>
          <a:p>
            <a:endParaRPr lang="en-US" altLang="ja-JP" dirty="0"/>
          </a:p>
          <a:p>
            <a:r>
              <a:rPr kumimoji="1" lang="en-US" altLang="ja-JP" dirty="0"/>
              <a:t>※</a:t>
            </a:r>
            <a:r>
              <a:rPr kumimoji="1" lang="ja-JP" altLang="en-US" dirty="0"/>
              <a:t>主要な出血は抗凝固で有意に増加あるが、全体としては抗血栓薬再開のメリット多そう</a:t>
            </a:r>
          </a:p>
        </p:txBody>
      </p:sp>
    </p:spTree>
    <p:extLst>
      <p:ext uri="{BB962C8B-B14F-4D97-AF65-F5344CB8AC3E}">
        <p14:creationId xmlns:p14="http://schemas.microsoft.com/office/powerpoint/2010/main" val="214631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2099" r="-2821"/>
          <a:stretch/>
        </p:blipFill>
        <p:spPr>
          <a:xfrm>
            <a:off x="-251190" y="-156939"/>
            <a:ext cx="5540127" cy="7046303"/>
          </a:xfrm>
        </p:spPr>
      </p:pic>
      <p:sp>
        <p:nvSpPr>
          <p:cNvPr id="2" name="テキスト ボックス 1"/>
          <p:cNvSpPr txBox="1"/>
          <p:nvPr/>
        </p:nvSpPr>
        <p:spPr>
          <a:xfrm>
            <a:off x="5330802" y="195393"/>
            <a:ext cx="3460835" cy="923330"/>
          </a:xfrm>
          <a:prstGeom prst="rect">
            <a:avLst/>
          </a:prstGeom>
          <a:noFill/>
        </p:spPr>
        <p:txBody>
          <a:bodyPr wrap="square" rtlCol="0">
            <a:spAutoFit/>
          </a:bodyPr>
          <a:lstStyle/>
          <a:p>
            <a:r>
              <a:rPr lang="ja-JP" altLang="en-US" dirty="0"/>
              <a:t>ステント内再狭窄には</a:t>
            </a:r>
            <a:r>
              <a:rPr lang="en-US" altLang="ja-JP" dirty="0"/>
              <a:t>DES</a:t>
            </a:r>
            <a:r>
              <a:rPr lang="ja-JP" altLang="en-US" dirty="0"/>
              <a:t>と</a:t>
            </a:r>
            <a:r>
              <a:rPr lang="en-US" altLang="ja-JP" dirty="0"/>
              <a:t>DCB</a:t>
            </a:r>
            <a:r>
              <a:rPr lang="ja-JP" altLang="en-US" dirty="0"/>
              <a:t>の使用が成績良好</a:t>
            </a:r>
          </a:p>
          <a:p>
            <a:endParaRPr kumimoji="1" lang="ja-JP" altLang="en-US" dirty="0"/>
          </a:p>
        </p:txBody>
      </p:sp>
      <p:sp>
        <p:nvSpPr>
          <p:cNvPr id="3" name="テキスト ボックス 2"/>
          <p:cNvSpPr txBox="1"/>
          <p:nvPr/>
        </p:nvSpPr>
        <p:spPr>
          <a:xfrm>
            <a:off x="5135432" y="1118723"/>
            <a:ext cx="3656205" cy="5355313"/>
          </a:xfrm>
          <a:prstGeom prst="rect">
            <a:avLst/>
          </a:prstGeom>
          <a:noFill/>
        </p:spPr>
        <p:txBody>
          <a:bodyPr wrap="square" rtlCol="0">
            <a:spAutoFit/>
          </a:bodyPr>
          <a:lstStyle/>
          <a:p>
            <a:r>
              <a:rPr kumimoji="1" lang="ja-JP" altLang="en-US" dirty="0"/>
              <a:t>・</a:t>
            </a:r>
            <a:r>
              <a:rPr kumimoji="1" lang="en-US" altLang="ja-JP" dirty="0" err="1"/>
              <a:t>Pubmed</a:t>
            </a:r>
            <a:r>
              <a:rPr kumimoji="1" lang="ja-JP" altLang="en-US" dirty="0"/>
              <a:t>、</a:t>
            </a:r>
            <a:r>
              <a:rPr kumimoji="1" lang="en-US" altLang="ja-JP" dirty="0" err="1"/>
              <a:t>Embase</a:t>
            </a:r>
            <a:r>
              <a:rPr kumimoji="1" lang="ja-JP" altLang="en-US" dirty="0"/>
              <a:t>、</a:t>
            </a:r>
            <a:r>
              <a:rPr kumimoji="1" lang="en-US" altLang="ja-JP" dirty="0"/>
              <a:t>Scopus</a:t>
            </a:r>
            <a:r>
              <a:rPr kumimoji="1" lang="ja-JP" altLang="en-US" dirty="0"/>
              <a:t>、</a:t>
            </a:r>
            <a:r>
              <a:rPr kumimoji="1" lang="en-US" altLang="ja-JP" dirty="0"/>
              <a:t>Cochrane Library</a:t>
            </a:r>
            <a:r>
              <a:rPr kumimoji="1" lang="ja-JP" altLang="en-US" dirty="0"/>
              <a:t>、</a:t>
            </a:r>
            <a:r>
              <a:rPr kumimoji="1" lang="en-US" altLang="ja-JP" dirty="0"/>
              <a:t>Web of Science</a:t>
            </a:r>
            <a:r>
              <a:rPr kumimoji="1" lang="ja-JP" altLang="en-US" dirty="0"/>
              <a:t>、</a:t>
            </a:r>
            <a:r>
              <a:rPr kumimoji="1" lang="en-US" altLang="ja-JP" dirty="0"/>
              <a:t>Science Direct</a:t>
            </a:r>
            <a:r>
              <a:rPr lang="ja-JP" altLang="en-US" dirty="0"/>
              <a:t>等のデータベースから</a:t>
            </a:r>
            <a:r>
              <a:rPr lang="en-US" altLang="ja-JP" dirty="0"/>
              <a:t>2015</a:t>
            </a:r>
            <a:r>
              <a:rPr lang="ja-JP" altLang="en-US" dirty="0"/>
              <a:t>年</a:t>
            </a:r>
            <a:r>
              <a:rPr lang="en-US" altLang="ja-JP" dirty="0"/>
              <a:t>8</a:t>
            </a:r>
            <a:r>
              <a:rPr lang="ja-JP" altLang="en-US" dirty="0"/>
              <a:t>月</a:t>
            </a:r>
            <a:r>
              <a:rPr lang="en-US" altLang="ja-JP" dirty="0"/>
              <a:t>10</a:t>
            </a:r>
            <a:r>
              <a:rPr lang="ja-JP" altLang="en-US" dirty="0"/>
              <a:t>日までに発表された、いかなるタイプの</a:t>
            </a:r>
            <a:r>
              <a:rPr lang="en-US" altLang="ja-JP" dirty="0"/>
              <a:t>in-stent restenosis(</a:t>
            </a:r>
            <a:r>
              <a:rPr lang="en-US" altLang="ja-JP" dirty="0" err="1"/>
              <a:t>i.e</a:t>
            </a:r>
            <a:r>
              <a:rPr lang="en-US" altLang="ja-JP" dirty="0"/>
              <a:t> BMS/DES</a:t>
            </a:r>
            <a:r>
              <a:rPr lang="ja-JP" altLang="en-US" dirty="0"/>
              <a:t>含む、初回</a:t>
            </a:r>
            <a:r>
              <a:rPr lang="en-US" altLang="ja-JP" dirty="0"/>
              <a:t>/</a:t>
            </a:r>
            <a:r>
              <a:rPr lang="ja-JP" altLang="en-US" dirty="0"/>
              <a:t>複数回の</a:t>
            </a:r>
            <a:r>
              <a:rPr lang="en-US" altLang="ja-JP" dirty="0"/>
              <a:t>ISR</a:t>
            </a:r>
            <a:r>
              <a:rPr lang="ja-JP" altLang="en-US" dirty="0"/>
              <a:t>含む</a:t>
            </a:r>
            <a:r>
              <a:rPr lang="en-US" altLang="ja-JP" dirty="0"/>
              <a:t>)</a:t>
            </a:r>
            <a:r>
              <a:rPr lang="ja-JP" altLang="en-US" dirty="0"/>
              <a:t>に対して</a:t>
            </a:r>
            <a:r>
              <a:rPr lang="en-US" altLang="ja-JP" dirty="0" err="1"/>
              <a:t>Randomised</a:t>
            </a:r>
            <a:r>
              <a:rPr lang="en-US" altLang="ja-JP" dirty="0"/>
              <a:t> controlled trial</a:t>
            </a:r>
            <a:r>
              <a:rPr lang="ja-JP" altLang="en-US" dirty="0"/>
              <a:t>による調査・検討が行われているものを対象</a:t>
            </a:r>
            <a:endParaRPr lang="en-US" altLang="ja-JP" dirty="0"/>
          </a:p>
          <a:p>
            <a:endParaRPr kumimoji="1" lang="en-US" altLang="ja-JP" dirty="0"/>
          </a:p>
          <a:p>
            <a:r>
              <a:rPr lang="ja-JP" altLang="en-US" dirty="0"/>
              <a:t>・ただし、治療中異なる治療法を同時に行われているような場合や、</a:t>
            </a:r>
            <a:r>
              <a:rPr lang="en-US" altLang="ja-JP" dirty="0"/>
              <a:t>Comparing </a:t>
            </a:r>
            <a:r>
              <a:rPr lang="en-US" altLang="ja-JP" dirty="0" err="1"/>
              <a:t>Varients</a:t>
            </a:r>
            <a:r>
              <a:rPr lang="ja-JP" altLang="en-US" dirty="0"/>
              <a:t>と判断された場合は除かれている</a:t>
            </a:r>
            <a:endParaRPr lang="en-US" altLang="ja-JP" dirty="0"/>
          </a:p>
          <a:p>
            <a:endParaRPr kumimoji="1" lang="en-US" altLang="ja-JP" dirty="0"/>
          </a:p>
          <a:p>
            <a:r>
              <a:rPr lang="ja-JP" altLang="en-US" dirty="0"/>
              <a:t>・主要評価項目は</a:t>
            </a:r>
            <a:r>
              <a:rPr lang="en-US" altLang="ja-JP" dirty="0"/>
              <a:t>6-12</a:t>
            </a:r>
            <a:r>
              <a:rPr lang="ja-JP" altLang="en-US" dirty="0"/>
              <a:t>か月後の</a:t>
            </a:r>
            <a:r>
              <a:rPr lang="en-US" altLang="ja-JP" dirty="0"/>
              <a:t>TLR</a:t>
            </a:r>
            <a:r>
              <a:rPr lang="ja-JP" altLang="en-US" dirty="0"/>
              <a:t>、</a:t>
            </a:r>
            <a:r>
              <a:rPr lang="en-US" altLang="ja-JP" dirty="0"/>
              <a:t>Late lumen loss</a:t>
            </a:r>
          </a:p>
          <a:p>
            <a:endParaRPr lang="en-US" altLang="ja-JP" dirty="0"/>
          </a:p>
          <a:p>
            <a:r>
              <a:rPr lang="ja-JP" altLang="en-US" dirty="0"/>
              <a:t>・</a:t>
            </a:r>
            <a:r>
              <a:rPr lang="en-US" altLang="ja-JP" dirty="0"/>
              <a:t>24Trials 4880</a:t>
            </a:r>
            <a:r>
              <a:rPr lang="ja-JP" altLang="en-US" dirty="0"/>
              <a:t>名を対象</a:t>
            </a:r>
            <a:endParaRPr lang="en-US" altLang="ja-JP" dirty="0"/>
          </a:p>
        </p:txBody>
      </p:sp>
    </p:spTree>
    <p:extLst>
      <p:ext uri="{BB962C8B-B14F-4D97-AF65-F5344CB8AC3E}">
        <p14:creationId xmlns:p14="http://schemas.microsoft.com/office/powerpoint/2010/main" val="357028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53" y="317500"/>
            <a:ext cx="6750050" cy="5394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テキスト ボックス 4"/>
          <p:cNvSpPr txBox="1"/>
          <p:nvPr/>
        </p:nvSpPr>
        <p:spPr>
          <a:xfrm>
            <a:off x="5861091" y="3224010"/>
            <a:ext cx="2888681" cy="2031325"/>
          </a:xfrm>
          <a:prstGeom prst="rect">
            <a:avLst/>
          </a:prstGeom>
          <a:noFill/>
        </p:spPr>
        <p:txBody>
          <a:bodyPr wrap="square" rtlCol="0">
            <a:spAutoFit/>
          </a:bodyPr>
          <a:lstStyle/>
          <a:p>
            <a:r>
              <a:rPr kumimoji="1" lang="ja-JP" altLang="en-US" dirty="0"/>
              <a:t>・</a:t>
            </a:r>
            <a:r>
              <a:rPr kumimoji="1" lang="en-US" altLang="ja-JP" dirty="0"/>
              <a:t>Plain Balloon</a:t>
            </a:r>
            <a:r>
              <a:rPr lang="ja-JP" altLang="en-US" dirty="0"/>
              <a:t>、</a:t>
            </a:r>
            <a:r>
              <a:rPr lang="en-US" altLang="ja-JP" dirty="0"/>
              <a:t>DCB</a:t>
            </a:r>
            <a:r>
              <a:rPr lang="ja-JP" altLang="en-US" dirty="0"/>
              <a:t>、</a:t>
            </a:r>
            <a:r>
              <a:rPr lang="en-US" altLang="ja-JP" dirty="0"/>
              <a:t>DES</a:t>
            </a:r>
            <a:r>
              <a:rPr lang="ja-JP" altLang="en-US" dirty="0"/>
              <a:t>、</a:t>
            </a:r>
            <a:r>
              <a:rPr lang="en-US" altLang="ja-JP" dirty="0"/>
              <a:t>BMS</a:t>
            </a:r>
            <a:r>
              <a:rPr lang="ja-JP" altLang="en-US" dirty="0"/>
              <a:t>、</a:t>
            </a:r>
            <a:r>
              <a:rPr lang="en-US" altLang="ja-JP" dirty="0" err="1"/>
              <a:t>Brachy</a:t>
            </a:r>
            <a:r>
              <a:rPr lang="ja-JP" altLang="en-US" dirty="0"/>
              <a:t>、</a:t>
            </a:r>
            <a:r>
              <a:rPr lang="en-US" altLang="ja-JP" dirty="0"/>
              <a:t>ROTA</a:t>
            </a:r>
            <a:r>
              <a:rPr lang="ja-JP" altLang="en-US" dirty="0"/>
              <a:t>、</a:t>
            </a:r>
            <a:r>
              <a:rPr lang="en-US" altLang="ja-JP" dirty="0"/>
              <a:t>Cutting</a:t>
            </a:r>
            <a:r>
              <a:rPr lang="ja-JP" altLang="en-US" dirty="0"/>
              <a:t>などで比較したところ</a:t>
            </a:r>
            <a:endParaRPr lang="en-US" altLang="ja-JP" dirty="0"/>
          </a:p>
          <a:p>
            <a:endParaRPr kumimoji="1" lang="en-US" altLang="ja-JP" dirty="0"/>
          </a:p>
          <a:p>
            <a:r>
              <a:rPr kumimoji="1" lang="en-US" altLang="ja-JP" dirty="0"/>
              <a:t>TLR</a:t>
            </a:r>
            <a:r>
              <a:rPr kumimoji="1" lang="ja-JP" altLang="en-US" dirty="0"/>
              <a:t>に関しては</a:t>
            </a:r>
            <a:r>
              <a:rPr kumimoji="1" lang="en-US" altLang="ja-JP" dirty="0"/>
              <a:t>DES</a:t>
            </a:r>
            <a:r>
              <a:rPr kumimoji="1" lang="ja-JP" altLang="en-US" dirty="0"/>
              <a:t>＞</a:t>
            </a:r>
            <a:r>
              <a:rPr kumimoji="1" lang="en-US" altLang="ja-JP" dirty="0"/>
              <a:t>DEB</a:t>
            </a:r>
            <a:r>
              <a:rPr lang="en-US" altLang="ja-JP" dirty="0"/>
              <a:t>‥</a:t>
            </a:r>
          </a:p>
          <a:p>
            <a:endParaRPr kumimoji="1" lang="en-US" altLang="ja-JP" dirty="0"/>
          </a:p>
          <a:p>
            <a:endParaRPr kumimoji="1" lang="ja-JP" altLang="en-US" dirty="0"/>
          </a:p>
        </p:txBody>
      </p:sp>
      <p:sp>
        <p:nvSpPr>
          <p:cNvPr id="6" name="Text Box 1"/>
          <p:cNvSpPr txBox="1">
            <a:spLocks noChangeArrowheads="1"/>
          </p:cNvSpPr>
          <p:nvPr/>
        </p:nvSpPr>
        <p:spPr bwMode="auto">
          <a:xfrm>
            <a:off x="0" y="6059216"/>
            <a:ext cx="93630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600" b="1" dirty="0">
                <a:solidFill>
                  <a:srgbClr val="000000"/>
                </a:solidFill>
                <a:latin typeface="Arial" charset="0"/>
              </a:rPr>
              <a:t>Fig 3 Effect of interventional treatments on risk of target lesion revascularisation. </a:t>
            </a:r>
          </a:p>
        </p:txBody>
      </p:sp>
    </p:spTree>
    <p:extLst>
      <p:ext uri="{BB962C8B-B14F-4D97-AF65-F5344CB8AC3E}">
        <p14:creationId xmlns:p14="http://schemas.microsoft.com/office/powerpoint/2010/main" val="55796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97" y="465665"/>
            <a:ext cx="6750050" cy="5394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ext Box 1"/>
          <p:cNvSpPr txBox="1">
            <a:spLocks noChangeArrowheads="1"/>
          </p:cNvSpPr>
          <p:nvPr/>
        </p:nvSpPr>
        <p:spPr bwMode="auto">
          <a:xfrm>
            <a:off x="-28222" y="6262687"/>
            <a:ext cx="93630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600" b="1" dirty="0">
                <a:solidFill>
                  <a:srgbClr val="000000"/>
                </a:solidFill>
                <a:latin typeface="Arial" charset="0"/>
              </a:rPr>
              <a:t>Fig 4 Effect of interventional treatments on late lumen loss. </a:t>
            </a:r>
          </a:p>
        </p:txBody>
      </p:sp>
      <p:sp>
        <p:nvSpPr>
          <p:cNvPr id="7" name="テキスト ボックス 6"/>
          <p:cNvSpPr txBox="1"/>
          <p:nvPr/>
        </p:nvSpPr>
        <p:spPr>
          <a:xfrm>
            <a:off x="5833181" y="3489189"/>
            <a:ext cx="2958456" cy="2031325"/>
          </a:xfrm>
          <a:prstGeom prst="rect">
            <a:avLst/>
          </a:prstGeom>
          <a:noFill/>
        </p:spPr>
        <p:txBody>
          <a:bodyPr wrap="square" rtlCol="0">
            <a:spAutoFit/>
          </a:bodyPr>
          <a:lstStyle/>
          <a:p>
            <a:r>
              <a:rPr lang="ja-JP" altLang="en-US" dirty="0"/>
              <a:t>・</a:t>
            </a:r>
            <a:r>
              <a:rPr lang="en-US" altLang="ja-JP" dirty="0"/>
              <a:t>Plain Balloon</a:t>
            </a:r>
            <a:r>
              <a:rPr lang="ja-JP" altLang="en-US" dirty="0"/>
              <a:t>、</a:t>
            </a:r>
            <a:r>
              <a:rPr lang="en-US" altLang="ja-JP" dirty="0"/>
              <a:t>DCB</a:t>
            </a:r>
            <a:r>
              <a:rPr lang="ja-JP" altLang="en-US" dirty="0"/>
              <a:t>、</a:t>
            </a:r>
            <a:r>
              <a:rPr lang="en-US" altLang="ja-JP" dirty="0"/>
              <a:t>DES</a:t>
            </a:r>
            <a:r>
              <a:rPr lang="ja-JP" altLang="en-US" dirty="0"/>
              <a:t>、</a:t>
            </a:r>
            <a:r>
              <a:rPr lang="en-US" altLang="ja-JP" dirty="0"/>
              <a:t>BMS</a:t>
            </a:r>
            <a:r>
              <a:rPr lang="ja-JP" altLang="en-US" dirty="0"/>
              <a:t>、</a:t>
            </a:r>
            <a:r>
              <a:rPr lang="en-US" altLang="ja-JP" dirty="0" err="1"/>
              <a:t>Brachy</a:t>
            </a:r>
            <a:r>
              <a:rPr lang="ja-JP" altLang="en-US" dirty="0"/>
              <a:t>、</a:t>
            </a:r>
            <a:r>
              <a:rPr lang="en-US" altLang="ja-JP" dirty="0"/>
              <a:t>ROTA</a:t>
            </a:r>
            <a:r>
              <a:rPr lang="ja-JP" altLang="en-US" dirty="0"/>
              <a:t>、</a:t>
            </a:r>
            <a:r>
              <a:rPr lang="en-US" altLang="ja-JP" dirty="0"/>
              <a:t>Cutting</a:t>
            </a:r>
            <a:r>
              <a:rPr lang="ja-JP" altLang="en-US" dirty="0"/>
              <a:t>などで比較したところ</a:t>
            </a:r>
            <a:endParaRPr lang="en-US" altLang="ja-JP" dirty="0"/>
          </a:p>
          <a:p>
            <a:endParaRPr lang="en-US" altLang="ja-JP" dirty="0"/>
          </a:p>
          <a:p>
            <a:r>
              <a:rPr lang="en-US" altLang="ja-JP" dirty="0"/>
              <a:t>Late Lumen Loss</a:t>
            </a:r>
            <a:r>
              <a:rPr lang="ja-JP" altLang="en-US" dirty="0"/>
              <a:t>に関しては</a:t>
            </a:r>
            <a:r>
              <a:rPr lang="en-US" altLang="ja-JP" dirty="0"/>
              <a:t>DCB</a:t>
            </a:r>
            <a:r>
              <a:rPr lang="ja-JP" altLang="en-US" dirty="0"/>
              <a:t>＞</a:t>
            </a:r>
            <a:r>
              <a:rPr lang="en-US" altLang="ja-JP" dirty="0"/>
              <a:t>DES‥</a:t>
            </a:r>
          </a:p>
          <a:p>
            <a:endParaRPr kumimoji="1" lang="ja-JP" altLang="en-US" dirty="0"/>
          </a:p>
        </p:txBody>
      </p:sp>
    </p:spTree>
    <p:extLst>
      <p:ext uri="{BB962C8B-B14F-4D97-AF65-F5344CB8AC3E}">
        <p14:creationId xmlns:p14="http://schemas.microsoft.com/office/powerpoint/2010/main" val="97196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32" y="270008"/>
            <a:ext cx="6750050" cy="5394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Text Box 1"/>
          <p:cNvSpPr txBox="1">
            <a:spLocks noChangeArrowheads="1"/>
          </p:cNvSpPr>
          <p:nvPr/>
        </p:nvSpPr>
        <p:spPr bwMode="auto">
          <a:xfrm>
            <a:off x="-219075" y="6180288"/>
            <a:ext cx="93630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altLang="ja-JP" sz="1600" b="1" dirty="0">
                <a:solidFill>
                  <a:srgbClr val="000000"/>
                </a:solidFill>
                <a:latin typeface="Arial" charset="0"/>
              </a:rPr>
              <a:t>Fig 5 Effect of interventional treatments on major adverse cardiac events. </a:t>
            </a:r>
          </a:p>
        </p:txBody>
      </p:sp>
      <p:sp>
        <p:nvSpPr>
          <p:cNvPr id="7" name="テキスト ボックス 6"/>
          <p:cNvSpPr txBox="1"/>
          <p:nvPr/>
        </p:nvSpPr>
        <p:spPr>
          <a:xfrm>
            <a:off x="5735496" y="3042572"/>
            <a:ext cx="3070096" cy="2862323"/>
          </a:xfrm>
          <a:prstGeom prst="rect">
            <a:avLst/>
          </a:prstGeom>
          <a:noFill/>
        </p:spPr>
        <p:txBody>
          <a:bodyPr wrap="square" rtlCol="0">
            <a:spAutoFit/>
          </a:bodyPr>
          <a:lstStyle/>
          <a:p>
            <a:r>
              <a:rPr lang="ja-JP" altLang="en-US" dirty="0"/>
              <a:t>・</a:t>
            </a:r>
            <a:r>
              <a:rPr lang="en-US" altLang="ja-JP" dirty="0"/>
              <a:t>Plain Balloon</a:t>
            </a:r>
            <a:r>
              <a:rPr lang="ja-JP" altLang="en-US" dirty="0"/>
              <a:t>、</a:t>
            </a:r>
            <a:r>
              <a:rPr lang="en-US" altLang="ja-JP" dirty="0"/>
              <a:t>DCB</a:t>
            </a:r>
            <a:r>
              <a:rPr lang="ja-JP" altLang="en-US" dirty="0"/>
              <a:t>、</a:t>
            </a:r>
            <a:r>
              <a:rPr lang="en-US" altLang="ja-JP" dirty="0"/>
              <a:t>DES</a:t>
            </a:r>
            <a:r>
              <a:rPr lang="ja-JP" altLang="en-US" dirty="0"/>
              <a:t>、</a:t>
            </a:r>
            <a:r>
              <a:rPr lang="en-US" altLang="ja-JP" dirty="0"/>
              <a:t>BMS</a:t>
            </a:r>
            <a:r>
              <a:rPr lang="ja-JP" altLang="en-US" dirty="0"/>
              <a:t>、</a:t>
            </a:r>
            <a:r>
              <a:rPr lang="en-US" altLang="ja-JP" dirty="0" err="1"/>
              <a:t>Brachy</a:t>
            </a:r>
            <a:r>
              <a:rPr lang="ja-JP" altLang="en-US" dirty="0"/>
              <a:t>、</a:t>
            </a:r>
            <a:r>
              <a:rPr lang="en-US" altLang="ja-JP" dirty="0"/>
              <a:t>ROTA</a:t>
            </a:r>
            <a:r>
              <a:rPr lang="ja-JP" altLang="en-US" dirty="0"/>
              <a:t>、</a:t>
            </a:r>
            <a:r>
              <a:rPr lang="en-US" altLang="ja-JP" dirty="0"/>
              <a:t>Cutting</a:t>
            </a:r>
            <a:r>
              <a:rPr lang="ja-JP" altLang="en-US" dirty="0"/>
              <a:t>などで比較したところ</a:t>
            </a:r>
            <a:endParaRPr lang="en-US" altLang="ja-JP" dirty="0"/>
          </a:p>
          <a:p>
            <a:endParaRPr lang="en-US" altLang="ja-JP" dirty="0"/>
          </a:p>
          <a:p>
            <a:r>
              <a:rPr lang="en-US" altLang="ja-JP" dirty="0"/>
              <a:t>Major</a:t>
            </a:r>
            <a:r>
              <a:rPr lang="ja-JP" altLang="en-US" dirty="0"/>
              <a:t> </a:t>
            </a:r>
            <a:r>
              <a:rPr lang="en-US" altLang="ja-JP" dirty="0"/>
              <a:t>adverse</a:t>
            </a:r>
            <a:r>
              <a:rPr lang="ja-JP" altLang="en-US" dirty="0"/>
              <a:t> </a:t>
            </a:r>
            <a:r>
              <a:rPr lang="en-US" altLang="ja-JP" dirty="0"/>
              <a:t>cardiac</a:t>
            </a:r>
            <a:r>
              <a:rPr lang="ja-JP" altLang="en-US" dirty="0"/>
              <a:t> </a:t>
            </a:r>
            <a:r>
              <a:rPr lang="en-US" altLang="ja-JP" dirty="0"/>
              <a:t>events</a:t>
            </a:r>
            <a:r>
              <a:rPr lang="ja-JP" altLang="en-US" dirty="0"/>
              <a:t>に関してはすべての治療法間において有意差なし</a:t>
            </a:r>
            <a:endParaRPr lang="en-US" altLang="ja-JP" dirty="0"/>
          </a:p>
          <a:p>
            <a:endParaRPr lang="en-US" altLang="ja-JP" dirty="0"/>
          </a:p>
          <a:p>
            <a:r>
              <a:rPr lang="en-US" altLang="ja-JP" dirty="0"/>
              <a:t>→ISR</a:t>
            </a:r>
            <a:r>
              <a:rPr lang="ja-JP" altLang="en-US" dirty="0"/>
              <a:t>には</a:t>
            </a:r>
            <a:r>
              <a:rPr lang="en-US" altLang="ja-JP" dirty="0"/>
              <a:t>DES</a:t>
            </a:r>
            <a:r>
              <a:rPr lang="ja-JP" altLang="en-US" dirty="0"/>
              <a:t>ないし</a:t>
            </a:r>
            <a:r>
              <a:rPr lang="en-US" altLang="ja-JP" dirty="0"/>
              <a:t>DCB</a:t>
            </a:r>
          </a:p>
          <a:p>
            <a:endParaRPr kumimoji="1" lang="ja-JP" altLang="en-US" dirty="0"/>
          </a:p>
        </p:txBody>
      </p:sp>
    </p:spTree>
    <p:extLst>
      <p:ext uri="{BB962C8B-B14F-4D97-AF65-F5344CB8AC3E}">
        <p14:creationId xmlns:p14="http://schemas.microsoft.com/office/powerpoint/2010/main" val="111030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2512" r="-2819"/>
          <a:stretch/>
        </p:blipFill>
        <p:spPr>
          <a:xfrm>
            <a:off x="-279100" y="-185434"/>
            <a:ext cx="5554082" cy="7036459"/>
          </a:xfrm>
        </p:spPr>
      </p:pic>
      <p:sp>
        <p:nvSpPr>
          <p:cNvPr id="3" name="テキスト ボックス 2"/>
          <p:cNvSpPr txBox="1"/>
          <p:nvPr/>
        </p:nvSpPr>
        <p:spPr>
          <a:xfrm>
            <a:off x="5113865" y="220135"/>
            <a:ext cx="3860800" cy="707886"/>
          </a:xfrm>
          <a:prstGeom prst="rect">
            <a:avLst/>
          </a:prstGeom>
          <a:noFill/>
        </p:spPr>
        <p:txBody>
          <a:bodyPr wrap="square" rtlCol="0">
            <a:spAutoFit/>
          </a:bodyPr>
          <a:lstStyle/>
          <a:p>
            <a:r>
              <a:rPr kumimoji="1" lang="en-US" altLang="ja-JP" sz="2000" dirty="0"/>
              <a:t>MI</a:t>
            </a:r>
            <a:r>
              <a:rPr kumimoji="1" lang="ja-JP" altLang="en-US" sz="2000" dirty="0"/>
              <a:t>後の</a:t>
            </a:r>
            <a:r>
              <a:rPr kumimoji="1" lang="en-US" altLang="ja-JP" sz="2000" dirty="0"/>
              <a:t>NSAIDs</a:t>
            </a:r>
            <a:r>
              <a:rPr kumimoji="1" lang="ja-JP" altLang="en-US" sz="2000" dirty="0"/>
              <a:t>使用患者に対する</a:t>
            </a:r>
            <a:r>
              <a:rPr kumimoji="1" lang="en-US" altLang="ja-JP" sz="2000" dirty="0"/>
              <a:t>PPI</a:t>
            </a:r>
            <a:r>
              <a:rPr kumimoji="1" lang="ja-JP" altLang="en-US" sz="2000" dirty="0"/>
              <a:t>の有効性</a:t>
            </a:r>
          </a:p>
        </p:txBody>
      </p:sp>
      <p:sp>
        <p:nvSpPr>
          <p:cNvPr id="6" name="テキスト ボックス 5"/>
          <p:cNvSpPr txBox="1"/>
          <p:nvPr/>
        </p:nvSpPr>
        <p:spPr>
          <a:xfrm>
            <a:off x="5113865" y="1134533"/>
            <a:ext cx="3860800" cy="5355313"/>
          </a:xfrm>
          <a:prstGeom prst="rect">
            <a:avLst/>
          </a:prstGeom>
          <a:noFill/>
        </p:spPr>
        <p:txBody>
          <a:bodyPr wrap="square" rtlCol="0">
            <a:spAutoFit/>
          </a:bodyPr>
          <a:lstStyle/>
          <a:p>
            <a:r>
              <a:rPr kumimoji="1" lang="ja-JP" altLang="en-US" dirty="0"/>
              <a:t>・</a:t>
            </a:r>
            <a:r>
              <a:rPr lang="en-US" altLang="ja-JP" dirty="0"/>
              <a:t>MI</a:t>
            </a:r>
            <a:r>
              <a:rPr lang="ja-JP" altLang="en-US" dirty="0"/>
              <a:t>後の</a:t>
            </a:r>
            <a:r>
              <a:rPr lang="en-US" altLang="ja-JP" dirty="0"/>
              <a:t>NSAIDs</a:t>
            </a:r>
            <a:r>
              <a:rPr lang="ja-JP" altLang="en-US" dirty="0"/>
              <a:t>の使用と</a:t>
            </a:r>
            <a:r>
              <a:rPr lang="en-US" altLang="ja-JP" dirty="0"/>
              <a:t>PPI</a:t>
            </a:r>
            <a:r>
              <a:rPr lang="ja-JP" altLang="en-US" dirty="0"/>
              <a:t>の有効性に関しては</a:t>
            </a:r>
            <a:r>
              <a:rPr lang="en-US" altLang="ja-JP" dirty="0"/>
              <a:t>Unknown</a:t>
            </a:r>
            <a:endParaRPr kumimoji="1" lang="en-US" altLang="ja-JP" dirty="0"/>
          </a:p>
          <a:p>
            <a:endParaRPr lang="en-US" altLang="ja-JP" dirty="0"/>
          </a:p>
          <a:p>
            <a:r>
              <a:rPr kumimoji="1" lang="ja-JP" altLang="en-US" dirty="0"/>
              <a:t>・デンマークの</a:t>
            </a:r>
            <a:r>
              <a:rPr kumimoji="1" lang="en-US" altLang="ja-JP" dirty="0"/>
              <a:t>1997</a:t>
            </a:r>
            <a:r>
              <a:rPr kumimoji="1" lang="ja-JP" altLang="en-US" dirty="0"/>
              <a:t>年</a:t>
            </a:r>
            <a:r>
              <a:rPr kumimoji="1" lang="en-US" altLang="ja-JP" dirty="0"/>
              <a:t>-2011</a:t>
            </a:r>
            <a:r>
              <a:rPr kumimoji="1" lang="ja-JP" altLang="en-US" dirty="0"/>
              <a:t>年の間の</a:t>
            </a:r>
            <a:r>
              <a:rPr kumimoji="1" lang="en-US" altLang="ja-JP" dirty="0"/>
              <a:t>30</a:t>
            </a:r>
            <a:r>
              <a:rPr kumimoji="1" lang="ja-JP" altLang="en-US" dirty="0"/>
              <a:t>歳以上の初回心筋梗塞発症者で退院後</a:t>
            </a:r>
            <a:r>
              <a:rPr kumimoji="1" lang="en-US" altLang="ja-JP" dirty="0"/>
              <a:t>30</a:t>
            </a:r>
            <a:r>
              <a:rPr kumimoji="1" lang="ja-JP" altLang="en-US" dirty="0"/>
              <a:t>日以上の生存者</a:t>
            </a:r>
            <a:r>
              <a:rPr kumimoji="1" lang="en-US" altLang="ja-JP" dirty="0"/>
              <a:t>82955</a:t>
            </a:r>
            <a:r>
              <a:rPr kumimoji="1" lang="ja-JP" altLang="en-US" dirty="0"/>
              <a:t>名を対象としたレジストリー</a:t>
            </a:r>
            <a:endParaRPr kumimoji="1" lang="en-US" altLang="ja-JP" dirty="0"/>
          </a:p>
          <a:p>
            <a:endParaRPr lang="en-US" altLang="ja-JP" dirty="0"/>
          </a:p>
          <a:p>
            <a:r>
              <a:rPr kumimoji="1" lang="ja-JP" altLang="en-US" dirty="0"/>
              <a:t>・主要評価項目は消化管出血による入院</a:t>
            </a:r>
            <a:endParaRPr kumimoji="1" lang="en-US" altLang="ja-JP" dirty="0"/>
          </a:p>
          <a:p>
            <a:endParaRPr lang="en-US" altLang="ja-JP" dirty="0"/>
          </a:p>
          <a:p>
            <a:r>
              <a:rPr kumimoji="1" lang="ja-JP" altLang="en-US" dirty="0"/>
              <a:t>・平均</a:t>
            </a:r>
            <a:r>
              <a:rPr kumimoji="1" lang="en-US" altLang="ja-JP" dirty="0"/>
              <a:t>67.4</a:t>
            </a:r>
            <a:r>
              <a:rPr kumimoji="1" lang="ja-JP" altLang="en-US" dirty="0"/>
              <a:t>歳　</a:t>
            </a:r>
            <a:r>
              <a:rPr kumimoji="1" lang="en-US" altLang="ja-JP" dirty="0"/>
              <a:t>64</a:t>
            </a:r>
            <a:r>
              <a:rPr kumimoji="1" lang="ja-JP" altLang="en-US" dirty="0"/>
              <a:t>％が男性</a:t>
            </a:r>
            <a:endParaRPr kumimoji="1" lang="en-US" altLang="ja-JP" dirty="0"/>
          </a:p>
          <a:p>
            <a:r>
              <a:rPr lang="ja-JP" altLang="en-US" dirty="0"/>
              <a:t>全員が抗血小板薬</a:t>
            </a:r>
            <a:r>
              <a:rPr lang="en-US" altLang="ja-JP" dirty="0"/>
              <a:t>1</a:t>
            </a:r>
            <a:r>
              <a:rPr lang="ja-JP" altLang="en-US" dirty="0"/>
              <a:t>剤（</a:t>
            </a:r>
            <a:r>
              <a:rPr lang="en-US" altLang="ja-JP" dirty="0"/>
              <a:t>45.3%</a:t>
            </a:r>
            <a:r>
              <a:rPr lang="ja-JP" altLang="en-US" dirty="0"/>
              <a:t>）ないし</a:t>
            </a:r>
            <a:r>
              <a:rPr lang="en-US" altLang="ja-JP" dirty="0"/>
              <a:t>2</a:t>
            </a:r>
            <a:r>
              <a:rPr lang="ja-JP" altLang="en-US" dirty="0"/>
              <a:t>剤</a:t>
            </a:r>
            <a:r>
              <a:rPr lang="en-US" altLang="ja-JP" dirty="0"/>
              <a:t>(54.7%)</a:t>
            </a:r>
            <a:r>
              <a:rPr lang="ja-JP" altLang="en-US" dirty="0"/>
              <a:t>を併用しており、全体の</a:t>
            </a:r>
            <a:r>
              <a:rPr lang="en-US" altLang="ja-JP" dirty="0"/>
              <a:t>42.5</a:t>
            </a:r>
            <a:r>
              <a:rPr lang="ja-JP" altLang="en-US" dirty="0"/>
              <a:t>％は少なくとも１種類の</a:t>
            </a:r>
            <a:r>
              <a:rPr lang="en-US" altLang="ja-JP" dirty="0"/>
              <a:t>NSAIDs</a:t>
            </a:r>
            <a:r>
              <a:rPr lang="ja-JP" altLang="en-US" dirty="0"/>
              <a:t>を使用し、全体の</a:t>
            </a:r>
            <a:r>
              <a:rPr lang="en-US" altLang="ja-JP" dirty="0"/>
              <a:t>45.5</a:t>
            </a:r>
            <a:r>
              <a:rPr lang="ja-JP" altLang="en-US" dirty="0"/>
              <a:t>％は</a:t>
            </a:r>
            <a:r>
              <a:rPr lang="en-US" altLang="ja-JP" dirty="0"/>
              <a:t>PPI</a:t>
            </a:r>
            <a:r>
              <a:rPr lang="ja-JP" altLang="en-US" dirty="0"/>
              <a:t>を使用していた</a:t>
            </a:r>
            <a:endParaRPr lang="en-US" altLang="ja-JP" dirty="0"/>
          </a:p>
          <a:p>
            <a:endParaRPr kumimoji="1" lang="en-US" altLang="ja-JP" dirty="0"/>
          </a:p>
          <a:p>
            <a:r>
              <a:rPr lang="ja-JP" altLang="en-US" dirty="0"/>
              <a:t>・平均追跡期間は</a:t>
            </a:r>
            <a:r>
              <a:rPr lang="en-US" altLang="ja-JP" dirty="0"/>
              <a:t>5.1</a:t>
            </a:r>
            <a:r>
              <a:rPr lang="ja-JP" altLang="en-US" dirty="0"/>
              <a:t>年</a:t>
            </a:r>
            <a:endParaRPr kumimoji="1" lang="ja-JP" altLang="en-US" dirty="0"/>
          </a:p>
        </p:txBody>
      </p:sp>
    </p:spTree>
    <p:extLst>
      <p:ext uri="{BB962C8B-B14F-4D97-AF65-F5344CB8AC3E}">
        <p14:creationId xmlns:p14="http://schemas.microsoft.com/office/powerpoint/2010/main" val="261813793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1268</Words>
  <Application>Microsoft Office PowerPoint</Application>
  <PresentationFormat>画面に合わせる (4:3)</PresentationFormat>
  <Paragraphs>89</Paragraphs>
  <Slides>12</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12</vt:i4>
      </vt:variant>
    </vt:vector>
  </HeadingPairs>
  <TitlesOfParts>
    <vt:vector size="15" baseType="lpstr">
      <vt:lpstr>Arial</vt:lpstr>
      <vt:lpstr>Calibri</vt:lpstr>
      <vt:lpstr>ホワイト</vt:lpstr>
      <vt:lpstr>PowerPoint プレゼンテーション</vt:lpstr>
      <vt:lpstr>Fig 2 Odds ratio for hospital admission or emergency department visit for hypoglycemia in person quarters with concurrent use of warfarin and glipizide/glimepiride, by subgroup.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2020-11-15T14:26:47Z</dcterms:created>
  <dcterms:modified xsi:type="dcterms:W3CDTF">2020-11-15T14:27:13Z</dcterms:modified>
</cp:coreProperties>
</file>