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sldIdLst>
    <p:sldId id="257" r:id="rId2"/>
    <p:sldId id="262" r:id="rId3"/>
    <p:sldId id="263" r:id="rId4"/>
    <p:sldId id="264" r:id="rId5"/>
    <p:sldId id="258" r:id="rId6"/>
    <p:sldId id="265" r:id="rId7"/>
    <p:sldId id="266" r:id="rId8"/>
    <p:sldId id="259" r:id="rId9"/>
    <p:sldId id="267" r:id="rId10"/>
    <p:sldId id="260" r:id="rId11"/>
    <p:sldId id="268" r:id="rId12"/>
    <p:sldId id="269" r:id="rId13"/>
    <p:sldId id="270" r:id="rId14"/>
    <p:sldId id="261"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195" autoAdjust="0"/>
  </p:normalViewPr>
  <p:slideViewPr>
    <p:cSldViewPr snapToGrid="0">
      <p:cViewPr varScale="1">
        <p:scale>
          <a:sx n="57" d="100"/>
          <a:sy n="57" d="100"/>
        </p:scale>
        <p:origin x="15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2991B-11D2-43B6-A3B7-7167964946D8}" type="datetimeFigureOut">
              <a:rPr kumimoji="1" lang="ja-JP" altLang="en-US" smtClean="0"/>
              <a:t>2020/10/5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AE7E7-E67C-455D-8E23-646861F0858B}" type="slidenum">
              <a:rPr kumimoji="1" lang="ja-JP" altLang="en-US" smtClean="0"/>
              <a:t>‹#›</a:t>
            </a:fld>
            <a:endParaRPr kumimoji="1" lang="ja-JP" altLang="en-US"/>
          </a:p>
        </p:txBody>
      </p:sp>
    </p:spTree>
    <p:extLst>
      <p:ext uri="{BB962C8B-B14F-4D97-AF65-F5344CB8AC3E}">
        <p14:creationId xmlns:p14="http://schemas.microsoft.com/office/powerpoint/2010/main" val="17384000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874AE7E7-E67C-455D-8E23-646861F0858B}" type="slidenum">
              <a:rPr kumimoji="1" lang="ja-JP" altLang="en-US" smtClean="0"/>
              <a:t>1</a:t>
            </a:fld>
            <a:endParaRPr kumimoji="1" lang="ja-JP" altLang="en-US"/>
          </a:p>
        </p:txBody>
      </p:sp>
    </p:spTree>
    <p:extLst>
      <p:ext uri="{BB962C8B-B14F-4D97-AF65-F5344CB8AC3E}">
        <p14:creationId xmlns:p14="http://schemas.microsoft.com/office/powerpoint/2010/main" val="285543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ja-JP" altLang="en-US" dirty="0"/>
          </a:p>
        </p:txBody>
      </p:sp>
      <p:sp>
        <p:nvSpPr>
          <p:cNvPr id="4" name="スライド番号プレースホルダー 3"/>
          <p:cNvSpPr>
            <a:spLocks noGrp="1"/>
          </p:cNvSpPr>
          <p:nvPr>
            <p:ph type="sldNum" sz="quarter" idx="5"/>
          </p:nvPr>
        </p:nvSpPr>
        <p:spPr/>
        <p:txBody>
          <a:bodyPr/>
          <a:lstStyle/>
          <a:p>
            <a:fld id="{874AE7E7-E67C-455D-8E23-646861F0858B}" type="slidenum">
              <a:rPr kumimoji="1" lang="ja-JP" altLang="en-US" smtClean="0"/>
              <a:t>2</a:t>
            </a:fld>
            <a:endParaRPr kumimoji="1" lang="ja-JP" altLang="en-US"/>
          </a:p>
        </p:txBody>
      </p:sp>
    </p:spTree>
    <p:extLst>
      <p:ext uri="{BB962C8B-B14F-4D97-AF65-F5344CB8AC3E}">
        <p14:creationId xmlns:p14="http://schemas.microsoft.com/office/powerpoint/2010/main" val="409481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874AE7E7-E67C-455D-8E23-646861F0858B}" type="slidenum">
              <a:rPr kumimoji="1" lang="ja-JP" altLang="en-US" smtClean="0"/>
              <a:t>4</a:t>
            </a:fld>
            <a:endParaRPr kumimoji="1" lang="ja-JP" altLang="en-US"/>
          </a:p>
        </p:txBody>
      </p:sp>
    </p:spTree>
    <p:extLst>
      <p:ext uri="{BB962C8B-B14F-4D97-AF65-F5344CB8AC3E}">
        <p14:creationId xmlns:p14="http://schemas.microsoft.com/office/powerpoint/2010/main" val="85132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874AE7E7-E67C-455D-8E23-646861F0858B}" type="slidenum">
              <a:rPr kumimoji="1" lang="ja-JP" altLang="en-US" smtClean="0"/>
              <a:t>5</a:t>
            </a:fld>
            <a:endParaRPr kumimoji="1" lang="ja-JP" altLang="en-US"/>
          </a:p>
        </p:txBody>
      </p:sp>
    </p:spTree>
    <p:extLst>
      <p:ext uri="{BB962C8B-B14F-4D97-AF65-F5344CB8AC3E}">
        <p14:creationId xmlns:p14="http://schemas.microsoft.com/office/powerpoint/2010/main" val="416399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874AE7E7-E67C-455D-8E23-646861F0858B}" type="slidenum">
              <a:rPr kumimoji="1" lang="ja-JP" altLang="en-US" smtClean="0"/>
              <a:t>8</a:t>
            </a:fld>
            <a:endParaRPr kumimoji="1" lang="ja-JP" altLang="en-US"/>
          </a:p>
        </p:txBody>
      </p:sp>
    </p:spTree>
    <p:extLst>
      <p:ext uri="{BB962C8B-B14F-4D97-AF65-F5344CB8AC3E}">
        <p14:creationId xmlns:p14="http://schemas.microsoft.com/office/powerpoint/2010/main" val="327932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4AE7E7-E67C-455D-8E23-646861F0858B}" type="slidenum">
              <a:rPr kumimoji="1" lang="ja-JP" altLang="en-US" smtClean="0"/>
              <a:t>10</a:t>
            </a:fld>
            <a:endParaRPr kumimoji="1" lang="ja-JP" altLang="en-US"/>
          </a:p>
        </p:txBody>
      </p:sp>
    </p:spTree>
    <p:extLst>
      <p:ext uri="{BB962C8B-B14F-4D97-AF65-F5344CB8AC3E}">
        <p14:creationId xmlns:p14="http://schemas.microsoft.com/office/powerpoint/2010/main" val="276505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874AE7E7-E67C-455D-8E23-646861F0858B}" type="slidenum">
              <a:rPr kumimoji="1" lang="ja-JP" altLang="en-US" smtClean="0"/>
              <a:t>11</a:t>
            </a:fld>
            <a:endParaRPr kumimoji="1" lang="ja-JP" altLang="en-US"/>
          </a:p>
        </p:txBody>
      </p:sp>
    </p:spTree>
    <p:extLst>
      <p:ext uri="{BB962C8B-B14F-4D97-AF65-F5344CB8AC3E}">
        <p14:creationId xmlns:p14="http://schemas.microsoft.com/office/powerpoint/2010/main" val="52167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874AE7E7-E67C-455D-8E23-646861F0858B}" type="slidenum">
              <a:rPr kumimoji="1" lang="ja-JP" altLang="en-US" smtClean="0"/>
              <a:t>14</a:t>
            </a:fld>
            <a:endParaRPr kumimoji="1" lang="ja-JP" altLang="en-US"/>
          </a:p>
        </p:txBody>
      </p:sp>
    </p:spTree>
    <p:extLst>
      <p:ext uri="{BB962C8B-B14F-4D97-AF65-F5344CB8AC3E}">
        <p14:creationId xmlns:p14="http://schemas.microsoft.com/office/powerpoint/2010/main" val="60253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1C756D-C0FD-43FB-BD1D-44BD7C020D8E}"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58AA9A-44F9-479D-B704-6BE21D7DCBFA}" type="slidenum">
              <a:rPr kumimoji="1" lang="ja-JP" altLang="en-US" smtClean="0"/>
              <a:t>‹#›</a:t>
            </a:fld>
            <a:endParaRPr kumimoji="1" lang="ja-JP" altLang="en-US"/>
          </a:p>
        </p:txBody>
      </p:sp>
    </p:spTree>
    <p:extLst>
      <p:ext uri="{BB962C8B-B14F-4D97-AF65-F5344CB8AC3E}">
        <p14:creationId xmlns:p14="http://schemas.microsoft.com/office/powerpoint/2010/main" val="42939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1C756D-C0FD-43FB-BD1D-44BD7C020D8E}"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58AA9A-44F9-479D-B704-6BE21D7DCBFA}" type="slidenum">
              <a:rPr kumimoji="1" lang="ja-JP" altLang="en-US" smtClean="0"/>
              <a:t>‹#›</a:t>
            </a:fld>
            <a:endParaRPr kumimoji="1" lang="ja-JP" altLang="en-US"/>
          </a:p>
        </p:txBody>
      </p:sp>
    </p:spTree>
    <p:extLst>
      <p:ext uri="{BB962C8B-B14F-4D97-AF65-F5344CB8AC3E}">
        <p14:creationId xmlns:p14="http://schemas.microsoft.com/office/powerpoint/2010/main" val="202293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1C756D-C0FD-43FB-BD1D-44BD7C020D8E}"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58AA9A-44F9-479D-B704-6BE21D7DCBFA}" type="slidenum">
              <a:rPr kumimoji="1" lang="ja-JP" altLang="en-US" smtClean="0"/>
              <a:t>‹#›</a:t>
            </a:fld>
            <a:endParaRPr kumimoji="1" lang="ja-JP" altLang="en-US"/>
          </a:p>
        </p:txBody>
      </p:sp>
    </p:spTree>
    <p:extLst>
      <p:ext uri="{BB962C8B-B14F-4D97-AF65-F5344CB8AC3E}">
        <p14:creationId xmlns:p14="http://schemas.microsoft.com/office/powerpoint/2010/main" val="373826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1C756D-C0FD-43FB-BD1D-44BD7C020D8E}"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58AA9A-44F9-479D-B704-6BE21D7DCBFA}" type="slidenum">
              <a:rPr kumimoji="1" lang="ja-JP" altLang="en-US" smtClean="0"/>
              <a:t>‹#›</a:t>
            </a:fld>
            <a:endParaRPr kumimoji="1" lang="ja-JP" altLang="en-US"/>
          </a:p>
        </p:txBody>
      </p:sp>
    </p:spTree>
    <p:extLst>
      <p:ext uri="{BB962C8B-B14F-4D97-AF65-F5344CB8AC3E}">
        <p14:creationId xmlns:p14="http://schemas.microsoft.com/office/powerpoint/2010/main" val="296486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1C756D-C0FD-43FB-BD1D-44BD7C020D8E}"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58AA9A-44F9-479D-B704-6BE21D7DCBFA}" type="slidenum">
              <a:rPr kumimoji="1" lang="ja-JP" altLang="en-US" smtClean="0"/>
              <a:t>‹#›</a:t>
            </a:fld>
            <a:endParaRPr kumimoji="1" lang="ja-JP" altLang="en-US"/>
          </a:p>
        </p:txBody>
      </p:sp>
    </p:spTree>
    <p:extLst>
      <p:ext uri="{BB962C8B-B14F-4D97-AF65-F5344CB8AC3E}">
        <p14:creationId xmlns:p14="http://schemas.microsoft.com/office/powerpoint/2010/main" val="112096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91C756D-C0FD-43FB-BD1D-44BD7C020D8E}" type="datetimeFigureOut">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58AA9A-44F9-479D-B704-6BE21D7DCBFA}" type="slidenum">
              <a:rPr kumimoji="1" lang="ja-JP" altLang="en-US" smtClean="0"/>
              <a:t>‹#›</a:t>
            </a:fld>
            <a:endParaRPr kumimoji="1" lang="ja-JP" altLang="en-US"/>
          </a:p>
        </p:txBody>
      </p:sp>
    </p:spTree>
    <p:extLst>
      <p:ext uri="{BB962C8B-B14F-4D97-AF65-F5344CB8AC3E}">
        <p14:creationId xmlns:p14="http://schemas.microsoft.com/office/powerpoint/2010/main" val="127356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1C756D-C0FD-43FB-BD1D-44BD7C020D8E}" type="datetimeFigureOut">
              <a:rPr kumimoji="1" lang="ja-JP" altLang="en-US" smtClean="0"/>
              <a:t>2020/10/5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658AA9A-44F9-479D-B704-6BE21D7DCBFA}" type="slidenum">
              <a:rPr kumimoji="1" lang="ja-JP" altLang="en-US" smtClean="0"/>
              <a:t>‹#›</a:t>
            </a:fld>
            <a:endParaRPr kumimoji="1" lang="ja-JP" altLang="en-US"/>
          </a:p>
        </p:txBody>
      </p:sp>
    </p:spTree>
    <p:extLst>
      <p:ext uri="{BB962C8B-B14F-4D97-AF65-F5344CB8AC3E}">
        <p14:creationId xmlns:p14="http://schemas.microsoft.com/office/powerpoint/2010/main" val="125334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91C756D-C0FD-43FB-BD1D-44BD7C020D8E}" type="datetimeFigureOut">
              <a:rPr kumimoji="1" lang="ja-JP" altLang="en-US" smtClean="0"/>
              <a:t>2020/10/5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658AA9A-44F9-479D-B704-6BE21D7DCBFA}" type="slidenum">
              <a:rPr kumimoji="1" lang="ja-JP" altLang="en-US" smtClean="0"/>
              <a:t>‹#›</a:t>
            </a:fld>
            <a:endParaRPr kumimoji="1" lang="ja-JP" altLang="en-US"/>
          </a:p>
        </p:txBody>
      </p:sp>
    </p:spTree>
    <p:extLst>
      <p:ext uri="{BB962C8B-B14F-4D97-AF65-F5344CB8AC3E}">
        <p14:creationId xmlns:p14="http://schemas.microsoft.com/office/powerpoint/2010/main" val="301581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C756D-C0FD-43FB-BD1D-44BD7C020D8E}" type="datetimeFigureOut">
              <a:rPr kumimoji="1" lang="ja-JP" altLang="en-US" smtClean="0"/>
              <a:t>2020/10/5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658AA9A-44F9-479D-B704-6BE21D7DCBFA}" type="slidenum">
              <a:rPr kumimoji="1" lang="ja-JP" altLang="en-US" smtClean="0"/>
              <a:t>‹#›</a:t>
            </a:fld>
            <a:endParaRPr kumimoji="1" lang="ja-JP" altLang="en-US"/>
          </a:p>
        </p:txBody>
      </p:sp>
    </p:spTree>
    <p:extLst>
      <p:ext uri="{BB962C8B-B14F-4D97-AF65-F5344CB8AC3E}">
        <p14:creationId xmlns:p14="http://schemas.microsoft.com/office/powerpoint/2010/main" val="104762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1C756D-C0FD-43FB-BD1D-44BD7C020D8E}" type="datetimeFigureOut">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58AA9A-44F9-479D-B704-6BE21D7DCBFA}" type="slidenum">
              <a:rPr kumimoji="1" lang="ja-JP" altLang="en-US" smtClean="0"/>
              <a:t>‹#›</a:t>
            </a:fld>
            <a:endParaRPr kumimoji="1" lang="ja-JP" altLang="en-US"/>
          </a:p>
        </p:txBody>
      </p:sp>
    </p:spTree>
    <p:extLst>
      <p:ext uri="{BB962C8B-B14F-4D97-AF65-F5344CB8AC3E}">
        <p14:creationId xmlns:p14="http://schemas.microsoft.com/office/powerpoint/2010/main" val="355136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1C756D-C0FD-43FB-BD1D-44BD7C020D8E}" type="datetimeFigureOut">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58AA9A-44F9-479D-B704-6BE21D7DCBFA}" type="slidenum">
              <a:rPr kumimoji="1" lang="ja-JP" altLang="en-US" smtClean="0"/>
              <a:t>‹#›</a:t>
            </a:fld>
            <a:endParaRPr kumimoji="1" lang="ja-JP" altLang="en-US"/>
          </a:p>
        </p:txBody>
      </p:sp>
    </p:spTree>
    <p:extLst>
      <p:ext uri="{BB962C8B-B14F-4D97-AF65-F5344CB8AC3E}">
        <p14:creationId xmlns:p14="http://schemas.microsoft.com/office/powerpoint/2010/main" val="3933541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C756D-C0FD-43FB-BD1D-44BD7C020D8E}" type="datetimeFigureOut">
              <a:rPr kumimoji="1" lang="ja-JP" altLang="en-US" smtClean="0"/>
              <a:t>2020/10/5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8AA9A-44F9-479D-B704-6BE21D7DCBFA}" type="slidenum">
              <a:rPr kumimoji="1" lang="ja-JP" altLang="en-US" smtClean="0"/>
              <a:t>‹#›</a:t>
            </a:fld>
            <a:endParaRPr kumimoji="1" lang="ja-JP" altLang="en-US"/>
          </a:p>
        </p:txBody>
      </p:sp>
    </p:spTree>
    <p:extLst>
      <p:ext uri="{BB962C8B-B14F-4D97-AF65-F5344CB8AC3E}">
        <p14:creationId xmlns:p14="http://schemas.microsoft.com/office/powerpoint/2010/main" val="2359856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DBAC017-7B4B-4BA5-BE70-2B9BE7520862}"/>
              </a:ext>
            </a:extLst>
          </p:cNvPr>
          <p:cNvPicPr>
            <a:picLocks noChangeAspect="1"/>
          </p:cNvPicPr>
          <p:nvPr/>
        </p:nvPicPr>
        <p:blipFill>
          <a:blip r:embed="rId3"/>
          <a:stretch>
            <a:fillRect/>
          </a:stretch>
        </p:blipFill>
        <p:spPr>
          <a:xfrm>
            <a:off x="114053" y="345688"/>
            <a:ext cx="5347504" cy="2214113"/>
          </a:xfrm>
          <a:prstGeom prst="rect">
            <a:avLst/>
          </a:prstGeom>
        </p:spPr>
      </p:pic>
      <p:pic>
        <p:nvPicPr>
          <p:cNvPr id="5" name="図 4">
            <a:extLst>
              <a:ext uri="{FF2B5EF4-FFF2-40B4-BE49-F238E27FC236}">
                <a16:creationId xmlns:a16="http://schemas.microsoft.com/office/drawing/2014/main" id="{E39E51CE-0F91-4CCD-88CB-F61C7E9B3BA8}"/>
              </a:ext>
            </a:extLst>
          </p:cNvPr>
          <p:cNvPicPr>
            <a:picLocks noChangeAspect="1"/>
          </p:cNvPicPr>
          <p:nvPr/>
        </p:nvPicPr>
        <p:blipFill>
          <a:blip r:embed="rId4"/>
          <a:stretch>
            <a:fillRect/>
          </a:stretch>
        </p:blipFill>
        <p:spPr>
          <a:xfrm>
            <a:off x="114053" y="2633231"/>
            <a:ext cx="5844094" cy="788651"/>
          </a:xfrm>
          <a:prstGeom prst="rect">
            <a:avLst/>
          </a:prstGeom>
        </p:spPr>
      </p:pic>
      <p:pic>
        <p:nvPicPr>
          <p:cNvPr id="6" name="図 5">
            <a:extLst>
              <a:ext uri="{FF2B5EF4-FFF2-40B4-BE49-F238E27FC236}">
                <a16:creationId xmlns:a16="http://schemas.microsoft.com/office/drawing/2014/main" id="{9B9F0F8C-979A-4D1F-8C90-FD1D2D6A0D6A}"/>
              </a:ext>
            </a:extLst>
          </p:cNvPr>
          <p:cNvPicPr>
            <a:picLocks noChangeAspect="1"/>
          </p:cNvPicPr>
          <p:nvPr/>
        </p:nvPicPr>
        <p:blipFill>
          <a:blip r:embed="rId5"/>
          <a:stretch>
            <a:fillRect/>
          </a:stretch>
        </p:blipFill>
        <p:spPr>
          <a:xfrm>
            <a:off x="114053" y="3495312"/>
            <a:ext cx="5989214" cy="2681869"/>
          </a:xfrm>
          <a:prstGeom prst="rect">
            <a:avLst/>
          </a:prstGeom>
        </p:spPr>
      </p:pic>
      <p:sp>
        <p:nvSpPr>
          <p:cNvPr id="7" name="テキスト ボックス 6">
            <a:extLst>
              <a:ext uri="{FF2B5EF4-FFF2-40B4-BE49-F238E27FC236}">
                <a16:creationId xmlns:a16="http://schemas.microsoft.com/office/drawing/2014/main" id="{2AD3928F-8326-448B-BF9D-8E3E443A8423}"/>
              </a:ext>
            </a:extLst>
          </p:cNvPr>
          <p:cNvSpPr txBox="1"/>
          <p:nvPr/>
        </p:nvSpPr>
        <p:spPr>
          <a:xfrm>
            <a:off x="5609063" y="267629"/>
            <a:ext cx="3420884" cy="1200329"/>
          </a:xfrm>
          <a:prstGeom prst="rect">
            <a:avLst/>
          </a:prstGeom>
          <a:noFill/>
        </p:spPr>
        <p:txBody>
          <a:bodyPr wrap="square" rtlCol="0">
            <a:spAutoFit/>
          </a:bodyPr>
          <a:lstStyle/>
          <a:p>
            <a:r>
              <a:rPr lang="ja-JP" altLang="en-US" b="1" i="0" dirty="0">
                <a:solidFill>
                  <a:srgbClr val="313131"/>
                </a:solidFill>
                <a:effectLst/>
                <a:latin typeface="ヒラギノ角ゴ Pro W3"/>
              </a:rPr>
              <a:t>心房細動患者に対する早期リズムコントロール（薬または</a:t>
            </a:r>
            <a:r>
              <a:rPr lang="en-US" altLang="ja-JP" b="1" i="0" dirty="0">
                <a:solidFill>
                  <a:srgbClr val="313131"/>
                </a:solidFill>
                <a:effectLst/>
                <a:latin typeface="ヒラギノ角ゴ Pro W3"/>
              </a:rPr>
              <a:t>Ablation</a:t>
            </a:r>
            <a:r>
              <a:rPr lang="ja-JP" altLang="en-US" b="1" i="0" dirty="0">
                <a:solidFill>
                  <a:srgbClr val="313131"/>
                </a:solidFill>
                <a:effectLst/>
                <a:latin typeface="ヒラギノ角ゴ Pro W3"/>
              </a:rPr>
              <a:t>）療法は有効</a:t>
            </a:r>
          </a:p>
          <a:p>
            <a:endParaRPr kumimoji="1" lang="ja-JP" altLang="en-US" dirty="0"/>
          </a:p>
        </p:txBody>
      </p:sp>
      <p:sp>
        <p:nvSpPr>
          <p:cNvPr id="8" name="テキスト ボックス 7">
            <a:extLst>
              <a:ext uri="{FF2B5EF4-FFF2-40B4-BE49-F238E27FC236}">
                <a16:creationId xmlns:a16="http://schemas.microsoft.com/office/drawing/2014/main" id="{AB3FBF30-11F1-4758-B467-BD5B03B98421}"/>
              </a:ext>
            </a:extLst>
          </p:cNvPr>
          <p:cNvSpPr txBox="1"/>
          <p:nvPr/>
        </p:nvSpPr>
        <p:spPr>
          <a:xfrm>
            <a:off x="6103267" y="1326995"/>
            <a:ext cx="2840011" cy="5078313"/>
          </a:xfrm>
          <a:prstGeom prst="rect">
            <a:avLst/>
          </a:prstGeom>
          <a:noFill/>
        </p:spPr>
        <p:txBody>
          <a:bodyPr wrap="square" rtlCol="0">
            <a:spAutoFit/>
          </a:bodyPr>
          <a:lstStyle/>
          <a:p>
            <a:r>
              <a:rPr kumimoji="1" lang="ja-JP" altLang="en-US" dirty="0"/>
              <a:t>・国際共同非盲検試験</a:t>
            </a:r>
            <a:endParaRPr kumimoji="1" lang="en-US" altLang="ja-JP" dirty="0"/>
          </a:p>
          <a:p>
            <a:r>
              <a:rPr kumimoji="1" lang="ja-JP" altLang="en-US" dirty="0"/>
              <a:t>・組み入れ前</a:t>
            </a:r>
            <a:r>
              <a:rPr kumimoji="1" lang="en-US" altLang="ja-JP" dirty="0"/>
              <a:t>1</a:t>
            </a:r>
            <a:r>
              <a:rPr kumimoji="1" lang="ja-JP" altLang="en-US" dirty="0"/>
              <a:t>年以内に診断された早期心房細動患者を対象</a:t>
            </a:r>
            <a:endParaRPr kumimoji="1" lang="en-US" altLang="ja-JP" dirty="0"/>
          </a:p>
          <a:p>
            <a:endParaRPr kumimoji="1" lang="en-US" altLang="ja-JP" dirty="0"/>
          </a:p>
          <a:p>
            <a:r>
              <a:rPr kumimoji="1" lang="ja-JP" altLang="en-US" dirty="0"/>
              <a:t>・早期リズムコントロール群と通常治療群に割付</a:t>
            </a:r>
            <a:endParaRPr kumimoji="1" lang="en-US" altLang="ja-JP" dirty="0"/>
          </a:p>
          <a:p>
            <a:endParaRPr kumimoji="1" lang="en-US" altLang="ja-JP" dirty="0"/>
          </a:p>
          <a:p>
            <a:r>
              <a:rPr kumimoji="1" lang="ja-JP" altLang="en-US" dirty="0"/>
              <a:t>・早期リズムコントロール群は組み入れ後抗不整脈薬や</a:t>
            </a:r>
            <a:r>
              <a:rPr kumimoji="1" lang="en-US" altLang="ja-JP" dirty="0"/>
              <a:t>Ablation</a:t>
            </a:r>
            <a:r>
              <a:rPr kumimoji="1" lang="ja-JP" altLang="en-US" dirty="0"/>
              <a:t>を施行</a:t>
            </a:r>
            <a:endParaRPr kumimoji="1" lang="en-US" altLang="ja-JP" dirty="0"/>
          </a:p>
          <a:p>
            <a:endParaRPr kumimoji="1" lang="en-US" altLang="ja-JP" dirty="0"/>
          </a:p>
          <a:p>
            <a:r>
              <a:rPr kumimoji="1" lang="ja-JP" altLang="en-US" dirty="0"/>
              <a:t>・主要評価項目：</a:t>
            </a:r>
            <a:r>
              <a:rPr lang="ja-JP" altLang="en-US" b="0" i="0" dirty="0">
                <a:effectLst/>
              </a:rPr>
              <a:t>心血管系の原因による死亡，脳卒中，心不全の悪化または急性冠症候群による入院の複合</a:t>
            </a:r>
            <a:endParaRPr lang="en-US" altLang="ja-JP" b="0" i="0" dirty="0">
              <a:effectLst/>
            </a:endParaRPr>
          </a:p>
          <a:p>
            <a:endParaRPr kumimoji="1" lang="en-US" altLang="ja-JP" dirty="0"/>
          </a:p>
          <a:p>
            <a:endParaRPr kumimoji="1" lang="ja-JP" altLang="en-US" dirty="0"/>
          </a:p>
        </p:txBody>
      </p:sp>
    </p:spTree>
    <p:extLst>
      <p:ext uri="{BB962C8B-B14F-4D97-AF65-F5344CB8AC3E}">
        <p14:creationId xmlns:p14="http://schemas.microsoft.com/office/powerpoint/2010/main" val="188738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9DBB6A3-3CB0-4F0E-ADA2-D0ABA16F2F8D}"/>
              </a:ext>
            </a:extLst>
          </p:cNvPr>
          <p:cNvPicPr>
            <a:picLocks noChangeAspect="1"/>
          </p:cNvPicPr>
          <p:nvPr/>
        </p:nvPicPr>
        <p:blipFill>
          <a:blip r:embed="rId3"/>
          <a:stretch>
            <a:fillRect/>
          </a:stretch>
        </p:blipFill>
        <p:spPr>
          <a:xfrm>
            <a:off x="97995" y="150173"/>
            <a:ext cx="4474005" cy="6557654"/>
          </a:xfrm>
          <a:prstGeom prst="rect">
            <a:avLst/>
          </a:prstGeom>
        </p:spPr>
      </p:pic>
      <p:sp>
        <p:nvSpPr>
          <p:cNvPr id="5" name="テキスト ボックス 4">
            <a:extLst>
              <a:ext uri="{FF2B5EF4-FFF2-40B4-BE49-F238E27FC236}">
                <a16:creationId xmlns:a16="http://schemas.microsoft.com/office/drawing/2014/main" id="{16E58C8F-90AA-48B6-9D72-D5A4FF1913CC}"/>
              </a:ext>
            </a:extLst>
          </p:cNvPr>
          <p:cNvSpPr txBox="1"/>
          <p:nvPr/>
        </p:nvSpPr>
        <p:spPr>
          <a:xfrm>
            <a:off x="4705815" y="524107"/>
            <a:ext cx="4114800" cy="5909310"/>
          </a:xfrm>
          <a:prstGeom prst="rect">
            <a:avLst/>
          </a:prstGeom>
          <a:noFill/>
        </p:spPr>
        <p:txBody>
          <a:bodyPr wrap="square" rtlCol="0">
            <a:spAutoFit/>
          </a:bodyPr>
          <a:lstStyle/>
          <a:p>
            <a:r>
              <a:rPr lang="ja-JP" altLang="en-US" b="0" i="0" dirty="0">
                <a:effectLst/>
              </a:rPr>
              <a:t>・割り付けられた手技後 </a:t>
            </a:r>
            <a:r>
              <a:rPr lang="en-US" altLang="ja-JP" b="0" i="0" dirty="0">
                <a:effectLst/>
              </a:rPr>
              <a:t>6 </a:t>
            </a:r>
            <a:r>
              <a:rPr lang="ja-JP" altLang="en-US" b="0" i="0" dirty="0">
                <a:effectLst/>
              </a:rPr>
              <a:t>ヵ月間は，薬剤コーティングバルーンによる治療を受けた患者のほうが，標準的なバルーンによる治療を受けた患者よりも標的狭窄の一次開存が維持されている割合が高かった（</a:t>
            </a:r>
            <a:r>
              <a:rPr lang="en-US" altLang="ja-JP" b="0" i="0" dirty="0">
                <a:effectLst/>
              </a:rPr>
              <a:t>82.2% vs 59.5% 95%</a:t>
            </a:r>
            <a:r>
              <a:rPr lang="ja-JP" altLang="en-US" dirty="0"/>
              <a:t> </a:t>
            </a:r>
            <a:r>
              <a:rPr lang="en-US" altLang="ja-JP" b="0" i="0" dirty="0">
                <a:effectLst/>
              </a:rPr>
              <a:t>CI 12.8</a:t>
            </a:r>
            <a:r>
              <a:rPr lang="ja-JP" altLang="en-US" b="0" i="0" dirty="0">
                <a:effectLst/>
              </a:rPr>
              <a:t>～</a:t>
            </a:r>
            <a:r>
              <a:rPr lang="en-US" altLang="ja-JP" b="0" i="0" dirty="0">
                <a:effectLst/>
              </a:rPr>
              <a:t>32.8</a:t>
            </a:r>
            <a:r>
              <a:rPr lang="ja-JP" altLang="en-US" b="0" i="0" dirty="0">
                <a:effectLst/>
              </a:rPr>
              <a:t>，</a:t>
            </a:r>
            <a:r>
              <a:rPr lang="en-US" altLang="ja-JP" b="0" i="0" dirty="0">
                <a:effectLst/>
              </a:rPr>
              <a:t>P</a:t>
            </a:r>
            <a:r>
              <a:rPr lang="ja-JP" altLang="en-US" b="0" i="0" dirty="0">
                <a:effectLst/>
              </a:rPr>
              <a:t>＜</a:t>
            </a:r>
            <a:r>
              <a:rPr lang="en-US" altLang="ja-JP" b="0" i="0" dirty="0">
                <a:effectLst/>
              </a:rPr>
              <a:t>0.001</a:t>
            </a:r>
            <a:r>
              <a:rPr lang="ja-JP" altLang="en-US" b="0" i="0" dirty="0">
                <a:effectLst/>
              </a:rPr>
              <a:t>）．</a:t>
            </a:r>
            <a:endParaRPr lang="en-US" altLang="ja-JP" b="0" i="0" dirty="0">
              <a:effectLst/>
            </a:endParaRPr>
          </a:p>
          <a:p>
            <a:endParaRPr lang="en-US" altLang="ja-JP" dirty="0"/>
          </a:p>
          <a:p>
            <a:r>
              <a:rPr lang="ja-JP" altLang="en-US" dirty="0"/>
              <a:t>・</a:t>
            </a:r>
            <a:r>
              <a:rPr lang="ja-JP" altLang="en-US" b="0" i="0" dirty="0">
                <a:effectLst/>
              </a:rPr>
              <a:t>主要安全性エンドポイントについて，薬剤コーティングバルーンは標準的なバルーンに対して非劣性を示した（</a:t>
            </a:r>
            <a:r>
              <a:rPr lang="en-US" altLang="ja-JP" b="0" i="0" dirty="0">
                <a:effectLst/>
              </a:rPr>
              <a:t>4.2% vs 4.4% ,95% CI </a:t>
            </a:r>
            <a:r>
              <a:rPr lang="ja-JP" altLang="en-US" b="0" i="0" dirty="0">
                <a:effectLst/>
              </a:rPr>
              <a:t>－</a:t>
            </a:r>
            <a:r>
              <a:rPr lang="en-US" altLang="ja-JP" b="0" i="0" dirty="0">
                <a:effectLst/>
              </a:rPr>
              <a:t>5.5</a:t>
            </a:r>
            <a:r>
              <a:rPr lang="ja-JP" altLang="en-US" b="0" i="0" dirty="0">
                <a:effectLst/>
              </a:rPr>
              <a:t>～</a:t>
            </a:r>
            <a:r>
              <a:rPr lang="en-US" altLang="ja-JP" b="0" i="0" dirty="0">
                <a:effectLst/>
              </a:rPr>
              <a:t>5.0</a:t>
            </a:r>
            <a:r>
              <a:rPr lang="ja-JP" altLang="en-US" b="0" i="0" dirty="0">
                <a:effectLst/>
              </a:rPr>
              <a:t>，非劣性の </a:t>
            </a:r>
            <a:r>
              <a:rPr lang="en-US" altLang="ja-JP" b="0" i="0" dirty="0">
                <a:effectLst/>
              </a:rPr>
              <a:t>P</a:t>
            </a:r>
            <a:r>
              <a:rPr lang="ja-JP" altLang="en-US" b="0" i="0" dirty="0">
                <a:effectLst/>
              </a:rPr>
              <a:t>＝</a:t>
            </a:r>
            <a:r>
              <a:rPr lang="en-US" altLang="ja-JP" b="0" i="0" dirty="0">
                <a:effectLst/>
              </a:rPr>
              <a:t>0.002</a:t>
            </a:r>
            <a:r>
              <a:rPr lang="ja-JP" altLang="en-US" b="0" i="0" dirty="0">
                <a:effectLst/>
              </a:rPr>
              <a:t>）．</a:t>
            </a:r>
            <a:endParaRPr lang="en-US" altLang="ja-JP" b="0" i="0" dirty="0">
              <a:effectLst/>
            </a:endParaRPr>
          </a:p>
          <a:p>
            <a:endParaRPr lang="en-US" altLang="ja-JP" dirty="0"/>
          </a:p>
          <a:p>
            <a:r>
              <a:rPr lang="ja-JP" altLang="en-US" b="0" i="0" dirty="0">
                <a:effectLst/>
              </a:rPr>
              <a:t>・結論：薬剤コーティングバルーンによる血管形成術は，標準的な血管形成術との比較で，手技後 </a:t>
            </a:r>
            <a:r>
              <a:rPr lang="en-US" altLang="ja-JP" b="0" i="0" dirty="0">
                <a:effectLst/>
              </a:rPr>
              <a:t>6 </a:t>
            </a:r>
            <a:r>
              <a:rPr lang="ja-JP" altLang="en-US" b="0" i="0" dirty="0">
                <a:effectLst/>
              </a:rPr>
              <a:t>ヵ月間は血管透析用動静脈瘻の狭窄による機能不全の治療について優越性を示し，</a:t>
            </a:r>
            <a:r>
              <a:rPr lang="en-US" altLang="ja-JP" b="0" i="0" dirty="0">
                <a:effectLst/>
              </a:rPr>
              <a:t>30 </a:t>
            </a:r>
            <a:r>
              <a:rPr lang="ja-JP" altLang="en-US" b="0" i="0" dirty="0">
                <a:effectLst/>
              </a:rPr>
              <a:t>日以内の回路に関連する重篤な有害事象については非劣性を示した．</a:t>
            </a:r>
            <a:endParaRPr kumimoji="1" lang="ja-JP" altLang="en-US" dirty="0"/>
          </a:p>
        </p:txBody>
      </p:sp>
    </p:spTree>
    <p:extLst>
      <p:ext uri="{BB962C8B-B14F-4D97-AF65-F5344CB8AC3E}">
        <p14:creationId xmlns:p14="http://schemas.microsoft.com/office/powerpoint/2010/main" val="7465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834953F-CAB0-40F8-8875-E5EE31C17186}"/>
              </a:ext>
            </a:extLst>
          </p:cNvPr>
          <p:cNvPicPr>
            <a:picLocks noChangeAspect="1"/>
          </p:cNvPicPr>
          <p:nvPr/>
        </p:nvPicPr>
        <p:blipFill>
          <a:blip r:embed="rId3"/>
          <a:stretch>
            <a:fillRect/>
          </a:stretch>
        </p:blipFill>
        <p:spPr>
          <a:xfrm>
            <a:off x="112900" y="116786"/>
            <a:ext cx="4930815" cy="1857555"/>
          </a:xfrm>
          <a:prstGeom prst="rect">
            <a:avLst/>
          </a:prstGeom>
        </p:spPr>
      </p:pic>
      <p:pic>
        <p:nvPicPr>
          <p:cNvPr id="3" name="図 2">
            <a:extLst>
              <a:ext uri="{FF2B5EF4-FFF2-40B4-BE49-F238E27FC236}">
                <a16:creationId xmlns:a16="http://schemas.microsoft.com/office/drawing/2014/main" id="{37D991F2-398C-4DA6-948E-E816281D4DCE}"/>
              </a:ext>
            </a:extLst>
          </p:cNvPr>
          <p:cNvPicPr>
            <a:picLocks noChangeAspect="1"/>
          </p:cNvPicPr>
          <p:nvPr/>
        </p:nvPicPr>
        <p:blipFill>
          <a:blip r:embed="rId4"/>
          <a:stretch>
            <a:fillRect/>
          </a:stretch>
        </p:blipFill>
        <p:spPr>
          <a:xfrm>
            <a:off x="182347" y="2213534"/>
            <a:ext cx="6162697" cy="889429"/>
          </a:xfrm>
          <a:prstGeom prst="rect">
            <a:avLst/>
          </a:prstGeom>
        </p:spPr>
      </p:pic>
      <p:pic>
        <p:nvPicPr>
          <p:cNvPr id="4" name="図 3">
            <a:extLst>
              <a:ext uri="{FF2B5EF4-FFF2-40B4-BE49-F238E27FC236}">
                <a16:creationId xmlns:a16="http://schemas.microsoft.com/office/drawing/2014/main" id="{76D21B98-7AA5-4D93-A7C2-76E8D7658F7C}"/>
              </a:ext>
            </a:extLst>
          </p:cNvPr>
          <p:cNvPicPr>
            <a:picLocks noChangeAspect="1"/>
          </p:cNvPicPr>
          <p:nvPr/>
        </p:nvPicPr>
        <p:blipFill>
          <a:blip r:embed="rId5"/>
          <a:stretch>
            <a:fillRect/>
          </a:stretch>
        </p:blipFill>
        <p:spPr>
          <a:xfrm>
            <a:off x="182349" y="3574204"/>
            <a:ext cx="6162696" cy="1968409"/>
          </a:xfrm>
          <a:prstGeom prst="rect">
            <a:avLst/>
          </a:prstGeom>
        </p:spPr>
      </p:pic>
      <p:sp>
        <p:nvSpPr>
          <p:cNvPr id="5" name="テキスト ボックス 4">
            <a:extLst>
              <a:ext uri="{FF2B5EF4-FFF2-40B4-BE49-F238E27FC236}">
                <a16:creationId xmlns:a16="http://schemas.microsoft.com/office/drawing/2014/main" id="{02655319-5AF9-4161-A842-F20F031FC88C}"/>
              </a:ext>
            </a:extLst>
          </p:cNvPr>
          <p:cNvSpPr txBox="1"/>
          <p:nvPr/>
        </p:nvSpPr>
        <p:spPr>
          <a:xfrm>
            <a:off x="5441795" y="365303"/>
            <a:ext cx="33453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i="0" dirty="0">
                <a:solidFill>
                  <a:srgbClr val="313131"/>
                </a:solidFill>
                <a:effectLst/>
                <a:latin typeface="ヒラギノ角ゴ Pro W3"/>
              </a:rPr>
              <a:t>下肢蜂窩織炎の再発予防のための圧迫療法</a:t>
            </a:r>
          </a:p>
        </p:txBody>
      </p:sp>
      <p:sp>
        <p:nvSpPr>
          <p:cNvPr id="6" name="テキスト ボックス 5">
            <a:extLst>
              <a:ext uri="{FF2B5EF4-FFF2-40B4-BE49-F238E27FC236}">
                <a16:creationId xmlns:a16="http://schemas.microsoft.com/office/drawing/2014/main" id="{7072E652-9FD9-46B9-AC61-669FDFE8667F}"/>
              </a:ext>
            </a:extLst>
          </p:cNvPr>
          <p:cNvSpPr txBox="1"/>
          <p:nvPr/>
        </p:nvSpPr>
        <p:spPr>
          <a:xfrm>
            <a:off x="6345044" y="1315387"/>
            <a:ext cx="2616607" cy="5355312"/>
          </a:xfrm>
          <a:prstGeom prst="rect">
            <a:avLst/>
          </a:prstGeom>
          <a:noFill/>
        </p:spPr>
        <p:txBody>
          <a:bodyPr wrap="square" rtlCol="0">
            <a:spAutoFit/>
          </a:bodyPr>
          <a:lstStyle/>
          <a:p>
            <a:r>
              <a:rPr kumimoji="1" lang="ja-JP" altLang="en-US" dirty="0"/>
              <a:t>・</a:t>
            </a:r>
            <a:r>
              <a:rPr lang="ja-JP" altLang="en-US" b="0" i="0" dirty="0">
                <a:effectLst/>
              </a:rPr>
              <a:t>蜂窩織炎の再発予防には日常的に下肢に弾性ストッキング等を着用することが推奨されているが，その効果に関してエビデンスは限られている．</a:t>
            </a:r>
          </a:p>
          <a:p>
            <a:endParaRPr kumimoji="1" lang="en-US" altLang="ja-JP" dirty="0"/>
          </a:p>
          <a:p>
            <a:r>
              <a:rPr kumimoji="1" lang="ja-JP" altLang="en-US" dirty="0"/>
              <a:t>・単施設</a:t>
            </a:r>
            <a:r>
              <a:rPr lang="ja-JP" altLang="en-US" b="0" i="0" dirty="0">
                <a:effectLst/>
              </a:rPr>
              <a:t>無作為化非盲検試験</a:t>
            </a:r>
            <a:endParaRPr lang="en-US" altLang="ja-JP" b="0" i="0" dirty="0">
              <a:effectLst/>
            </a:endParaRPr>
          </a:p>
          <a:p>
            <a:endParaRPr kumimoji="1" lang="en-US" altLang="ja-JP" dirty="0"/>
          </a:p>
          <a:p>
            <a:r>
              <a:rPr kumimoji="1" lang="ja-JP" altLang="en-US" dirty="0"/>
              <a:t>・</a:t>
            </a:r>
            <a:r>
              <a:rPr lang="ja-JP" altLang="en-US" b="0" i="0" dirty="0">
                <a:effectLst/>
              </a:rPr>
              <a:t>下肢圧迫療法に加え蜂窩織炎の予防に関する指導を受ける群（圧迫群）と，指導のみを受ける群（対照群）に </a:t>
            </a:r>
            <a:r>
              <a:rPr lang="en-US" altLang="ja-JP" b="0" i="0" dirty="0">
                <a:effectLst/>
              </a:rPr>
              <a:t>1</a:t>
            </a:r>
            <a:r>
              <a:rPr lang="ja-JP" altLang="en-US" b="0" i="0" dirty="0">
                <a:effectLst/>
              </a:rPr>
              <a:t>：</a:t>
            </a:r>
            <a:r>
              <a:rPr lang="en-US" altLang="ja-JP" b="0" i="0" dirty="0">
                <a:effectLst/>
              </a:rPr>
              <a:t>1 </a:t>
            </a:r>
            <a:r>
              <a:rPr lang="ja-JP" altLang="en-US" b="0" i="0" dirty="0">
                <a:effectLst/>
              </a:rPr>
              <a:t>の割合で割り付け</a:t>
            </a:r>
            <a:endParaRPr lang="en-US" altLang="ja-JP" b="0" i="0" dirty="0">
              <a:effectLst/>
            </a:endParaRPr>
          </a:p>
          <a:p>
            <a:endParaRPr kumimoji="1" lang="en-US" altLang="ja-JP" dirty="0"/>
          </a:p>
          <a:p>
            <a:r>
              <a:rPr kumimoji="1" lang="ja-JP" altLang="en-US" dirty="0"/>
              <a:t>・</a:t>
            </a:r>
            <a:r>
              <a:rPr lang="ja-JP" altLang="en-US" b="0" i="0" dirty="0">
                <a:effectLst/>
              </a:rPr>
              <a:t>主要転帰は蜂窩織炎の再発</a:t>
            </a:r>
            <a:endParaRPr kumimoji="1" lang="ja-JP" altLang="en-US" dirty="0"/>
          </a:p>
        </p:txBody>
      </p:sp>
    </p:spTree>
    <p:extLst>
      <p:ext uri="{BB962C8B-B14F-4D97-AF65-F5344CB8AC3E}">
        <p14:creationId xmlns:p14="http://schemas.microsoft.com/office/powerpoint/2010/main" val="104432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55C2B09-728D-4397-AD1A-790ECF78305F}"/>
              </a:ext>
            </a:extLst>
          </p:cNvPr>
          <p:cNvPicPr>
            <a:picLocks noChangeAspect="1"/>
          </p:cNvPicPr>
          <p:nvPr/>
        </p:nvPicPr>
        <p:blipFill>
          <a:blip r:embed="rId2"/>
          <a:stretch>
            <a:fillRect/>
          </a:stretch>
        </p:blipFill>
        <p:spPr>
          <a:xfrm>
            <a:off x="112164" y="87692"/>
            <a:ext cx="4215395" cy="4517762"/>
          </a:xfrm>
          <a:prstGeom prst="rect">
            <a:avLst/>
          </a:prstGeom>
        </p:spPr>
      </p:pic>
      <p:pic>
        <p:nvPicPr>
          <p:cNvPr id="5" name="図 4">
            <a:extLst>
              <a:ext uri="{FF2B5EF4-FFF2-40B4-BE49-F238E27FC236}">
                <a16:creationId xmlns:a16="http://schemas.microsoft.com/office/drawing/2014/main" id="{6C47C2A1-6EF4-485A-A896-1A4B253F517C}"/>
              </a:ext>
            </a:extLst>
          </p:cNvPr>
          <p:cNvPicPr>
            <a:picLocks noChangeAspect="1"/>
          </p:cNvPicPr>
          <p:nvPr/>
        </p:nvPicPr>
        <p:blipFill>
          <a:blip r:embed="rId3"/>
          <a:stretch>
            <a:fillRect/>
          </a:stretch>
        </p:blipFill>
        <p:spPr>
          <a:xfrm>
            <a:off x="4329594" y="143090"/>
            <a:ext cx="4847279" cy="3871349"/>
          </a:xfrm>
          <a:prstGeom prst="rect">
            <a:avLst/>
          </a:prstGeom>
        </p:spPr>
      </p:pic>
      <p:sp>
        <p:nvSpPr>
          <p:cNvPr id="6" name="テキスト ボックス 5">
            <a:extLst>
              <a:ext uri="{FF2B5EF4-FFF2-40B4-BE49-F238E27FC236}">
                <a16:creationId xmlns:a16="http://schemas.microsoft.com/office/drawing/2014/main" id="{F4E0B28C-8786-460A-B367-83DCC9566FED}"/>
              </a:ext>
            </a:extLst>
          </p:cNvPr>
          <p:cNvSpPr txBox="1"/>
          <p:nvPr/>
        </p:nvSpPr>
        <p:spPr>
          <a:xfrm>
            <a:off x="256478" y="5006898"/>
            <a:ext cx="8486078" cy="923330"/>
          </a:xfrm>
          <a:prstGeom prst="rect">
            <a:avLst/>
          </a:prstGeom>
          <a:noFill/>
        </p:spPr>
        <p:txBody>
          <a:bodyPr wrap="square" rtlCol="0">
            <a:spAutoFit/>
          </a:bodyPr>
          <a:lstStyle/>
          <a:p>
            <a:r>
              <a:rPr kumimoji="1" lang="ja-JP" altLang="en-US" dirty="0"/>
              <a:t>・フローチャートは上図</a:t>
            </a:r>
            <a:endParaRPr kumimoji="1" lang="en-US" altLang="ja-JP" dirty="0"/>
          </a:p>
          <a:p>
            <a:r>
              <a:rPr kumimoji="1" lang="ja-JP" altLang="en-US" dirty="0"/>
              <a:t>・</a:t>
            </a:r>
            <a:r>
              <a:rPr kumimoji="1" lang="en-US" altLang="ja-JP" dirty="0"/>
              <a:t>183</a:t>
            </a:r>
            <a:r>
              <a:rPr kumimoji="1" lang="ja-JP" altLang="en-US" dirty="0"/>
              <a:t>名の慢性下肢浮腫＋蜂窩織炎を要する患者がスクリーニングを受け、蜂窩織炎を再発した</a:t>
            </a:r>
            <a:r>
              <a:rPr kumimoji="1" lang="en-US" altLang="ja-JP" dirty="0"/>
              <a:t>84</a:t>
            </a:r>
            <a:r>
              <a:rPr kumimoji="1" lang="ja-JP" altLang="en-US" dirty="0"/>
              <a:t>名が評価された</a:t>
            </a:r>
          </a:p>
        </p:txBody>
      </p:sp>
    </p:spTree>
    <p:extLst>
      <p:ext uri="{BB962C8B-B14F-4D97-AF65-F5344CB8AC3E}">
        <p14:creationId xmlns:p14="http://schemas.microsoft.com/office/powerpoint/2010/main" val="60480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D1B08C3-A223-4F35-9F78-D0C79D769064}"/>
              </a:ext>
            </a:extLst>
          </p:cNvPr>
          <p:cNvPicPr>
            <a:picLocks noChangeAspect="1"/>
          </p:cNvPicPr>
          <p:nvPr/>
        </p:nvPicPr>
        <p:blipFill>
          <a:blip r:embed="rId2"/>
          <a:stretch>
            <a:fillRect/>
          </a:stretch>
        </p:blipFill>
        <p:spPr>
          <a:xfrm>
            <a:off x="2339737" y="87910"/>
            <a:ext cx="4464526" cy="4216459"/>
          </a:xfrm>
          <a:prstGeom prst="rect">
            <a:avLst/>
          </a:prstGeom>
        </p:spPr>
      </p:pic>
      <p:sp>
        <p:nvSpPr>
          <p:cNvPr id="5" name="テキスト ボックス 4">
            <a:extLst>
              <a:ext uri="{FF2B5EF4-FFF2-40B4-BE49-F238E27FC236}">
                <a16:creationId xmlns:a16="http://schemas.microsoft.com/office/drawing/2014/main" id="{BFD3A4C5-E381-4148-A75B-52ED5C1956CD}"/>
              </a:ext>
            </a:extLst>
          </p:cNvPr>
          <p:cNvSpPr txBox="1"/>
          <p:nvPr/>
        </p:nvSpPr>
        <p:spPr>
          <a:xfrm>
            <a:off x="518532" y="4404731"/>
            <a:ext cx="8106936" cy="2585323"/>
          </a:xfrm>
          <a:prstGeom prst="rect">
            <a:avLst/>
          </a:prstGeom>
          <a:noFill/>
        </p:spPr>
        <p:txBody>
          <a:bodyPr wrap="square" rtlCol="0">
            <a:spAutoFit/>
          </a:bodyPr>
          <a:lstStyle/>
          <a:p>
            <a:r>
              <a:rPr lang="ja-JP" altLang="en-US" b="0" i="0" dirty="0">
                <a:effectLst/>
              </a:rPr>
              <a:t>・中間解析が予定されていた時点</a:t>
            </a:r>
            <a:r>
              <a:rPr lang="en-US" altLang="ja-JP" b="0" i="0" dirty="0">
                <a:effectLst/>
              </a:rPr>
              <a:t>(</a:t>
            </a:r>
            <a:r>
              <a:rPr lang="ja-JP" altLang="en-US" b="0" i="0" dirty="0">
                <a:effectLst/>
              </a:rPr>
              <a:t>蜂窩織炎が </a:t>
            </a:r>
            <a:r>
              <a:rPr lang="en-US" altLang="ja-JP" b="0" i="0" dirty="0">
                <a:effectLst/>
              </a:rPr>
              <a:t>23 </a:t>
            </a:r>
            <a:r>
              <a:rPr lang="ja-JP" altLang="en-US" b="0" i="0" dirty="0">
                <a:effectLst/>
              </a:rPr>
              <a:t>件発生した時点</a:t>
            </a:r>
            <a:r>
              <a:rPr lang="en-US" altLang="ja-JP" b="0" i="0" dirty="0">
                <a:effectLst/>
              </a:rPr>
              <a:t>)</a:t>
            </a:r>
            <a:r>
              <a:rPr lang="ja-JP" altLang="en-US" b="0" i="0" dirty="0">
                <a:effectLst/>
              </a:rPr>
              <a:t>で，圧迫群では </a:t>
            </a:r>
            <a:r>
              <a:rPr lang="en-US" altLang="ja-JP" b="0" i="0" dirty="0">
                <a:effectLst/>
              </a:rPr>
              <a:t>6 </a:t>
            </a:r>
            <a:r>
              <a:rPr lang="ja-JP" altLang="en-US" b="0" i="0" dirty="0">
                <a:effectLst/>
              </a:rPr>
              <a:t>例（</a:t>
            </a:r>
            <a:r>
              <a:rPr lang="en-US" altLang="ja-JP" b="0" i="0" dirty="0">
                <a:effectLst/>
              </a:rPr>
              <a:t>15%</a:t>
            </a:r>
            <a:r>
              <a:rPr lang="ja-JP" altLang="en-US" b="0" i="0" dirty="0">
                <a:effectLst/>
              </a:rPr>
              <a:t>），対照群では </a:t>
            </a:r>
            <a:r>
              <a:rPr lang="en-US" altLang="ja-JP" b="0" i="0" dirty="0">
                <a:effectLst/>
              </a:rPr>
              <a:t>17 </a:t>
            </a:r>
            <a:r>
              <a:rPr lang="ja-JP" altLang="en-US" b="0" i="0" dirty="0">
                <a:effectLst/>
              </a:rPr>
              <a:t>例（</a:t>
            </a:r>
            <a:r>
              <a:rPr lang="en-US" altLang="ja-JP" b="0" i="0" dirty="0">
                <a:effectLst/>
              </a:rPr>
              <a:t>40%</a:t>
            </a:r>
            <a:r>
              <a:rPr lang="ja-JP" altLang="en-US" b="0" i="0" dirty="0">
                <a:effectLst/>
              </a:rPr>
              <a:t>）に蜂窩織炎が発生（</a:t>
            </a:r>
            <a:r>
              <a:rPr lang="en-US" altLang="ja-JP" b="0" i="0" dirty="0">
                <a:effectLst/>
              </a:rPr>
              <a:t>HR</a:t>
            </a:r>
            <a:r>
              <a:rPr lang="ja-JP" altLang="en-US" b="0" i="0" dirty="0">
                <a:effectLst/>
              </a:rPr>
              <a:t> </a:t>
            </a:r>
            <a:r>
              <a:rPr lang="en-US" altLang="ja-JP" b="0" i="0" dirty="0">
                <a:effectLst/>
              </a:rPr>
              <a:t>0.23</a:t>
            </a:r>
            <a:r>
              <a:rPr lang="ja-JP" altLang="en-US" b="0" i="0" dirty="0">
                <a:effectLst/>
              </a:rPr>
              <a:t>，</a:t>
            </a:r>
            <a:r>
              <a:rPr lang="en-US" altLang="ja-JP" b="0" i="0" dirty="0">
                <a:effectLst/>
              </a:rPr>
              <a:t>95%</a:t>
            </a:r>
            <a:r>
              <a:rPr lang="ja-JP" altLang="en-US" dirty="0"/>
              <a:t> </a:t>
            </a:r>
            <a:r>
              <a:rPr lang="en-US" altLang="ja-JP" b="0" i="0" dirty="0">
                <a:effectLst/>
              </a:rPr>
              <a:t>CI 0.09</a:t>
            </a:r>
            <a:r>
              <a:rPr lang="ja-JP" altLang="en-US" b="0" i="0" dirty="0">
                <a:effectLst/>
              </a:rPr>
              <a:t>～</a:t>
            </a:r>
            <a:r>
              <a:rPr lang="en-US" altLang="ja-JP" b="0" i="0" dirty="0">
                <a:effectLst/>
              </a:rPr>
              <a:t>0.59</a:t>
            </a:r>
            <a:r>
              <a:rPr lang="ja-JP" altLang="en-US" b="0" i="0" dirty="0">
                <a:effectLst/>
              </a:rPr>
              <a:t>，</a:t>
            </a:r>
            <a:r>
              <a:rPr lang="en-US" altLang="ja-JP" b="0" i="0" dirty="0">
                <a:effectLst/>
              </a:rPr>
              <a:t>P</a:t>
            </a:r>
            <a:r>
              <a:rPr lang="ja-JP" altLang="en-US" b="0" i="0" dirty="0">
                <a:effectLst/>
              </a:rPr>
              <a:t>＝</a:t>
            </a:r>
            <a:r>
              <a:rPr lang="en-US" altLang="ja-JP" b="0" i="0" dirty="0">
                <a:effectLst/>
              </a:rPr>
              <a:t>0.002)</a:t>
            </a:r>
          </a:p>
          <a:p>
            <a:r>
              <a:rPr lang="ja-JP" altLang="en-US" b="0" i="0" dirty="0">
                <a:effectLst/>
              </a:rPr>
              <a:t>・試験は有効性を理由に中止された．</a:t>
            </a:r>
            <a:endParaRPr lang="en-US" altLang="ja-JP" b="0" i="0" dirty="0">
              <a:effectLst/>
            </a:endParaRPr>
          </a:p>
          <a:p>
            <a:r>
              <a:rPr lang="ja-JP" altLang="en-US" dirty="0"/>
              <a:t>・</a:t>
            </a:r>
            <a:r>
              <a:rPr lang="ja-JP" altLang="en-US" b="0" i="0" dirty="0">
                <a:effectLst/>
              </a:rPr>
              <a:t>圧迫群の </a:t>
            </a:r>
            <a:r>
              <a:rPr lang="en-US" altLang="ja-JP" b="0" i="0" dirty="0">
                <a:effectLst/>
              </a:rPr>
              <a:t>3 </a:t>
            </a:r>
            <a:r>
              <a:rPr lang="ja-JP" altLang="en-US" b="0" i="0" dirty="0">
                <a:effectLst/>
              </a:rPr>
              <a:t>例（</a:t>
            </a:r>
            <a:r>
              <a:rPr lang="en-US" altLang="ja-JP" b="0" i="0" dirty="0">
                <a:effectLst/>
              </a:rPr>
              <a:t>7%</a:t>
            </a:r>
            <a:r>
              <a:rPr lang="ja-JP" altLang="en-US" b="0" i="0" dirty="0">
                <a:effectLst/>
              </a:rPr>
              <a:t>）と対照群の </a:t>
            </a:r>
            <a:r>
              <a:rPr lang="en-US" altLang="ja-JP" b="0" i="0" dirty="0">
                <a:effectLst/>
              </a:rPr>
              <a:t>6 </a:t>
            </a:r>
            <a:r>
              <a:rPr lang="ja-JP" altLang="en-US" b="0" i="0" dirty="0">
                <a:effectLst/>
              </a:rPr>
              <a:t>例（</a:t>
            </a:r>
            <a:r>
              <a:rPr lang="en-US" altLang="ja-JP" b="0" i="0" dirty="0">
                <a:effectLst/>
              </a:rPr>
              <a:t>14%</a:t>
            </a:r>
            <a:r>
              <a:rPr lang="ja-JP" altLang="en-US" b="0" i="0" dirty="0">
                <a:effectLst/>
              </a:rPr>
              <a:t>）が蜂窩織炎で入院した（</a:t>
            </a:r>
            <a:r>
              <a:rPr lang="en-US" altLang="ja-JP" b="0" i="0" dirty="0">
                <a:effectLst/>
              </a:rPr>
              <a:t>HR</a:t>
            </a:r>
            <a:r>
              <a:rPr lang="ja-JP" altLang="en-US" dirty="0"/>
              <a:t> </a:t>
            </a:r>
            <a:r>
              <a:rPr lang="en-US" altLang="ja-JP" b="0" i="0" dirty="0">
                <a:effectLst/>
              </a:rPr>
              <a:t>0.38</a:t>
            </a:r>
            <a:r>
              <a:rPr lang="ja-JP" altLang="en-US" b="0" i="0" dirty="0">
                <a:effectLst/>
              </a:rPr>
              <a:t>，</a:t>
            </a:r>
            <a:r>
              <a:rPr lang="en-US" altLang="ja-JP" b="0" i="0" dirty="0">
                <a:effectLst/>
              </a:rPr>
              <a:t>95% CI 0.09</a:t>
            </a:r>
            <a:r>
              <a:rPr lang="ja-JP" altLang="en-US" b="0" i="0" dirty="0">
                <a:effectLst/>
              </a:rPr>
              <a:t>～</a:t>
            </a:r>
            <a:r>
              <a:rPr lang="en-US" altLang="ja-JP" b="0" i="0" dirty="0">
                <a:effectLst/>
              </a:rPr>
              <a:t>1.59</a:t>
            </a:r>
            <a:r>
              <a:rPr lang="ja-JP" altLang="en-US" b="0" i="0" dirty="0">
                <a:effectLst/>
              </a:rPr>
              <a:t>）．</a:t>
            </a:r>
            <a:endParaRPr lang="en-US" altLang="ja-JP" b="0" i="0" dirty="0">
              <a:effectLst/>
            </a:endParaRPr>
          </a:p>
          <a:p>
            <a:r>
              <a:rPr lang="ja-JP" altLang="en-US" dirty="0"/>
              <a:t>・</a:t>
            </a:r>
            <a:r>
              <a:rPr lang="en-US" altLang="ja-JP" b="0" i="0" dirty="0">
                <a:effectLst/>
              </a:rPr>
              <a:t>QOL </a:t>
            </a:r>
            <a:r>
              <a:rPr lang="ja-JP" altLang="en-US" b="0" i="0" dirty="0">
                <a:effectLst/>
              </a:rPr>
              <a:t>転帰の大半で </a:t>
            </a:r>
            <a:r>
              <a:rPr lang="en-US" altLang="ja-JP" b="0" i="0" dirty="0">
                <a:effectLst/>
              </a:rPr>
              <a:t>2 </a:t>
            </a:r>
            <a:r>
              <a:rPr lang="ja-JP" altLang="en-US" b="0" i="0" dirty="0">
                <a:effectLst/>
              </a:rPr>
              <a:t>群間に差は認められなかった．</a:t>
            </a:r>
            <a:endParaRPr lang="en-US" altLang="ja-JP" b="0" i="0" dirty="0">
              <a:effectLst/>
            </a:endParaRPr>
          </a:p>
          <a:p>
            <a:r>
              <a:rPr lang="ja-JP" altLang="en-US" dirty="0"/>
              <a:t>・</a:t>
            </a:r>
            <a:r>
              <a:rPr lang="ja-JP" altLang="en-US" b="0" i="0" dirty="0">
                <a:effectLst/>
              </a:rPr>
              <a:t>試験期間中に有害事象の発現はなかった．</a:t>
            </a:r>
          </a:p>
          <a:p>
            <a:endParaRPr kumimoji="1" lang="ja-JP" altLang="en-US" dirty="0"/>
          </a:p>
        </p:txBody>
      </p:sp>
    </p:spTree>
    <p:extLst>
      <p:ext uri="{BB962C8B-B14F-4D97-AF65-F5344CB8AC3E}">
        <p14:creationId xmlns:p14="http://schemas.microsoft.com/office/powerpoint/2010/main" val="362357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08FC429-ACF6-441B-AF5F-77022E8AFE01}"/>
              </a:ext>
            </a:extLst>
          </p:cNvPr>
          <p:cNvPicPr>
            <a:picLocks noChangeAspect="1"/>
          </p:cNvPicPr>
          <p:nvPr/>
        </p:nvPicPr>
        <p:blipFill>
          <a:blip r:embed="rId3"/>
          <a:stretch>
            <a:fillRect/>
          </a:stretch>
        </p:blipFill>
        <p:spPr>
          <a:xfrm>
            <a:off x="204957" y="176571"/>
            <a:ext cx="4953965" cy="2645434"/>
          </a:xfrm>
          <a:prstGeom prst="rect">
            <a:avLst/>
          </a:prstGeom>
        </p:spPr>
      </p:pic>
      <p:pic>
        <p:nvPicPr>
          <p:cNvPr id="5" name="図 4">
            <a:extLst>
              <a:ext uri="{FF2B5EF4-FFF2-40B4-BE49-F238E27FC236}">
                <a16:creationId xmlns:a16="http://schemas.microsoft.com/office/drawing/2014/main" id="{FF5D6CD2-FE6D-42A3-A634-B4CB368F57E4}"/>
              </a:ext>
            </a:extLst>
          </p:cNvPr>
          <p:cNvPicPr>
            <a:picLocks noChangeAspect="1"/>
          </p:cNvPicPr>
          <p:nvPr/>
        </p:nvPicPr>
        <p:blipFill>
          <a:blip r:embed="rId4"/>
          <a:stretch>
            <a:fillRect/>
          </a:stretch>
        </p:blipFill>
        <p:spPr>
          <a:xfrm>
            <a:off x="204957" y="2872736"/>
            <a:ext cx="6281602" cy="1112527"/>
          </a:xfrm>
          <a:prstGeom prst="rect">
            <a:avLst/>
          </a:prstGeom>
        </p:spPr>
      </p:pic>
      <p:pic>
        <p:nvPicPr>
          <p:cNvPr id="6" name="図 5">
            <a:extLst>
              <a:ext uri="{FF2B5EF4-FFF2-40B4-BE49-F238E27FC236}">
                <a16:creationId xmlns:a16="http://schemas.microsoft.com/office/drawing/2014/main" id="{890BBA01-6675-477C-8FF1-4568B696C9D5}"/>
              </a:ext>
            </a:extLst>
          </p:cNvPr>
          <p:cNvPicPr>
            <a:picLocks noChangeAspect="1"/>
          </p:cNvPicPr>
          <p:nvPr/>
        </p:nvPicPr>
        <p:blipFill>
          <a:blip r:embed="rId5"/>
          <a:stretch>
            <a:fillRect/>
          </a:stretch>
        </p:blipFill>
        <p:spPr>
          <a:xfrm>
            <a:off x="204957" y="4304180"/>
            <a:ext cx="6281602" cy="1745421"/>
          </a:xfrm>
          <a:prstGeom prst="rect">
            <a:avLst/>
          </a:prstGeom>
        </p:spPr>
      </p:pic>
      <p:sp>
        <p:nvSpPr>
          <p:cNvPr id="7" name="テキスト ボックス 6">
            <a:extLst>
              <a:ext uri="{FF2B5EF4-FFF2-40B4-BE49-F238E27FC236}">
                <a16:creationId xmlns:a16="http://schemas.microsoft.com/office/drawing/2014/main" id="{73A0F210-CA96-4E52-882D-665112D35AEC}"/>
              </a:ext>
            </a:extLst>
          </p:cNvPr>
          <p:cNvSpPr txBox="1"/>
          <p:nvPr/>
        </p:nvSpPr>
        <p:spPr>
          <a:xfrm>
            <a:off x="5397190" y="808399"/>
            <a:ext cx="3541853" cy="646331"/>
          </a:xfrm>
          <a:prstGeom prst="rect">
            <a:avLst/>
          </a:prstGeom>
          <a:noFill/>
        </p:spPr>
        <p:txBody>
          <a:bodyPr wrap="square" rtlCol="0">
            <a:spAutoFit/>
          </a:bodyPr>
          <a:lstStyle/>
          <a:p>
            <a:r>
              <a:rPr lang="ja-JP" altLang="en-US" b="1" i="0" dirty="0">
                <a:solidFill>
                  <a:srgbClr val="313131"/>
                </a:solidFill>
                <a:effectLst/>
                <a:latin typeface="ヒラギノ角ゴ Pro W3"/>
              </a:rPr>
              <a:t>皮下除細動器治療と経静脈除細動器治療との比較</a:t>
            </a:r>
          </a:p>
        </p:txBody>
      </p:sp>
      <p:sp>
        <p:nvSpPr>
          <p:cNvPr id="8" name="テキスト ボックス 7">
            <a:extLst>
              <a:ext uri="{FF2B5EF4-FFF2-40B4-BE49-F238E27FC236}">
                <a16:creationId xmlns:a16="http://schemas.microsoft.com/office/drawing/2014/main" id="{56406CF6-8516-4623-AF9B-66EC3D34A325}"/>
              </a:ext>
            </a:extLst>
          </p:cNvPr>
          <p:cNvSpPr txBox="1"/>
          <p:nvPr/>
        </p:nvSpPr>
        <p:spPr>
          <a:xfrm>
            <a:off x="6486559" y="1639229"/>
            <a:ext cx="2452484" cy="4247317"/>
          </a:xfrm>
          <a:prstGeom prst="rect">
            <a:avLst/>
          </a:prstGeom>
          <a:noFill/>
        </p:spPr>
        <p:txBody>
          <a:bodyPr wrap="square" rtlCol="0">
            <a:spAutoFit/>
          </a:bodyPr>
          <a:lstStyle/>
          <a:p>
            <a:r>
              <a:rPr lang="ja-JP" altLang="en-US" b="0" i="0" dirty="0">
                <a:effectLst/>
              </a:rPr>
              <a:t>・</a:t>
            </a:r>
            <a:r>
              <a:rPr lang="en-US" altLang="ja-JP" b="0" i="0" dirty="0">
                <a:effectLst/>
              </a:rPr>
              <a:t>ICD </a:t>
            </a:r>
            <a:r>
              <a:rPr lang="ja-JP" altLang="en-US" b="0" i="0" dirty="0">
                <a:effectLst/>
              </a:rPr>
              <a:t>の適応はあるがペーシングの適応はない患者を，皮下 </a:t>
            </a:r>
            <a:r>
              <a:rPr lang="en-US" altLang="ja-JP" b="0" i="0" dirty="0">
                <a:effectLst/>
              </a:rPr>
              <a:t>ICD </a:t>
            </a:r>
            <a:r>
              <a:rPr lang="ja-JP" altLang="en-US" b="0" i="0" dirty="0">
                <a:effectLst/>
              </a:rPr>
              <a:t>を植え込む群と経静脈 </a:t>
            </a:r>
            <a:r>
              <a:rPr lang="en-US" altLang="ja-JP" b="0" i="0" dirty="0">
                <a:effectLst/>
              </a:rPr>
              <a:t>ICD </a:t>
            </a:r>
            <a:r>
              <a:rPr lang="ja-JP" altLang="en-US" b="0" i="0" dirty="0">
                <a:effectLst/>
              </a:rPr>
              <a:t>を植え込む群に割り付けた</a:t>
            </a:r>
            <a:r>
              <a:rPr lang="en-US" altLang="ja-JP" b="0" i="0" dirty="0">
                <a:effectLst/>
              </a:rPr>
              <a:t>(</a:t>
            </a:r>
            <a:r>
              <a:rPr lang="ja-JP" altLang="en-US" b="0" i="0" dirty="0">
                <a:effectLst/>
              </a:rPr>
              <a:t>非劣勢試験</a:t>
            </a:r>
            <a:r>
              <a:rPr lang="en-US" altLang="ja-JP" b="0" i="0" dirty="0">
                <a:effectLst/>
              </a:rPr>
              <a:t>)</a:t>
            </a:r>
          </a:p>
          <a:p>
            <a:endParaRPr kumimoji="1" lang="en-US" altLang="ja-JP" dirty="0"/>
          </a:p>
          <a:p>
            <a:r>
              <a:rPr kumimoji="1" lang="ja-JP" altLang="en-US" dirty="0"/>
              <a:t>・</a:t>
            </a:r>
            <a:r>
              <a:rPr lang="ja-JP" altLang="en-US" b="0" i="0" dirty="0">
                <a:effectLst/>
              </a:rPr>
              <a:t>主要エンドポイントはデバイス関連合併症と不適切作動の複合とし，ハザード比（皮下 </a:t>
            </a:r>
            <a:r>
              <a:rPr lang="en-US" altLang="ja-JP" b="0" i="0" dirty="0">
                <a:effectLst/>
              </a:rPr>
              <a:t>ICD </a:t>
            </a:r>
            <a:r>
              <a:rPr lang="ja-JP" altLang="en-US" b="0" i="0" dirty="0">
                <a:effectLst/>
              </a:rPr>
              <a:t>対 経静脈 </a:t>
            </a:r>
            <a:r>
              <a:rPr lang="en-US" altLang="ja-JP" b="0" i="0" dirty="0">
                <a:effectLst/>
              </a:rPr>
              <a:t>ICD</a:t>
            </a:r>
            <a:r>
              <a:rPr lang="ja-JP" altLang="en-US" b="0" i="0" dirty="0">
                <a:effectLst/>
              </a:rPr>
              <a:t>）の </a:t>
            </a:r>
            <a:r>
              <a:rPr lang="en-US" altLang="ja-JP" b="0" i="0" dirty="0">
                <a:effectLst/>
              </a:rPr>
              <a:t>95%</a:t>
            </a:r>
            <a:r>
              <a:rPr lang="ja-JP" altLang="en-US" b="0" i="0" dirty="0">
                <a:effectLst/>
              </a:rPr>
              <a:t>信頼区間上限 </a:t>
            </a:r>
            <a:r>
              <a:rPr lang="en-US" altLang="ja-JP" b="0" i="0" dirty="0">
                <a:effectLst/>
              </a:rPr>
              <a:t>1.45 </a:t>
            </a:r>
            <a:r>
              <a:rPr lang="ja-JP" altLang="en-US" b="0" i="0" dirty="0">
                <a:effectLst/>
              </a:rPr>
              <a:t>を非劣性マージンとした</a:t>
            </a:r>
            <a:endParaRPr kumimoji="1" lang="ja-JP" altLang="en-US" dirty="0"/>
          </a:p>
        </p:txBody>
      </p:sp>
    </p:spTree>
    <p:extLst>
      <p:ext uri="{BB962C8B-B14F-4D97-AF65-F5344CB8AC3E}">
        <p14:creationId xmlns:p14="http://schemas.microsoft.com/office/powerpoint/2010/main" val="2160210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45B2882-357F-46BC-8A97-80D0910669E0}"/>
              </a:ext>
            </a:extLst>
          </p:cNvPr>
          <p:cNvPicPr>
            <a:picLocks noChangeAspect="1"/>
          </p:cNvPicPr>
          <p:nvPr/>
        </p:nvPicPr>
        <p:blipFill>
          <a:blip r:embed="rId2"/>
          <a:stretch>
            <a:fillRect/>
          </a:stretch>
        </p:blipFill>
        <p:spPr>
          <a:xfrm>
            <a:off x="136496" y="140161"/>
            <a:ext cx="6855456" cy="6305243"/>
          </a:xfrm>
          <a:prstGeom prst="rect">
            <a:avLst/>
          </a:prstGeom>
        </p:spPr>
      </p:pic>
      <p:sp>
        <p:nvSpPr>
          <p:cNvPr id="5" name="テキスト ボックス 4">
            <a:extLst>
              <a:ext uri="{FF2B5EF4-FFF2-40B4-BE49-F238E27FC236}">
                <a16:creationId xmlns:a16="http://schemas.microsoft.com/office/drawing/2014/main" id="{A9F5B21B-D7D0-4E65-895D-55CD5D0B032D}"/>
              </a:ext>
            </a:extLst>
          </p:cNvPr>
          <p:cNvSpPr txBox="1"/>
          <p:nvPr/>
        </p:nvSpPr>
        <p:spPr>
          <a:xfrm>
            <a:off x="7136779" y="1584622"/>
            <a:ext cx="1739591" cy="3416320"/>
          </a:xfrm>
          <a:prstGeom prst="rect">
            <a:avLst/>
          </a:prstGeom>
          <a:noFill/>
        </p:spPr>
        <p:txBody>
          <a:bodyPr wrap="square" rtlCol="0">
            <a:spAutoFit/>
          </a:bodyPr>
          <a:lstStyle/>
          <a:p>
            <a:r>
              <a:rPr lang="ja-JP" altLang="en-US" b="0" i="0" dirty="0">
                <a:effectLst/>
              </a:rPr>
              <a:t>・フローチャートは左図</a:t>
            </a:r>
            <a:endParaRPr lang="en-US" altLang="ja-JP" b="0" i="0" dirty="0">
              <a:effectLst/>
            </a:endParaRPr>
          </a:p>
          <a:p>
            <a:endParaRPr lang="en-US" altLang="ja-JP" dirty="0"/>
          </a:p>
          <a:p>
            <a:r>
              <a:rPr lang="ja-JP" altLang="en-US" b="0" i="0" dirty="0">
                <a:effectLst/>
              </a:rPr>
              <a:t>・</a:t>
            </a:r>
            <a:r>
              <a:rPr lang="en-US" altLang="ja-JP" b="0" i="0" dirty="0">
                <a:effectLst/>
              </a:rPr>
              <a:t>849 </a:t>
            </a:r>
            <a:r>
              <a:rPr lang="ja-JP" altLang="en-US" b="0" i="0" dirty="0">
                <a:effectLst/>
              </a:rPr>
              <a:t>例（皮下 </a:t>
            </a:r>
            <a:r>
              <a:rPr lang="en-US" altLang="ja-JP" b="0" i="0" dirty="0">
                <a:effectLst/>
              </a:rPr>
              <a:t>ICD </a:t>
            </a:r>
            <a:r>
              <a:rPr lang="ja-JP" altLang="en-US" b="0" i="0" dirty="0">
                <a:effectLst/>
              </a:rPr>
              <a:t>群 </a:t>
            </a:r>
            <a:r>
              <a:rPr lang="en-US" altLang="ja-JP" b="0" i="0" dirty="0">
                <a:effectLst/>
              </a:rPr>
              <a:t>426 </a:t>
            </a:r>
            <a:r>
              <a:rPr lang="ja-JP" altLang="en-US" b="0" i="0" dirty="0">
                <a:effectLst/>
              </a:rPr>
              <a:t>例，経静脈 </a:t>
            </a:r>
            <a:r>
              <a:rPr lang="en-US" altLang="ja-JP" b="0" i="0" dirty="0">
                <a:effectLst/>
              </a:rPr>
              <a:t>ICD </a:t>
            </a:r>
            <a:r>
              <a:rPr lang="ja-JP" altLang="en-US" b="0" i="0" dirty="0">
                <a:effectLst/>
              </a:rPr>
              <a:t>群 </a:t>
            </a:r>
            <a:r>
              <a:rPr lang="en-US" altLang="ja-JP" b="0" i="0" dirty="0">
                <a:effectLst/>
              </a:rPr>
              <a:t>423 </a:t>
            </a:r>
            <a:r>
              <a:rPr lang="ja-JP" altLang="en-US" b="0" i="0" dirty="0">
                <a:effectLst/>
              </a:rPr>
              <a:t>例）を解析対象とした</a:t>
            </a:r>
            <a:endParaRPr lang="en-US" altLang="ja-JP" b="0" i="0" dirty="0">
              <a:effectLst/>
            </a:endParaRPr>
          </a:p>
          <a:p>
            <a:endParaRPr lang="en-US" altLang="ja-JP" dirty="0"/>
          </a:p>
          <a:p>
            <a:r>
              <a:rPr lang="ja-JP" altLang="en-US" b="0" i="0" dirty="0">
                <a:effectLst/>
              </a:rPr>
              <a:t>・追跡期間中央値 は</a:t>
            </a:r>
            <a:r>
              <a:rPr lang="en-US" altLang="ja-JP" b="0" i="0" dirty="0">
                <a:effectLst/>
              </a:rPr>
              <a:t>49.1 </a:t>
            </a:r>
            <a:r>
              <a:rPr lang="ja-JP" altLang="en-US" b="0" i="0" dirty="0">
                <a:effectLst/>
              </a:rPr>
              <a:t>ヵ月であった</a:t>
            </a:r>
            <a:endParaRPr kumimoji="1" lang="ja-JP" altLang="en-US" dirty="0"/>
          </a:p>
        </p:txBody>
      </p:sp>
    </p:spTree>
    <p:extLst>
      <p:ext uri="{BB962C8B-B14F-4D97-AF65-F5344CB8AC3E}">
        <p14:creationId xmlns:p14="http://schemas.microsoft.com/office/powerpoint/2010/main" val="84681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28AEA0B-5AD9-4C82-950B-6D8EB71CDB9C}"/>
              </a:ext>
            </a:extLst>
          </p:cNvPr>
          <p:cNvPicPr>
            <a:picLocks noChangeAspect="1"/>
          </p:cNvPicPr>
          <p:nvPr/>
        </p:nvPicPr>
        <p:blipFill>
          <a:blip r:embed="rId2"/>
          <a:stretch>
            <a:fillRect/>
          </a:stretch>
        </p:blipFill>
        <p:spPr>
          <a:xfrm>
            <a:off x="557137" y="58338"/>
            <a:ext cx="3044707" cy="6741323"/>
          </a:xfrm>
          <a:prstGeom prst="rect">
            <a:avLst/>
          </a:prstGeom>
        </p:spPr>
      </p:pic>
      <p:sp>
        <p:nvSpPr>
          <p:cNvPr id="5" name="テキスト ボックス 4">
            <a:extLst>
              <a:ext uri="{FF2B5EF4-FFF2-40B4-BE49-F238E27FC236}">
                <a16:creationId xmlns:a16="http://schemas.microsoft.com/office/drawing/2014/main" id="{B382EADB-6B65-4823-A0C4-C41A7BBF74C1}"/>
              </a:ext>
            </a:extLst>
          </p:cNvPr>
          <p:cNvSpPr txBox="1"/>
          <p:nvPr/>
        </p:nvSpPr>
        <p:spPr>
          <a:xfrm>
            <a:off x="3824868" y="312234"/>
            <a:ext cx="4928839" cy="6186309"/>
          </a:xfrm>
          <a:prstGeom prst="rect">
            <a:avLst/>
          </a:prstGeom>
          <a:noFill/>
        </p:spPr>
        <p:txBody>
          <a:bodyPr wrap="square" rtlCol="0">
            <a:spAutoFit/>
          </a:bodyPr>
          <a:lstStyle/>
          <a:p>
            <a:r>
              <a:rPr kumimoji="1" lang="ja-JP" altLang="en-US" dirty="0"/>
              <a:t>・</a:t>
            </a:r>
            <a:r>
              <a:rPr lang="ja-JP" altLang="en-US" b="0" i="0" dirty="0">
                <a:effectLst/>
              </a:rPr>
              <a:t>主要エンドポイントは皮下 </a:t>
            </a:r>
            <a:r>
              <a:rPr lang="en-US" altLang="ja-JP" b="0" i="0" dirty="0">
                <a:effectLst/>
              </a:rPr>
              <a:t>ICD </a:t>
            </a:r>
            <a:r>
              <a:rPr lang="ja-JP" altLang="en-US" b="0" i="0" dirty="0">
                <a:effectLst/>
              </a:rPr>
              <a:t>群の </a:t>
            </a:r>
            <a:r>
              <a:rPr lang="en-US" altLang="ja-JP" b="0" i="0" dirty="0">
                <a:effectLst/>
              </a:rPr>
              <a:t>68 </a:t>
            </a:r>
            <a:r>
              <a:rPr lang="ja-JP" altLang="en-US" b="0" i="0" dirty="0">
                <a:effectLst/>
              </a:rPr>
              <a:t>例と経静脈 </a:t>
            </a:r>
            <a:r>
              <a:rPr lang="en-US" altLang="ja-JP" b="0" i="0" dirty="0">
                <a:effectLst/>
              </a:rPr>
              <a:t>ICD </a:t>
            </a:r>
            <a:r>
              <a:rPr lang="ja-JP" altLang="en-US" b="0" i="0" dirty="0">
                <a:effectLst/>
              </a:rPr>
              <a:t>群の </a:t>
            </a:r>
            <a:r>
              <a:rPr lang="en-US" altLang="ja-JP" b="0" i="0" dirty="0">
                <a:effectLst/>
              </a:rPr>
              <a:t>68 </a:t>
            </a:r>
            <a:r>
              <a:rPr lang="ja-JP" altLang="en-US" b="0" i="0" dirty="0">
                <a:effectLst/>
              </a:rPr>
              <a:t>例に発生した（</a:t>
            </a:r>
            <a:r>
              <a:rPr lang="en-US" altLang="ja-JP" b="0" i="0" dirty="0">
                <a:effectLst/>
              </a:rPr>
              <a:t>48 </a:t>
            </a:r>
            <a:r>
              <a:rPr lang="ja-JP" altLang="en-US" b="0" i="0" dirty="0">
                <a:effectLst/>
              </a:rPr>
              <a:t>ヵ月の時点での </a:t>
            </a:r>
            <a:r>
              <a:rPr lang="en-US" altLang="ja-JP" b="0" i="0" dirty="0">
                <a:effectLst/>
              </a:rPr>
              <a:t>Kaplan–Meier </a:t>
            </a:r>
            <a:r>
              <a:rPr lang="ja-JP" altLang="en-US" b="0" i="0" dirty="0">
                <a:effectLst/>
              </a:rPr>
              <a:t>推定による累積発生率はそれぞれ </a:t>
            </a:r>
            <a:r>
              <a:rPr lang="en-US" altLang="ja-JP" b="0" i="0" dirty="0">
                <a:effectLst/>
              </a:rPr>
              <a:t>15.1%</a:t>
            </a:r>
            <a:r>
              <a:rPr lang="ja-JP" altLang="en-US" b="0" i="0" dirty="0">
                <a:effectLst/>
              </a:rPr>
              <a:t>と </a:t>
            </a:r>
            <a:r>
              <a:rPr lang="en-US" altLang="ja-JP" b="0" i="0" dirty="0">
                <a:effectLst/>
              </a:rPr>
              <a:t>15.7%</a:t>
            </a:r>
            <a:r>
              <a:rPr lang="ja-JP" altLang="en-US" b="0" i="0" dirty="0">
                <a:effectLst/>
              </a:rPr>
              <a:t>，</a:t>
            </a:r>
            <a:r>
              <a:rPr lang="en-US" altLang="ja-JP" b="0" i="0" dirty="0">
                <a:effectLst/>
              </a:rPr>
              <a:t>HR</a:t>
            </a:r>
            <a:r>
              <a:rPr lang="ja-JP" altLang="en-US" b="0" i="0" dirty="0">
                <a:effectLst/>
              </a:rPr>
              <a:t> </a:t>
            </a:r>
            <a:r>
              <a:rPr lang="en-US" altLang="ja-JP" b="0" i="0" dirty="0">
                <a:effectLst/>
              </a:rPr>
              <a:t>0.99</a:t>
            </a:r>
            <a:r>
              <a:rPr lang="ja-JP" altLang="en-US" b="0" i="0" dirty="0">
                <a:effectLst/>
              </a:rPr>
              <a:t>，</a:t>
            </a:r>
            <a:r>
              <a:rPr lang="en-US" altLang="ja-JP" b="0" i="0" dirty="0">
                <a:effectLst/>
              </a:rPr>
              <a:t>95%</a:t>
            </a:r>
            <a:r>
              <a:rPr lang="ja-JP" altLang="en-US" dirty="0"/>
              <a:t> </a:t>
            </a:r>
            <a:r>
              <a:rPr lang="en-US" altLang="ja-JP" b="0" i="0" dirty="0">
                <a:effectLst/>
              </a:rPr>
              <a:t>CI</a:t>
            </a:r>
            <a:r>
              <a:rPr lang="en-US" altLang="ja-JP" dirty="0"/>
              <a:t> </a:t>
            </a:r>
            <a:r>
              <a:rPr lang="en-US" altLang="ja-JP" b="0" i="0" dirty="0">
                <a:effectLst/>
              </a:rPr>
              <a:t> 0.71</a:t>
            </a:r>
            <a:r>
              <a:rPr lang="ja-JP" altLang="en-US" b="0" i="0" dirty="0">
                <a:effectLst/>
              </a:rPr>
              <a:t>～</a:t>
            </a:r>
            <a:r>
              <a:rPr lang="en-US" altLang="ja-JP" b="0" i="0" dirty="0">
                <a:effectLst/>
              </a:rPr>
              <a:t>1.39</a:t>
            </a:r>
            <a:r>
              <a:rPr lang="ja-JP" altLang="en-US" b="0" i="0" dirty="0">
                <a:effectLst/>
              </a:rPr>
              <a:t>，非劣性の </a:t>
            </a:r>
            <a:r>
              <a:rPr lang="en-US" altLang="ja-JP" b="0" i="0" dirty="0">
                <a:effectLst/>
              </a:rPr>
              <a:t>P</a:t>
            </a:r>
            <a:r>
              <a:rPr lang="ja-JP" altLang="en-US" b="0" i="0" dirty="0">
                <a:effectLst/>
              </a:rPr>
              <a:t>＝</a:t>
            </a:r>
            <a:r>
              <a:rPr lang="en-US" altLang="ja-JP" b="0" i="0" dirty="0">
                <a:effectLst/>
              </a:rPr>
              <a:t>0.01</a:t>
            </a:r>
            <a:r>
              <a:rPr lang="ja-JP" altLang="en-US" b="0" i="0" dirty="0">
                <a:effectLst/>
              </a:rPr>
              <a:t>，優越性の </a:t>
            </a:r>
            <a:r>
              <a:rPr lang="en-US" altLang="ja-JP" b="0" i="0" dirty="0">
                <a:effectLst/>
              </a:rPr>
              <a:t>P</a:t>
            </a:r>
            <a:r>
              <a:rPr lang="ja-JP" altLang="en-US" b="0" i="0" dirty="0">
                <a:effectLst/>
              </a:rPr>
              <a:t>＝</a:t>
            </a:r>
            <a:r>
              <a:rPr lang="en-US" altLang="ja-JP" b="0" i="0" dirty="0">
                <a:effectLst/>
              </a:rPr>
              <a:t>0.95</a:t>
            </a:r>
            <a:r>
              <a:rPr lang="ja-JP" altLang="en-US" b="0" i="0" dirty="0">
                <a:effectLst/>
              </a:rPr>
              <a:t>）．</a:t>
            </a:r>
            <a:endParaRPr lang="en-US" altLang="ja-JP" b="0" i="0" dirty="0">
              <a:effectLst/>
            </a:endParaRPr>
          </a:p>
          <a:p>
            <a:endParaRPr lang="en-US" altLang="ja-JP" dirty="0"/>
          </a:p>
          <a:p>
            <a:r>
              <a:rPr lang="ja-JP" altLang="en-US" b="0" i="0" dirty="0">
                <a:effectLst/>
              </a:rPr>
              <a:t>・デバイス関連合併症は皮下 </a:t>
            </a:r>
            <a:r>
              <a:rPr lang="en-US" altLang="ja-JP" b="0" i="0" dirty="0">
                <a:effectLst/>
              </a:rPr>
              <a:t>ICD </a:t>
            </a:r>
            <a:r>
              <a:rPr lang="ja-JP" altLang="en-US" b="0" i="0" dirty="0">
                <a:effectLst/>
              </a:rPr>
              <a:t>群の </a:t>
            </a:r>
            <a:r>
              <a:rPr lang="en-US" altLang="ja-JP" b="0" i="0" dirty="0">
                <a:effectLst/>
              </a:rPr>
              <a:t>31 </a:t>
            </a:r>
            <a:r>
              <a:rPr lang="ja-JP" altLang="en-US" b="0" i="0" dirty="0">
                <a:effectLst/>
              </a:rPr>
              <a:t>例と経静脈 </a:t>
            </a:r>
            <a:r>
              <a:rPr lang="en-US" altLang="ja-JP" b="0" i="0" dirty="0">
                <a:effectLst/>
              </a:rPr>
              <a:t>ICD </a:t>
            </a:r>
            <a:r>
              <a:rPr lang="ja-JP" altLang="en-US" b="0" i="0" dirty="0">
                <a:effectLst/>
              </a:rPr>
              <a:t>群の </a:t>
            </a:r>
            <a:r>
              <a:rPr lang="en-US" altLang="ja-JP" b="0" i="0" dirty="0">
                <a:effectLst/>
              </a:rPr>
              <a:t>44 </a:t>
            </a:r>
            <a:r>
              <a:rPr lang="ja-JP" altLang="en-US" b="0" i="0" dirty="0">
                <a:effectLst/>
              </a:rPr>
              <a:t>例に発生し（</a:t>
            </a:r>
            <a:r>
              <a:rPr lang="en-US" altLang="ja-JP" b="0" i="0" dirty="0">
                <a:effectLst/>
              </a:rPr>
              <a:t>HR</a:t>
            </a:r>
            <a:r>
              <a:rPr lang="ja-JP" altLang="en-US" b="0" i="0" dirty="0">
                <a:effectLst/>
              </a:rPr>
              <a:t> </a:t>
            </a:r>
            <a:r>
              <a:rPr lang="en-US" altLang="ja-JP" b="0" i="0" dirty="0">
                <a:effectLst/>
              </a:rPr>
              <a:t>0.69</a:t>
            </a:r>
            <a:r>
              <a:rPr lang="ja-JP" altLang="en-US" b="0" i="0" dirty="0">
                <a:effectLst/>
              </a:rPr>
              <a:t>，</a:t>
            </a:r>
            <a:r>
              <a:rPr lang="en-US" altLang="ja-JP" b="0" i="0" dirty="0">
                <a:effectLst/>
              </a:rPr>
              <a:t>95% CI 0.44</a:t>
            </a:r>
            <a:r>
              <a:rPr lang="ja-JP" altLang="en-US" b="0" i="0" dirty="0">
                <a:effectLst/>
              </a:rPr>
              <a:t>～</a:t>
            </a:r>
            <a:r>
              <a:rPr lang="en-US" altLang="ja-JP" b="0" i="0" dirty="0">
                <a:effectLst/>
              </a:rPr>
              <a:t>1.09</a:t>
            </a:r>
            <a:r>
              <a:rPr lang="ja-JP" altLang="en-US" b="0" i="0" dirty="0">
                <a:effectLst/>
              </a:rPr>
              <a:t>），不適切作動はそれぞれ </a:t>
            </a:r>
            <a:r>
              <a:rPr lang="en-US" altLang="ja-JP" b="0" i="0" dirty="0">
                <a:effectLst/>
              </a:rPr>
              <a:t>41 </a:t>
            </a:r>
            <a:r>
              <a:rPr lang="ja-JP" altLang="en-US" b="0" i="0" dirty="0">
                <a:effectLst/>
              </a:rPr>
              <a:t>例と </a:t>
            </a:r>
            <a:r>
              <a:rPr lang="en-US" altLang="ja-JP" b="0" i="0" dirty="0">
                <a:effectLst/>
              </a:rPr>
              <a:t>29 </a:t>
            </a:r>
            <a:r>
              <a:rPr lang="ja-JP" altLang="en-US" b="0" i="0" dirty="0">
                <a:effectLst/>
              </a:rPr>
              <a:t>例に発生した（</a:t>
            </a:r>
            <a:r>
              <a:rPr lang="en-US" altLang="ja-JP" b="0" i="0" dirty="0">
                <a:effectLst/>
              </a:rPr>
              <a:t>HR</a:t>
            </a:r>
            <a:r>
              <a:rPr lang="ja-JP" altLang="en-US" b="0" i="0" dirty="0">
                <a:effectLst/>
              </a:rPr>
              <a:t> </a:t>
            </a:r>
            <a:r>
              <a:rPr lang="en-US" altLang="ja-JP" b="0" i="0" dirty="0">
                <a:effectLst/>
              </a:rPr>
              <a:t>1.43</a:t>
            </a:r>
            <a:r>
              <a:rPr lang="ja-JP" altLang="en-US" b="0" i="0" dirty="0">
                <a:effectLst/>
              </a:rPr>
              <a:t>，</a:t>
            </a:r>
            <a:r>
              <a:rPr lang="en-US" altLang="ja-JP" b="0" i="0" dirty="0">
                <a:effectLst/>
              </a:rPr>
              <a:t>95% CI 0.89</a:t>
            </a:r>
            <a:r>
              <a:rPr lang="ja-JP" altLang="en-US" b="0" i="0" dirty="0">
                <a:effectLst/>
              </a:rPr>
              <a:t>～</a:t>
            </a:r>
            <a:r>
              <a:rPr lang="en-US" altLang="ja-JP" b="0" i="0" dirty="0">
                <a:effectLst/>
              </a:rPr>
              <a:t>2.30</a:t>
            </a:r>
            <a:r>
              <a:rPr lang="ja-JP" altLang="en-US" b="0" i="0" dirty="0">
                <a:effectLst/>
              </a:rPr>
              <a:t>）．</a:t>
            </a:r>
            <a:endParaRPr lang="en-US" altLang="ja-JP" b="0" i="0" dirty="0">
              <a:effectLst/>
            </a:endParaRPr>
          </a:p>
          <a:p>
            <a:endParaRPr lang="en-US" altLang="ja-JP" dirty="0"/>
          </a:p>
          <a:p>
            <a:r>
              <a:rPr lang="ja-JP" altLang="en-US" b="0" i="0" dirty="0">
                <a:effectLst/>
              </a:rPr>
              <a:t>・死亡は皮下 </a:t>
            </a:r>
            <a:r>
              <a:rPr lang="en-US" altLang="ja-JP" b="0" i="0" dirty="0">
                <a:effectLst/>
              </a:rPr>
              <a:t>ICD </a:t>
            </a:r>
            <a:r>
              <a:rPr lang="ja-JP" altLang="en-US" b="0" i="0" dirty="0">
                <a:effectLst/>
              </a:rPr>
              <a:t>群の </a:t>
            </a:r>
            <a:r>
              <a:rPr lang="en-US" altLang="ja-JP" b="0" i="0" dirty="0">
                <a:effectLst/>
              </a:rPr>
              <a:t>83 </a:t>
            </a:r>
            <a:r>
              <a:rPr lang="ja-JP" altLang="en-US" b="0" i="0" dirty="0">
                <a:effectLst/>
              </a:rPr>
              <a:t>例と経静脈 </a:t>
            </a:r>
            <a:r>
              <a:rPr lang="en-US" altLang="ja-JP" b="0" i="0" dirty="0">
                <a:effectLst/>
              </a:rPr>
              <a:t>ICD </a:t>
            </a:r>
            <a:r>
              <a:rPr lang="ja-JP" altLang="en-US" b="0" i="0" dirty="0">
                <a:effectLst/>
              </a:rPr>
              <a:t>群の </a:t>
            </a:r>
            <a:r>
              <a:rPr lang="en-US" altLang="ja-JP" b="0" i="0" dirty="0">
                <a:effectLst/>
              </a:rPr>
              <a:t>68 </a:t>
            </a:r>
            <a:r>
              <a:rPr lang="ja-JP" altLang="en-US" b="0" i="0" dirty="0">
                <a:effectLst/>
              </a:rPr>
              <a:t>例に発生し（</a:t>
            </a:r>
            <a:r>
              <a:rPr lang="en-US" altLang="ja-JP" b="0" i="0" dirty="0">
                <a:effectLst/>
              </a:rPr>
              <a:t>HR</a:t>
            </a:r>
            <a:r>
              <a:rPr lang="ja-JP" altLang="en-US" b="0" i="0" dirty="0">
                <a:effectLst/>
              </a:rPr>
              <a:t> </a:t>
            </a:r>
            <a:r>
              <a:rPr lang="en-US" altLang="ja-JP" b="0" i="0" dirty="0">
                <a:effectLst/>
              </a:rPr>
              <a:t>1.23</a:t>
            </a:r>
            <a:r>
              <a:rPr lang="ja-JP" altLang="en-US" b="0" i="0" dirty="0">
                <a:effectLst/>
              </a:rPr>
              <a:t>，</a:t>
            </a:r>
            <a:r>
              <a:rPr lang="en-US" altLang="ja-JP" b="0" i="0" dirty="0">
                <a:effectLst/>
              </a:rPr>
              <a:t>95% CI 0.89</a:t>
            </a:r>
            <a:r>
              <a:rPr lang="ja-JP" altLang="en-US" b="0" i="0" dirty="0">
                <a:effectLst/>
              </a:rPr>
              <a:t>～</a:t>
            </a:r>
            <a:r>
              <a:rPr lang="en-US" altLang="ja-JP" b="0" i="0" dirty="0">
                <a:effectLst/>
              </a:rPr>
              <a:t>1.70</a:t>
            </a:r>
            <a:r>
              <a:rPr lang="ja-JP" altLang="en-US" b="0" i="0" dirty="0">
                <a:effectLst/>
              </a:rPr>
              <a:t>），適切作動はそれぞれ </a:t>
            </a:r>
            <a:r>
              <a:rPr lang="en-US" altLang="ja-JP" b="0" i="0" dirty="0">
                <a:effectLst/>
              </a:rPr>
              <a:t>83 </a:t>
            </a:r>
            <a:r>
              <a:rPr lang="ja-JP" altLang="en-US" b="0" i="0" dirty="0">
                <a:effectLst/>
              </a:rPr>
              <a:t>例と </a:t>
            </a:r>
            <a:r>
              <a:rPr lang="en-US" altLang="ja-JP" b="0" i="0" dirty="0">
                <a:effectLst/>
              </a:rPr>
              <a:t>57 </a:t>
            </a:r>
            <a:r>
              <a:rPr lang="ja-JP" altLang="en-US" b="0" i="0" dirty="0">
                <a:effectLst/>
              </a:rPr>
              <a:t>例に発生した（</a:t>
            </a:r>
            <a:r>
              <a:rPr lang="en-US" altLang="ja-JP" b="0" i="0" dirty="0">
                <a:effectLst/>
              </a:rPr>
              <a:t>HR</a:t>
            </a:r>
            <a:r>
              <a:rPr lang="ja-JP" altLang="en-US" b="0" i="0" dirty="0">
                <a:effectLst/>
              </a:rPr>
              <a:t> </a:t>
            </a:r>
            <a:r>
              <a:rPr lang="en-US" altLang="ja-JP" b="0" i="0" dirty="0">
                <a:effectLst/>
              </a:rPr>
              <a:t>1.52</a:t>
            </a:r>
            <a:r>
              <a:rPr lang="ja-JP" altLang="en-US" b="0" i="0" dirty="0">
                <a:effectLst/>
              </a:rPr>
              <a:t>，</a:t>
            </a:r>
            <a:r>
              <a:rPr lang="en-US" altLang="ja-JP" b="0" i="0" dirty="0">
                <a:effectLst/>
              </a:rPr>
              <a:t>95% CI 1.08</a:t>
            </a:r>
            <a:r>
              <a:rPr lang="ja-JP" altLang="en-US" b="0" i="0" dirty="0">
                <a:effectLst/>
              </a:rPr>
              <a:t>～</a:t>
            </a:r>
            <a:r>
              <a:rPr lang="en-US" altLang="ja-JP" b="0" i="0" dirty="0">
                <a:effectLst/>
              </a:rPr>
              <a:t>2.12</a:t>
            </a:r>
            <a:r>
              <a:rPr lang="ja-JP" altLang="en-US" b="0" i="0" dirty="0">
                <a:effectLst/>
              </a:rPr>
              <a:t>）．</a:t>
            </a:r>
          </a:p>
          <a:p>
            <a:endParaRPr lang="en-US" altLang="ja-JP" b="0" i="0" dirty="0">
              <a:effectLst/>
            </a:endParaRPr>
          </a:p>
          <a:p>
            <a:r>
              <a:rPr lang="ja-JP" altLang="en-US" dirty="0"/>
              <a:t>・</a:t>
            </a:r>
            <a:r>
              <a:rPr lang="en-US" altLang="ja-JP" b="0" i="0" dirty="0">
                <a:effectLst/>
              </a:rPr>
              <a:t>ICD </a:t>
            </a:r>
            <a:r>
              <a:rPr lang="ja-JP" altLang="en-US" b="0" i="0" dirty="0">
                <a:effectLst/>
              </a:rPr>
              <a:t>の適応はあるがペーシングの適応はない患者において，皮下 </a:t>
            </a:r>
            <a:r>
              <a:rPr lang="en-US" altLang="ja-JP" b="0" i="0" dirty="0">
                <a:effectLst/>
              </a:rPr>
              <a:t>ICD </a:t>
            </a:r>
            <a:r>
              <a:rPr lang="ja-JP" altLang="en-US" b="0" i="0" dirty="0">
                <a:effectLst/>
              </a:rPr>
              <a:t>はデバイス関連合併症と不適切作動に関し，経静脈 </a:t>
            </a:r>
            <a:r>
              <a:rPr lang="en-US" altLang="ja-JP" b="0" i="0" dirty="0">
                <a:effectLst/>
              </a:rPr>
              <a:t>ICD </a:t>
            </a:r>
            <a:r>
              <a:rPr lang="ja-JP" altLang="en-US" b="0" i="0" dirty="0">
                <a:effectLst/>
              </a:rPr>
              <a:t>に対して非劣性であった．</a:t>
            </a:r>
            <a:endParaRPr kumimoji="1" lang="ja-JP" altLang="en-US" dirty="0"/>
          </a:p>
        </p:txBody>
      </p:sp>
    </p:spTree>
    <p:extLst>
      <p:ext uri="{BB962C8B-B14F-4D97-AF65-F5344CB8AC3E}">
        <p14:creationId xmlns:p14="http://schemas.microsoft.com/office/powerpoint/2010/main" val="372067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9D277B2B-5C56-4C45-AAB7-BDCB3A490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31" y="195765"/>
            <a:ext cx="6030447" cy="6582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テキスト ボックス 5">
            <a:extLst>
              <a:ext uri="{FF2B5EF4-FFF2-40B4-BE49-F238E27FC236}">
                <a16:creationId xmlns:a16="http://schemas.microsoft.com/office/drawing/2014/main" id="{5B681A90-A899-4527-AA02-1FC89F34C065}"/>
              </a:ext>
            </a:extLst>
          </p:cNvPr>
          <p:cNvSpPr txBox="1"/>
          <p:nvPr/>
        </p:nvSpPr>
        <p:spPr>
          <a:xfrm>
            <a:off x="6467707" y="889843"/>
            <a:ext cx="2408664" cy="5078313"/>
          </a:xfrm>
          <a:prstGeom prst="rect">
            <a:avLst/>
          </a:prstGeom>
          <a:noFill/>
        </p:spPr>
        <p:txBody>
          <a:bodyPr wrap="square" rtlCol="0">
            <a:spAutoFit/>
          </a:bodyPr>
          <a:lstStyle/>
          <a:p>
            <a:r>
              <a:rPr lang="ja-JP" altLang="en-US" b="0" i="0" dirty="0">
                <a:effectLst/>
              </a:rPr>
              <a:t>・</a:t>
            </a:r>
            <a:r>
              <a:rPr lang="en-US" altLang="ja-JP" b="0" i="0" dirty="0">
                <a:effectLst/>
              </a:rPr>
              <a:t>135 </a:t>
            </a:r>
            <a:r>
              <a:rPr lang="ja-JP" altLang="en-US" b="0" i="0" dirty="0">
                <a:effectLst/>
              </a:rPr>
              <a:t>施設で，</a:t>
            </a:r>
            <a:r>
              <a:rPr lang="en-US" altLang="ja-JP" b="0" i="0" dirty="0">
                <a:effectLst/>
              </a:rPr>
              <a:t>2,789 </a:t>
            </a:r>
            <a:r>
              <a:rPr lang="ja-JP" altLang="en-US" b="0" i="0" dirty="0">
                <a:effectLst/>
              </a:rPr>
              <a:t>例の早期心房細動患者（診断からの期間の中央値 </a:t>
            </a:r>
            <a:r>
              <a:rPr lang="en-US" altLang="ja-JP" b="0" i="0" dirty="0">
                <a:effectLst/>
              </a:rPr>
              <a:t>36 </a:t>
            </a:r>
            <a:r>
              <a:rPr lang="ja-JP" altLang="en-US" b="0" i="0" dirty="0">
                <a:effectLst/>
              </a:rPr>
              <a:t>日）が無作為化された．</a:t>
            </a:r>
            <a:endParaRPr lang="en-US" altLang="ja-JP" b="0" i="0" dirty="0">
              <a:effectLst/>
            </a:endParaRPr>
          </a:p>
          <a:p>
            <a:endParaRPr lang="en-US" altLang="ja-JP" dirty="0"/>
          </a:p>
          <a:p>
            <a:r>
              <a:rPr lang="ja-JP" altLang="en-US" b="0" i="0" dirty="0">
                <a:effectLst/>
              </a:rPr>
              <a:t>・</a:t>
            </a:r>
            <a:r>
              <a:rPr lang="en-US" altLang="ja-JP" b="0" i="0" dirty="0">
                <a:effectLst/>
              </a:rPr>
              <a:t>1 </a:t>
            </a:r>
            <a:r>
              <a:rPr lang="ja-JP" altLang="en-US" b="0" i="0" dirty="0">
                <a:effectLst/>
              </a:rPr>
              <a:t>例あたりの追跡期間中央値が </a:t>
            </a:r>
            <a:r>
              <a:rPr lang="en-US" altLang="ja-JP" b="0" i="0" dirty="0">
                <a:effectLst/>
              </a:rPr>
              <a:t>5.1 </a:t>
            </a:r>
            <a:r>
              <a:rPr lang="ja-JP" altLang="en-US" b="0" i="0" dirty="0">
                <a:effectLst/>
              </a:rPr>
              <a:t>年の時点で行われた </a:t>
            </a:r>
            <a:r>
              <a:rPr lang="en-US" altLang="ja-JP" b="0" i="0" dirty="0">
                <a:effectLst/>
              </a:rPr>
              <a:t>3 </a:t>
            </a:r>
            <a:r>
              <a:rPr lang="ja-JP" altLang="en-US" b="0" i="0" dirty="0">
                <a:effectLst/>
              </a:rPr>
              <a:t>回目の中間解析で早期介入に有効性が示されたため，試験は中止された．</a:t>
            </a:r>
            <a:endParaRPr lang="en-US" altLang="ja-JP" b="0" i="0" dirty="0">
              <a:effectLst/>
            </a:endParaRPr>
          </a:p>
          <a:p>
            <a:endParaRPr kumimoji="1" lang="en-US" altLang="ja-JP" dirty="0"/>
          </a:p>
          <a:p>
            <a:r>
              <a:rPr kumimoji="1" lang="ja-JP" altLang="en-US" dirty="0"/>
              <a:t>・早期介入群では</a:t>
            </a:r>
            <a:r>
              <a:rPr kumimoji="1" lang="en-US" altLang="ja-JP" dirty="0"/>
              <a:t>2</a:t>
            </a:r>
            <a:r>
              <a:rPr kumimoji="1" lang="ja-JP" altLang="en-US" dirty="0"/>
              <a:t>年の時点でも</a:t>
            </a:r>
            <a:r>
              <a:rPr kumimoji="1" lang="en-US" altLang="ja-JP" dirty="0"/>
              <a:t>65%</a:t>
            </a:r>
            <a:r>
              <a:rPr kumimoji="1" lang="ja-JP" altLang="en-US" dirty="0"/>
              <a:t>で何かしらの治療を受けていた</a:t>
            </a:r>
            <a:r>
              <a:rPr kumimoji="1" lang="en-US" altLang="ja-JP" dirty="0"/>
              <a:t>.</a:t>
            </a:r>
            <a:endParaRPr kumimoji="1" lang="ja-JP" altLang="en-US" dirty="0"/>
          </a:p>
        </p:txBody>
      </p:sp>
      <p:sp>
        <p:nvSpPr>
          <p:cNvPr id="7" name="楕円 6">
            <a:extLst>
              <a:ext uri="{FF2B5EF4-FFF2-40B4-BE49-F238E27FC236}">
                <a16:creationId xmlns:a16="http://schemas.microsoft.com/office/drawing/2014/main" id="{4F0C74AC-AC49-4E2C-A668-B54DBF9424E8}"/>
              </a:ext>
            </a:extLst>
          </p:cNvPr>
          <p:cNvSpPr/>
          <p:nvPr/>
        </p:nvSpPr>
        <p:spPr>
          <a:xfrm>
            <a:off x="1717288" y="4449339"/>
            <a:ext cx="591015" cy="11485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9673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0C46E0CD-27CE-4947-8048-67215F136D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77452" y="398966"/>
            <a:ext cx="6602598" cy="6060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テキスト ボックス 5">
            <a:extLst>
              <a:ext uri="{FF2B5EF4-FFF2-40B4-BE49-F238E27FC236}">
                <a16:creationId xmlns:a16="http://schemas.microsoft.com/office/drawing/2014/main" id="{8D1682FC-0572-463E-BA2D-D173B4861D15}"/>
              </a:ext>
            </a:extLst>
          </p:cNvPr>
          <p:cNvSpPr txBox="1"/>
          <p:nvPr/>
        </p:nvSpPr>
        <p:spPr>
          <a:xfrm>
            <a:off x="6869151" y="1859339"/>
            <a:ext cx="2097397" cy="3139321"/>
          </a:xfrm>
          <a:prstGeom prst="rect">
            <a:avLst/>
          </a:prstGeom>
          <a:noFill/>
        </p:spPr>
        <p:txBody>
          <a:bodyPr wrap="square" rtlCol="0">
            <a:spAutoFit/>
          </a:bodyPr>
          <a:lstStyle/>
          <a:p>
            <a:r>
              <a:rPr kumimoji="1" lang="ja-JP" altLang="en-US" dirty="0"/>
              <a:t>・患者背景は表のとおり</a:t>
            </a:r>
            <a:endParaRPr kumimoji="1" lang="en-US" altLang="ja-JP" dirty="0"/>
          </a:p>
          <a:p>
            <a:endParaRPr kumimoji="1" lang="en-US" altLang="ja-JP" dirty="0"/>
          </a:p>
          <a:p>
            <a:r>
              <a:rPr kumimoji="1" lang="ja-JP" altLang="en-US" dirty="0"/>
              <a:t>・レートコントロール・抗凝固薬の使用などに関する心房細動の治療は原則</a:t>
            </a:r>
            <a:r>
              <a:rPr kumimoji="1" lang="en-US" altLang="ja-JP" dirty="0"/>
              <a:t>ESC</a:t>
            </a:r>
            <a:r>
              <a:rPr kumimoji="1" lang="ja-JP" altLang="en-US" dirty="0"/>
              <a:t>ガイドライン</a:t>
            </a:r>
            <a:r>
              <a:rPr kumimoji="1" lang="en-US" altLang="ja-JP" dirty="0"/>
              <a:t>2010</a:t>
            </a:r>
            <a:r>
              <a:rPr kumimoji="1" lang="ja-JP" altLang="en-US" dirty="0"/>
              <a:t>に順守されている</a:t>
            </a:r>
            <a:endParaRPr kumimoji="1" lang="en-US" altLang="ja-JP" dirty="0"/>
          </a:p>
          <a:p>
            <a:r>
              <a:rPr kumimoji="1" lang="ja-JP" altLang="en-US" dirty="0"/>
              <a:t>（</a:t>
            </a:r>
            <a:r>
              <a:rPr kumimoji="1" lang="en-US" altLang="ja-JP" dirty="0"/>
              <a:t>β</a:t>
            </a:r>
            <a:r>
              <a:rPr kumimoji="1" lang="ja-JP" altLang="en-US" dirty="0"/>
              <a:t>の使用：</a:t>
            </a:r>
            <a:r>
              <a:rPr kumimoji="1" lang="en-US" altLang="ja-JP" dirty="0"/>
              <a:t>8</a:t>
            </a:r>
            <a:r>
              <a:rPr kumimoji="1" lang="ja-JP" altLang="en-US" dirty="0"/>
              <a:t>割）</a:t>
            </a:r>
            <a:endParaRPr kumimoji="1" lang="en-US" altLang="ja-JP" dirty="0"/>
          </a:p>
        </p:txBody>
      </p:sp>
    </p:spTree>
    <p:extLst>
      <p:ext uri="{BB962C8B-B14F-4D97-AF65-F5344CB8AC3E}">
        <p14:creationId xmlns:p14="http://schemas.microsoft.com/office/powerpoint/2010/main" val="187134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04282F75-2E0B-4712-B0FA-0CEA172C9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49" y="206919"/>
            <a:ext cx="4369141" cy="3662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a:extLst>
              <a:ext uri="{FF2B5EF4-FFF2-40B4-BE49-F238E27FC236}">
                <a16:creationId xmlns:a16="http://schemas.microsoft.com/office/drawing/2014/main" id="{B1C72E6C-6B4D-4047-A3E4-92EB17F14A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482790" y="206919"/>
            <a:ext cx="4560922" cy="3662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テキスト ボックス 7">
            <a:extLst>
              <a:ext uri="{FF2B5EF4-FFF2-40B4-BE49-F238E27FC236}">
                <a16:creationId xmlns:a16="http://schemas.microsoft.com/office/drawing/2014/main" id="{78CF9B84-0B43-4D79-9F45-F17C193FF338}"/>
              </a:ext>
            </a:extLst>
          </p:cNvPr>
          <p:cNvSpPr txBox="1"/>
          <p:nvPr/>
        </p:nvSpPr>
        <p:spPr>
          <a:xfrm>
            <a:off x="113649" y="4065758"/>
            <a:ext cx="8930063" cy="2585323"/>
          </a:xfrm>
          <a:prstGeom prst="rect">
            <a:avLst/>
          </a:prstGeom>
          <a:noFill/>
        </p:spPr>
        <p:txBody>
          <a:bodyPr wrap="square" rtlCol="0">
            <a:spAutoFit/>
          </a:bodyPr>
          <a:lstStyle/>
          <a:p>
            <a:r>
              <a:rPr kumimoji="1" lang="ja-JP" altLang="en-US" dirty="0"/>
              <a:t>・主要評価項目は早期リズム群 </a:t>
            </a:r>
            <a:r>
              <a:rPr kumimoji="1" lang="en-US" altLang="ja-JP" dirty="0"/>
              <a:t>3.9/100</a:t>
            </a:r>
            <a:r>
              <a:rPr kumimoji="1" lang="ja-JP" altLang="en-US" dirty="0"/>
              <a:t>人年 </a:t>
            </a:r>
            <a:r>
              <a:rPr kumimoji="1" lang="en-US" altLang="ja-JP" dirty="0"/>
              <a:t>vs </a:t>
            </a:r>
            <a:r>
              <a:rPr kumimoji="1" lang="ja-JP" altLang="en-US" dirty="0"/>
              <a:t>通常群 </a:t>
            </a:r>
            <a:r>
              <a:rPr kumimoji="1" lang="en-US" altLang="ja-JP" dirty="0"/>
              <a:t>5.0/100</a:t>
            </a:r>
            <a:r>
              <a:rPr kumimoji="1" lang="ja-JP" altLang="en-US" dirty="0"/>
              <a:t>人年</a:t>
            </a:r>
            <a:r>
              <a:rPr kumimoji="1" lang="en-US" altLang="ja-JP" dirty="0"/>
              <a:t>(HR0.79 0.66~0.94 P=0.005)</a:t>
            </a:r>
            <a:r>
              <a:rPr kumimoji="1" lang="ja-JP" altLang="en-US" dirty="0"/>
              <a:t>と有意差をもって良好であった</a:t>
            </a:r>
            <a:endParaRPr kumimoji="1" lang="en-US" altLang="ja-JP" dirty="0"/>
          </a:p>
          <a:p>
            <a:endParaRPr kumimoji="1" lang="en-US" altLang="ja-JP" dirty="0"/>
          </a:p>
          <a:p>
            <a:r>
              <a:rPr kumimoji="1" lang="ja-JP" altLang="en-US" dirty="0"/>
              <a:t>・主要安全性イベントに関しては有意差は認められなかった（</a:t>
            </a:r>
            <a:r>
              <a:rPr lang="ja-JP" altLang="en-US" b="0" i="0" dirty="0">
                <a:effectLst/>
              </a:rPr>
              <a:t>リズムコントロール療法に関連する重篤な有害事象は，早期リズムコントロールに割り付けられた患者の </a:t>
            </a:r>
            <a:r>
              <a:rPr lang="en-US" altLang="ja-JP" b="0" i="0" dirty="0">
                <a:effectLst/>
              </a:rPr>
              <a:t>4.9%</a:t>
            </a:r>
            <a:r>
              <a:rPr lang="ja-JP" altLang="en-US" b="0" i="0" dirty="0">
                <a:effectLst/>
              </a:rPr>
              <a:t>と，通常診療に割り付けられた患者の </a:t>
            </a:r>
            <a:r>
              <a:rPr lang="en-US" altLang="ja-JP" b="0" i="0" dirty="0">
                <a:effectLst/>
              </a:rPr>
              <a:t>1.4%</a:t>
            </a:r>
            <a:r>
              <a:rPr lang="ja-JP" altLang="en-US" b="0" i="0" dirty="0">
                <a:effectLst/>
              </a:rPr>
              <a:t>に発現した</a:t>
            </a:r>
            <a:r>
              <a:rPr kumimoji="1" lang="ja-JP" altLang="en-US" dirty="0"/>
              <a:t>）</a:t>
            </a:r>
            <a:endParaRPr kumimoji="1" lang="en-US" altLang="ja-JP" dirty="0"/>
          </a:p>
          <a:p>
            <a:endParaRPr kumimoji="1" lang="en-US" altLang="ja-JP" dirty="0"/>
          </a:p>
          <a:p>
            <a:r>
              <a:rPr kumimoji="1" lang="ja-JP" altLang="en-US" dirty="0"/>
              <a:t>・</a:t>
            </a:r>
            <a:r>
              <a:rPr lang="ja-JP" altLang="en-US" b="0" i="0" dirty="0">
                <a:effectLst/>
              </a:rPr>
              <a:t>早期心房細動と心血管疾患を有する患者において，早期リズムコントロール療法を行った場合，通常診療を行った場合と比較して有害な心血管転帰のリスクが低いことに関連した</a:t>
            </a:r>
            <a:endParaRPr kumimoji="1" lang="ja-JP" altLang="en-US" dirty="0"/>
          </a:p>
        </p:txBody>
      </p:sp>
    </p:spTree>
    <p:extLst>
      <p:ext uri="{BB962C8B-B14F-4D97-AF65-F5344CB8AC3E}">
        <p14:creationId xmlns:p14="http://schemas.microsoft.com/office/powerpoint/2010/main" val="297235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79A2745-384E-42A1-B831-4D88A0E5821D}"/>
              </a:ext>
            </a:extLst>
          </p:cNvPr>
          <p:cNvPicPr>
            <a:picLocks noChangeAspect="1"/>
          </p:cNvPicPr>
          <p:nvPr/>
        </p:nvPicPr>
        <p:blipFill>
          <a:blip r:embed="rId3"/>
          <a:stretch>
            <a:fillRect/>
          </a:stretch>
        </p:blipFill>
        <p:spPr>
          <a:xfrm>
            <a:off x="120121" y="202113"/>
            <a:ext cx="5150735" cy="2481147"/>
          </a:xfrm>
          <a:prstGeom prst="rect">
            <a:avLst/>
          </a:prstGeom>
        </p:spPr>
      </p:pic>
      <p:pic>
        <p:nvPicPr>
          <p:cNvPr id="5" name="図 4">
            <a:extLst>
              <a:ext uri="{FF2B5EF4-FFF2-40B4-BE49-F238E27FC236}">
                <a16:creationId xmlns:a16="http://schemas.microsoft.com/office/drawing/2014/main" id="{C75B90A2-62D1-4AAE-90FD-90C03B773258}"/>
              </a:ext>
            </a:extLst>
          </p:cNvPr>
          <p:cNvPicPr>
            <a:picLocks noChangeAspect="1"/>
          </p:cNvPicPr>
          <p:nvPr/>
        </p:nvPicPr>
        <p:blipFill>
          <a:blip r:embed="rId4"/>
          <a:stretch>
            <a:fillRect/>
          </a:stretch>
        </p:blipFill>
        <p:spPr>
          <a:xfrm>
            <a:off x="120121" y="2683260"/>
            <a:ext cx="5943856" cy="1048216"/>
          </a:xfrm>
          <a:prstGeom prst="rect">
            <a:avLst/>
          </a:prstGeom>
        </p:spPr>
      </p:pic>
      <p:pic>
        <p:nvPicPr>
          <p:cNvPr id="6" name="図 5">
            <a:extLst>
              <a:ext uri="{FF2B5EF4-FFF2-40B4-BE49-F238E27FC236}">
                <a16:creationId xmlns:a16="http://schemas.microsoft.com/office/drawing/2014/main" id="{5EAF9D54-3000-40C2-8ED9-7C26DDC3E8F4}"/>
              </a:ext>
            </a:extLst>
          </p:cNvPr>
          <p:cNvPicPr>
            <a:picLocks noChangeAspect="1"/>
          </p:cNvPicPr>
          <p:nvPr/>
        </p:nvPicPr>
        <p:blipFill>
          <a:blip r:embed="rId5"/>
          <a:stretch>
            <a:fillRect/>
          </a:stretch>
        </p:blipFill>
        <p:spPr>
          <a:xfrm>
            <a:off x="120121" y="3827655"/>
            <a:ext cx="5841008" cy="2481147"/>
          </a:xfrm>
          <a:prstGeom prst="rect">
            <a:avLst/>
          </a:prstGeom>
        </p:spPr>
      </p:pic>
      <p:sp>
        <p:nvSpPr>
          <p:cNvPr id="7" name="テキスト ボックス 6">
            <a:extLst>
              <a:ext uri="{FF2B5EF4-FFF2-40B4-BE49-F238E27FC236}">
                <a16:creationId xmlns:a16="http://schemas.microsoft.com/office/drawing/2014/main" id="{F4B6960D-9C62-4F2F-916C-C00FF2657B16}"/>
              </a:ext>
            </a:extLst>
          </p:cNvPr>
          <p:cNvSpPr txBox="1"/>
          <p:nvPr/>
        </p:nvSpPr>
        <p:spPr>
          <a:xfrm>
            <a:off x="5575610" y="334537"/>
            <a:ext cx="3289610" cy="646331"/>
          </a:xfrm>
          <a:prstGeom prst="rect">
            <a:avLst/>
          </a:prstGeom>
          <a:noFill/>
        </p:spPr>
        <p:txBody>
          <a:bodyPr wrap="square" rtlCol="0">
            <a:spAutoFit/>
          </a:bodyPr>
          <a:lstStyle/>
          <a:p>
            <a:r>
              <a:rPr kumimoji="1" lang="ja-JP" altLang="en-US" dirty="0"/>
              <a:t>・</a:t>
            </a:r>
            <a:r>
              <a:rPr kumimoji="1" lang="en-US" altLang="ja-JP" dirty="0"/>
              <a:t>COPD</a:t>
            </a:r>
            <a:r>
              <a:rPr kumimoji="1" lang="ja-JP" altLang="en-US" dirty="0"/>
              <a:t>患者への夜間の酸素吸入は予後を改善させるか</a:t>
            </a:r>
            <a:endParaRPr kumimoji="1" lang="en-US" altLang="ja-JP" dirty="0"/>
          </a:p>
        </p:txBody>
      </p:sp>
      <p:sp>
        <p:nvSpPr>
          <p:cNvPr id="8" name="テキスト ボックス 7">
            <a:extLst>
              <a:ext uri="{FF2B5EF4-FFF2-40B4-BE49-F238E27FC236}">
                <a16:creationId xmlns:a16="http://schemas.microsoft.com/office/drawing/2014/main" id="{B3C794EA-610B-48A7-81D0-29E63E27A848}"/>
              </a:ext>
            </a:extLst>
          </p:cNvPr>
          <p:cNvSpPr txBox="1"/>
          <p:nvPr/>
        </p:nvSpPr>
        <p:spPr>
          <a:xfrm>
            <a:off x="6063977" y="1103971"/>
            <a:ext cx="2801243" cy="5632311"/>
          </a:xfrm>
          <a:prstGeom prst="rect">
            <a:avLst/>
          </a:prstGeom>
          <a:noFill/>
        </p:spPr>
        <p:txBody>
          <a:bodyPr wrap="square" rtlCol="0">
            <a:spAutoFit/>
          </a:bodyPr>
          <a:lstStyle/>
          <a:p>
            <a:r>
              <a:rPr kumimoji="1" lang="ja-JP" altLang="en-US" dirty="0"/>
              <a:t>・日中の低酸素血症に対する</a:t>
            </a:r>
            <a:r>
              <a:rPr kumimoji="1" lang="en-US" altLang="ja-JP" dirty="0"/>
              <a:t>HOT</a:t>
            </a:r>
            <a:r>
              <a:rPr kumimoji="1" lang="ja-JP" altLang="en-US" dirty="0"/>
              <a:t>は予後を改善させる</a:t>
            </a:r>
            <a:endParaRPr kumimoji="1" lang="en-US" altLang="ja-JP" dirty="0"/>
          </a:p>
          <a:p>
            <a:endParaRPr kumimoji="1" lang="en-US" altLang="ja-JP" dirty="0"/>
          </a:p>
          <a:p>
            <a:r>
              <a:rPr kumimoji="1" lang="ja-JP" altLang="en-US" dirty="0"/>
              <a:t>・</a:t>
            </a:r>
            <a:r>
              <a:rPr lang="ja-JP" altLang="en-US" b="0" i="0" dirty="0">
                <a:effectLst/>
              </a:rPr>
              <a:t>夜間パルスオキシメトリーでの記録時間の </a:t>
            </a:r>
            <a:r>
              <a:rPr lang="en-US" altLang="ja-JP" b="0" i="0" dirty="0">
                <a:effectLst/>
              </a:rPr>
              <a:t>30%</a:t>
            </a:r>
            <a:r>
              <a:rPr lang="ja-JP" altLang="en-US" b="0" i="0" dirty="0">
                <a:effectLst/>
              </a:rPr>
              <a:t>以上が酸素飽和度 </a:t>
            </a:r>
            <a:r>
              <a:rPr lang="en-US" altLang="ja-JP" b="0" i="0" dirty="0">
                <a:effectLst/>
              </a:rPr>
              <a:t>90%</a:t>
            </a:r>
            <a:r>
              <a:rPr lang="ja-JP" altLang="en-US" b="0" i="0" dirty="0">
                <a:effectLst/>
              </a:rPr>
              <a:t>未満であった患者を，夜間酸素投与を受ける群と，偽酸素濃縮器で室内気を吸入する群（プラセボ群）に </a:t>
            </a:r>
            <a:r>
              <a:rPr lang="en-US" altLang="ja-JP" b="0" i="0" dirty="0">
                <a:effectLst/>
              </a:rPr>
              <a:t>1</a:t>
            </a:r>
            <a:r>
              <a:rPr lang="ja-JP" altLang="en-US" b="0" i="0" dirty="0">
                <a:effectLst/>
              </a:rPr>
              <a:t>：</a:t>
            </a:r>
            <a:r>
              <a:rPr lang="en-US" altLang="ja-JP" b="0" i="0" dirty="0">
                <a:effectLst/>
              </a:rPr>
              <a:t>1 </a:t>
            </a:r>
            <a:r>
              <a:rPr lang="ja-JP" altLang="en-US" b="0" i="0" dirty="0">
                <a:effectLst/>
              </a:rPr>
              <a:t>の割合で割り付けた</a:t>
            </a:r>
            <a:endParaRPr lang="en-US" altLang="ja-JP" b="0" i="0" dirty="0">
              <a:effectLst/>
            </a:endParaRPr>
          </a:p>
          <a:p>
            <a:endParaRPr lang="en-US" altLang="ja-JP" dirty="0"/>
          </a:p>
          <a:p>
            <a:r>
              <a:rPr lang="ja-JP" altLang="en-US" b="0" i="0" dirty="0">
                <a:effectLst/>
              </a:rPr>
              <a:t>・夜間酸素療法を </a:t>
            </a:r>
            <a:r>
              <a:rPr lang="en-US" altLang="ja-JP" b="0" i="0" dirty="0">
                <a:effectLst/>
              </a:rPr>
              <a:t>3</a:t>
            </a:r>
            <a:r>
              <a:rPr lang="ja-JP" altLang="en-US" b="0" i="0" dirty="0">
                <a:effectLst/>
              </a:rPr>
              <a:t>～</a:t>
            </a:r>
            <a:r>
              <a:rPr lang="en-US" altLang="ja-JP" b="0" i="0" dirty="0">
                <a:effectLst/>
              </a:rPr>
              <a:t>4 </a:t>
            </a:r>
            <a:r>
              <a:rPr lang="ja-JP" altLang="en-US" b="0" i="0" dirty="0">
                <a:effectLst/>
              </a:rPr>
              <a:t>年間行うことで，死亡または </a:t>
            </a:r>
            <a:r>
              <a:rPr lang="en-US" altLang="ja-JP" b="0" i="0" dirty="0">
                <a:effectLst/>
              </a:rPr>
              <a:t>COPD </a:t>
            </a:r>
            <a:r>
              <a:rPr lang="ja-JP" altLang="en-US" b="0" i="0" dirty="0">
                <a:effectLst/>
              </a:rPr>
              <a:t>の増悪，すなわち長期酸素療法の現在の適応基準を満たす状態になることが減少するかどうか</a:t>
            </a:r>
            <a:endParaRPr lang="en-US" altLang="ja-JP" b="0" i="0" dirty="0">
              <a:effectLst/>
            </a:endParaRPr>
          </a:p>
          <a:p>
            <a:endParaRPr kumimoji="1" lang="en-US" altLang="ja-JP" dirty="0"/>
          </a:p>
          <a:p>
            <a:r>
              <a:rPr kumimoji="1" lang="ja-JP" altLang="en-US" dirty="0"/>
              <a:t>・</a:t>
            </a:r>
            <a:r>
              <a:rPr kumimoji="1" lang="en-US" altLang="ja-JP" dirty="0"/>
              <a:t>2</a:t>
            </a:r>
            <a:r>
              <a:rPr kumimoji="1" lang="ja-JP" altLang="en-US" dirty="0"/>
              <a:t>重盲検無作為比較</a:t>
            </a:r>
            <a:endParaRPr kumimoji="1" lang="en-US" altLang="ja-JP" dirty="0"/>
          </a:p>
        </p:txBody>
      </p:sp>
    </p:spTree>
    <p:extLst>
      <p:ext uri="{BB962C8B-B14F-4D97-AF65-F5344CB8AC3E}">
        <p14:creationId xmlns:p14="http://schemas.microsoft.com/office/powerpoint/2010/main" val="33677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FC167DA-18EE-4B46-A22B-CFE4ADD0F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2" y="151161"/>
            <a:ext cx="6579231" cy="6617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テキスト ボックス 5">
            <a:extLst>
              <a:ext uri="{FF2B5EF4-FFF2-40B4-BE49-F238E27FC236}">
                <a16:creationId xmlns:a16="http://schemas.microsoft.com/office/drawing/2014/main" id="{09F8B84C-AD75-4E4B-B333-EB58DC8BCB46}"/>
              </a:ext>
            </a:extLst>
          </p:cNvPr>
          <p:cNvSpPr txBox="1"/>
          <p:nvPr/>
        </p:nvSpPr>
        <p:spPr>
          <a:xfrm>
            <a:off x="7001456" y="1720840"/>
            <a:ext cx="2029522" cy="3416320"/>
          </a:xfrm>
          <a:prstGeom prst="rect">
            <a:avLst/>
          </a:prstGeom>
          <a:noFill/>
        </p:spPr>
        <p:txBody>
          <a:bodyPr wrap="square" rtlCol="0">
            <a:spAutoFit/>
          </a:bodyPr>
          <a:lstStyle/>
          <a:p>
            <a:r>
              <a:rPr kumimoji="1" lang="ja-JP" altLang="en-US" dirty="0"/>
              <a:t>・フローチャートは左図の通り</a:t>
            </a:r>
            <a:endParaRPr kumimoji="1" lang="en-US" altLang="ja-JP" dirty="0"/>
          </a:p>
          <a:p>
            <a:endParaRPr kumimoji="1" lang="en-US" altLang="ja-JP" dirty="0"/>
          </a:p>
          <a:p>
            <a:r>
              <a:rPr kumimoji="1" lang="ja-JP" altLang="en-US" dirty="0"/>
              <a:t>・夜間酸素吸入と夜間室内機吸入を１：１に割付</a:t>
            </a:r>
            <a:endParaRPr kumimoji="1" lang="en-US" altLang="ja-JP" dirty="0"/>
          </a:p>
          <a:p>
            <a:endParaRPr kumimoji="1" lang="en-US" altLang="ja-JP" dirty="0"/>
          </a:p>
          <a:p>
            <a:r>
              <a:rPr kumimoji="1" lang="ja-JP" altLang="en-US" dirty="0"/>
              <a:t>・</a:t>
            </a:r>
            <a:r>
              <a:rPr kumimoji="1" lang="en-US" altLang="ja-JP" dirty="0"/>
              <a:t>118</a:t>
            </a:r>
            <a:r>
              <a:rPr kumimoji="1" lang="ja-JP" altLang="en-US" dirty="0"/>
              <a:t>人と</a:t>
            </a:r>
            <a:r>
              <a:rPr kumimoji="1" lang="en-US" altLang="ja-JP" dirty="0"/>
              <a:t>113</a:t>
            </a:r>
            <a:r>
              <a:rPr kumimoji="1" lang="ja-JP" altLang="en-US" dirty="0"/>
              <a:t>人がそれぞれ</a:t>
            </a:r>
            <a:r>
              <a:rPr kumimoji="1" lang="en-US" altLang="ja-JP" dirty="0"/>
              <a:t>intention treat</a:t>
            </a:r>
            <a:r>
              <a:rPr kumimoji="1" lang="ja-JP" altLang="en-US" dirty="0"/>
              <a:t>で</a:t>
            </a:r>
            <a:r>
              <a:rPr kumimoji="1" lang="en-US" altLang="ja-JP" dirty="0"/>
              <a:t>4</a:t>
            </a:r>
            <a:r>
              <a:rPr kumimoji="1" lang="ja-JP" altLang="en-US" dirty="0"/>
              <a:t>年間のフォローの後に解析</a:t>
            </a:r>
            <a:endParaRPr kumimoji="1" lang="en-US" altLang="ja-JP" dirty="0"/>
          </a:p>
        </p:txBody>
      </p:sp>
    </p:spTree>
    <p:extLst>
      <p:ext uri="{BB962C8B-B14F-4D97-AF65-F5344CB8AC3E}">
        <p14:creationId xmlns:p14="http://schemas.microsoft.com/office/powerpoint/2010/main" val="204043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C3CC6BF-1659-4DEF-9A63-CD728391E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33" y="184935"/>
            <a:ext cx="4415767" cy="6488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a:extLst>
              <a:ext uri="{FF2B5EF4-FFF2-40B4-BE49-F238E27FC236}">
                <a16:creationId xmlns:a16="http://schemas.microsoft.com/office/drawing/2014/main" id="{939FC14A-7AA7-40A4-8685-21DEEB5E2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161" y="184935"/>
            <a:ext cx="4386606" cy="1978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テキスト ボックス 7">
            <a:extLst>
              <a:ext uri="{FF2B5EF4-FFF2-40B4-BE49-F238E27FC236}">
                <a16:creationId xmlns:a16="http://schemas.microsoft.com/office/drawing/2014/main" id="{7482814F-87BD-45AB-8C59-212395B8C610}"/>
              </a:ext>
            </a:extLst>
          </p:cNvPr>
          <p:cNvSpPr txBox="1"/>
          <p:nvPr/>
        </p:nvSpPr>
        <p:spPr>
          <a:xfrm>
            <a:off x="4716966" y="2162963"/>
            <a:ext cx="4270801" cy="4801314"/>
          </a:xfrm>
          <a:prstGeom prst="rect">
            <a:avLst/>
          </a:prstGeom>
          <a:noFill/>
        </p:spPr>
        <p:txBody>
          <a:bodyPr wrap="square" rtlCol="0">
            <a:spAutoFit/>
          </a:bodyPr>
          <a:lstStyle/>
          <a:p>
            <a:r>
              <a:rPr lang="ja-JP" altLang="en-US" b="0" i="0" dirty="0">
                <a:effectLst/>
              </a:rPr>
              <a:t>・</a:t>
            </a:r>
            <a:r>
              <a:rPr lang="en-US" altLang="ja-JP" b="0" i="0" dirty="0">
                <a:effectLst/>
              </a:rPr>
              <a:t>28 </a:t>
            </a:r>
            <a:r>
              <a:rPr lang="ja-JP" altLang="en-US" b="0" i="0" dirty="0">
                <a:effectLst/>
              </a:rPr>
              <a:t>施設で，計画していた </a:t>
            </a:r>
            <a:r>
              <a:rPr lang="en-US" altLang="ja-JP" b="0" i="0" dirty="0">
                <a:effectLst/>
              </a:rPr>
              <a:t>600 </a:t>
            </a:r>
            <a:r>
              <a:rPr lang="ja-JP" altLang="en-US" b="0" i="0" dirty="0">
                <a:effectLst/>
              </a:rPr>
              <a:t>例のうち </a:t>
            </a:r>
            <a:r>
              <a:rPr lang="en-US" altLang="ja-JP" b="0" i="0" dirty="0">
                <a:effectLst/>
              </a:rPr>
              <a:t>243 </a:t>
            </a:r>
            <a:r>
              <a:rPr lang="ja-JP" altLang="en-US" b="0" i="0" dirty="0">
                <a:effectLst/>
              </a:rPr>
              <a:t>例が無作為化された時点で，患者の募集と参加の継続が困難であったことから，募集は早期に中止された．</a:t>
            </a:r>
            <a:endParaRPr lang="en-US" altLang="ja-JP" b="0" i="0" dirty="0">
              <a:effectLst/>
            </a:endParaRPr>
          </a:p>
          <a:p>
            <a:endParaRPr lang="en-US" altLang="ja-JP" dirty="0"/>
          </a:p>
          <a:p>
            <a:r>
              <a:rPr lang="ja-JP" altLang="en-US" b="0" i="0" dirty="0">
                <a:effectLst/>
              </a:rPr>
              <a:t>・追跡 </a:t>
            </a:r>
            <a:r>
              <a:rPr lang="en-US" altLang="ja-JP" b="0" i="0" dirty="0">
                <a:effectLst/>
              </a:rPr>
              <a:t>3 </a:t>
            </a:r>
            <a:r>
              <a:rPr lang="ja-JP" altLang="en-US" b="0" i="0" dirty="0">
                <a:effectLst/>
              </a:rPr>
              <a:t>年の時点で，夜間酸素投与群に割り付けられた患者の </a:t>
            </a:r>
            <a:r>
              <a:rPr lang="en-US" altLang="ja-JP" b="0" i="0" dirty="0">
                <a:effectLst/>
              </a:rPr>
              <a:t>39.0%</a:t>
            </a:r>
            <a:r>
              <a:rPr lang="ja-JP" altLang="en-US" b="0" i="0" dirty="0">
                <a:effectLst/>
              </a:rPr>
              <a:t>（</a:t>
            </a:r>
            <a:r>
              <a:rPr lang="en-US" altLang="ja-JP" b="0" i="0" dirty="0">
                <a:effectLst/>
              </a:rPr>
              <a:t>48/123</a:t>
            </a:r>
            <a:r>
              <a:rPr lang="ja-JP" altLang="en-US" b="0" i="0" dirty="0">
                <a:effectLst/>
              </a:rPr>
              <a:t>例）とプラセボ群に割り付けられた患者の </a:t>
            </a:r>
            <a:r>
              <a:rPr lang="en-US" altLang="ja-JP" b="0" i="0" dirty="0">
                <a:effectLst/>
              </a:rPr>
              <a:t>42.0%</a:t>
            </a:r>
            <a:r>
              <a:rPr lang="ja-JP" altLang="en-US" b="0" i="0" dirty="0">
                <a:effectLst/>
              </a:rPr>
              <a:t>（</a:t>
            </a:r>
            <a:r>
              <a:rPr lang="en-US" altLang="ja-JP" b="0" i="0" dirty="0">
                <a:effectLst/>
              </a:rPr>
              <a:t>50</a:t>
            </a:r>
            <a:r>
              <a:rPr lang="en-US" altLang="ja-JP" dirty="0"/>
              <a:t>/</a:t>
            </a:r>
            <a:r>
              <a:rPr lang="en-US" altLang="ja-JP" b="0" i="0" dirty="0">
                <a:effectLst/>
              </a:rPr>
              <a:t>119 </a:t>
            </a:r>
            <a:r>
              <a:rPr lang="ja-JP" altLang="en-US" b="0" i="0" dirty="0">
                <a:effectLst/>
              </a:rPr>
              <a:t>例）が，</a:t>
            </a:r>
            <a:r>
              <a:rPr lang="en-US" altLang="ja-JP" b="0" i="0" dirty="0">
                <a:effectLst/>
              </a:rPr>
              <a:t>NOTT </a:t>
            </a:r>
            <a:r>
              <a:rPr lang="ja-JP" altLang="en-US" b="0" i="0" dirty="0">
                <a:effectLst/>
              </a:rPr>
              <a:t>の長期酸素療法の適応基準を満たすか，死亡していた（差 －</a:t>
            </a:r>
            <a:r>
              <a:rPr lang="en-US" altLang="ja-JP" b="0" i="0" dirty="0">
                <a:effectLst/>
              </a:rPr>
              <a:t>3.0 </a:t>
            </a:r>
            <a:r>
              <a:rPr lang="ja-JP" altLang="en-US" dirty="0"/>
              <a:t>％</a:t>
            </a:r>
            <a:r>
              <a:rPr lang="ja-JP" altLang="en-US" b="0" i="0" dirty="0">
                <a:effectLst/>
              </a:rPr>
              <a:t>，</a:t>
            </a:r>
            <a:r>
              <a:rPr lang="en-US" altLang="ja-JP" b="0" i="0" dirty="0">
                <a:effectLst/>
              </a:rPr>
              <a:t>95%</a:t>
            </a:r>
            <a:r>
              <a:rPr lang="en-US" altLang="ja-JP" dirty="0"/>
              <a:t>CI</a:t>
            </a:r>
            <a:r>
              <a:rPr lang="ja-JP" altLang="en-US" b="0" i="0" dirty="0">
                <a:effectLst/>
              </a:rPr>
              <a:t> </a:t>
            </a:r>
            <a:r>
              <a:rPr lang="en-US" altLang="ja-JP" b="0" i="0" dirty="0">
                <a:effectLst/>
              </a:rPr>
              <a:t>-15.1</a:t>
            </a:r>
            <a:r>
              <a:rPr lang="ja-JP" altLang="en-US" b="0" i="0" dirty="0">
                <a:effectLst/>
              </a:rPr>
              <a:t>～</a:t>
            </a:r>
            <a:r>
              <a:rPr lang="en-US" altLang="ja-JP" b="0" i="0" dirty="0">
                <a:effectLst/>
              </a:rPr>
              <a:t>9.1</a:t>
            </a:r>
            <a:r>
              <a:rPr lang="ja-JP" altLang="en-US" b="0" i="0" dirty="0">
                <a:effectLst/>
              </a:rPr>
              <a:t>）．</a:t>
            </a:r>
            <a:endParaRPr lang="en-US" altLang="ja-JP" b="0" i="0" dirty="0">
              <a:effectLst/>
            </a:endParaRPr>
          </a:p>
          <a:p>
            <a:endParaRPr lang="ja-JP" altLang="en-US" b="0" i="0" dirty="0">
              <a:effectLst/>
            </a:endParaRPr>
          </a:p>
          <a:p>
            <a:r>
              <a:rPr lang="ja-JP" altLang="en-US" b="0" i="0" dirty="0">
                <a:effectLst/>
              </a:rPr>
              <a:t>・この試験は検出力が不十分であり，</a:t>
            </a:r>
            <a:r>
              <a:rPr lang="en-US" altLang="ja-JP" b="0" i="0" dirty="0">
                <a:effectLst/>
              </a:rPr>
              <a:t>COPD </a:t>
            </a:r>
            <a:r>
              <a:rPr lang="ja-JP" altLang="en-US" b="0" i="0" dirty="0">
                <a:effectLst/>
              </a:rPr>
              <a:t>患者に対する夜間酸素投与が，生存または長期酸素療法を必要とする状態への進行に正の効果をもたらすのか，負の効果をもたらすのかは示さない．</a:t>
            </a:r>
            <a:endParaRPr kumimoji="1" lang="ja-JP" altLang="en-US" dirty="0"/>
          </a:p>
        </p:txBody>
      </p:sp>
    </p:spTree>
    <p:extLst>
      <p:ext uri="{BB962C8B-B14F-4D97-AF65-F5344CB8AC3E}">
        <p14:creationId xmlns:p14="http://schemas.microsoft.com/office/powerpoint/2010/main" val="421497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07D68F0-21BA-41D8-8A69-5A426DF4937D}"/>
              </a:ext>
            </a:extLst>
          </p:cNvPr>
          <p:cNvPicPr>
            <a:picLocks noChangeAspect="1"/>
          </p:cNvPicPr>
          <p:nvPr/>
        </p:nvPicPr>
        <p:blipFill>
          <a:blip r:embed="rId3"/>
          <a:stretch>
            <a:fillRect/>
          </a:stretch>
        </p:blipFill>
        <p:spPr>
          <a:xfrm>
            <a:off x="97820" y="157273"/>
            <a:ext cx="4823970" cy="1994911"/>
          </a:xfrm>
          <a:prstGeom prst="rect">
            <a:avLst/>
          </a:prstGeom>
        </p:spPr>
      </p:pic>
      <p:pic>
        <p:nvPicPr>
          <p:cNvPr id="5" name="図 4">
            <a:extLst>
              <a:ext uri="{FF2B5EF4-FFF2-40B4-BE49-F238E27FC236}">
                <a16:creationId xmlns:a16="http://schemas.microsoft.com/office/drawing/2014/main" id="{72949263-A493-4F7A-909E-7ED6607FC95F}"/>
              </a:ext>
            </a:extLst>
          </p:cNvPr>
          <p:cNvPicPr>
            <a:picLocks noChangeAspect="1"/>
          </p:cNvPicPr>
          <p:nvPr/>
        </p:nvPicPr>
        <p:blipFill>
          <a:blip r:embed="rId4"/>
          <a:stretch>
            <a:fillRect/>
          </a:stretch>
        </p:blipFill>
        <p:spPr>
          <a:xfrm>
            <a:off x="97820" y="2152183"/>
            <a:ext cx="5628173" cy="1003611"/>
          </a:xfrm>
          <a:prstGeom prst="rect">
            <a:avLst/>
          </a:prstGeom>
        </p:spPr>
      </p:pic>
      <p:pic>
        <p:nvPicPr>
          <p:cNvPr id="6" name="図 5">
            <a:extLst>
              <a:ext uri="{FF2B5EF4-FFF2-40B4-BE49-F238E27FC236}">
                <a16:creationId xmlns:a16="http://schemas.microsoft.com/office/drawing/2014/main" id="{77D92F75-2B42-4D4E-BD42-3C8992BCD2C5}"/>
              </a:ext>
            </a:extLst>
          </p:cNvPr>
          <p:cNvPicPr>
            <a:picLocks noChangeAspect="1"/>
          </p:cNvPicPr>
          <p:nvPr/>
        </p:nvPicPr>
        <p:blipFill>
          <a:blip r:embed="rId5"/>
          <a:stretch>
            <a:fillRect/>
          </a:stretch>
        </p:blipFill>
        <p:spPr>
          <a:xfrm>
            <a:off x="97820" y="3328285"/>
            <a:ext cx="5709269" cy="2749129"/>
          </a:xfrm>
          <a:prstGeom prst="rect">
            <a:avLst/>
          </a:prstGeom>
        </p:spPr>
      </p:pic>
      <p:sp>
        <p:nvSpPr>
          <p:cNvPr id="7" name="テキスト ボックス 6">
            <a:extLst>
              <a:ext uri="{FF2B5EF4-FFF2-40B4-BE49-F238E27FC236}">
                <a16:creationId xmlns:a16="http://schemas.microsoft.com/office/drawing/2014/main" id="{3F36042E-9AFA-4542-913F-FB41EB8C8F64}"/>
              </a:ext>
            </a:extLst>
          </p:cNvPr>
          <p:cNvSpPr txBox="1"/>
          <p:nvPr/>
        </p:nvSpPr>
        <p:spPr>
          <a:xfrm>
            <a:off x="5107259" y="367990"/>
            <a:ext cx="3668751" cy="923330"/>
          </a:xfrm>
          <a:prstGeom prst="rect">
            <a:avLst/>
          </a:prstGeom>
          <a:noFill/>
        </p:spPr>
        <p:txBody>
          <a:bodyPr wrap="square" rtlCol="0">
            <a:spAutoFit/>
          </a:bodyPr>
          <a:lstStyle/>
          <a:p>
            <a:r>
              <a:rPr lang="ja-JP" altLang="en-US" b="1" i="0" dirty="0">
                <a:solidFill>
                  <a:srgbClr val="313131"/>
                </a:solidFill>
                <a:effectLst/>
                <a:latin typeface="ヒラギノ角ゴ Pro W3"/>
              </a:rPr>
              <a:t>透析用</a:t>
            </a:r>
            <a:r>
              <a:rPr lang="ja-JP" altLang="en-US" b="1" dirty="0">
                <a:solidFill>
                  <a:srgbClr val="313131"/>
                </a:solidFill>
                <a:latin typeface="ヒラギノ角ゴ Pro W3"/>
              </a:rPr>
              <a:t>シャント</a:t>
            </a:r>
            <a:r>
              <a:rPr lang="ja-JP" altLang="en-US" b="1" i="0" dirty="0">
                <a:solidFill>
                  <a:srgbClr val="313131"/>
                </a:solidFill>
                <a:effectLst/>
                <a:latin typeface="ヒラギノ角ゴ Pro W3"/>
              </a:rPr>
              <a:t>機能不全に対する薬剤コーティングバルーンの有効性</a:t>
            </a:r>
          </a:p>
          <a:p>
            <a:endParaRPr kumimoji="1" lang="ja-JP" altLang="en-US" dirty="0"/>
          </a:p>
        </p:txBody>
      </p:sp>
      <p:sp>
        <p:nvSpPr>
          <p:cNvPr id="8" name="テキスト ボックス 7">
            <a:extLst>
              <a:ext uri="{FF2B5EF4-FFF2-40B4-BE49-F238E27FC236}">
                <a16:creationId xmlns:a16="http://schemas.microsoft.com/office/drawing/2014/main" id="{DFDC29EF-E833-4147-86A3-37576EDCF894}"/>
              </a:ext>
            </a:extLst>
          </p:cNvPr>
          <p:cNvSpPr txBox="1"/>
          <p:nvPr/>
        </p:nvSpPr>
        <p:spPr>
          <a:xfrm>
            <a:off x="5807089" y="1447437"/>
            <a:ext cx="3154390" cy="4801314"/>
          </a:xfrm>
          <a:prstGeom prst="rect">
            <a:avLst/>
          </a:prstGeom>
          <a:noFill/>
        </p:spPr>
        <p:txBody>
          <a:bodyPr wrap="square" rtlCol="0">
            <a:spAutoFit/>
          </a:bodyPr>
          <a:lstStyle/>
          <a:p>
            <a:r>
              <a:rPr kumimoji="1" lang="ja-JP" altLang="en-US" dirty="0"/>
              <a:t>・</a:t>
            </a:r>
            <a:r>
              <a:rPr lang="ja-JP" altLang="en-US" b="0" i="0" dirty="0">
                <a:effectLst/>
              </a:rPr>
              <a:t>前向き単盲検 </a:t>
            </a:r>
            <a:r>
              <a:rPr lang="en-US" altLang="ja-JP" b="0" i="0" dirty="0">
                <a:effectLst/>
              </a:rPr>
              <a:t>1</a:t>
            </a:r>
            <a:r>
              <a:rPr lang="ja-JP" altLang="en-US" b="0" i="0" dirty="0">
                <a:effectLst/>
              </a:rPr>
              <a:t>：</a:t>
            </a:r>
            <a:r>
              <a:rPr lang="en-US" altLang="ja-JP" b="0" i="0" dirty="0">
                <a:effectLst/>
              </a:rPr>
              <a:t>1 </a:t>
            </a:r>
            <a:r>
              <a:rPr lang="ja-JP" altLang="en-US" b="0" i="0" dirty="0">
                <a:effectLst/>
              </a:rPr>
              <a:t>無作為化試験で，世界の </a:t>
            </a:r>
            <a:r>
              <a:rPr lang="en-US" altLang="ja-JP" b="0" i="0" dirty="0">
                <a:effectLst/>
              </a:rPr>
              <a:t>29 </a:t>
            </a:r>
            <a:r>
              <a:rPr lang="ja-JP" altLang="en-US" b="0" i="0" dirty="0">
                <a:effectLst/>
              </a:rPr>
              <a:t>施設で </a:t>
            </a:r>
            <a:r>
              <a:rPr lang="en-US" altLang="ja-JP" b="0" i="0" dirty="0">
                <a:effectLst/>
              </a:rPr>
              <a:t>330 </a:t>
            </a:r>
            <a:r>
              <a:rPr lang="ja-JP" altLang="en-US" b="0" i="0" dirty="0">
                <a:effectLst/>
              </a:rPr>
              <a:t>例の患者を登録</a:t>
            </a:r>
            <a:endParaRPr lang="en-US" altLang="ja-JP" b="0" i="0" dirty="0">
              <a:effectLst/>
            </a:endParaRPr>
          </a:p>
          <a:p>
            <a:endParaRPr kumimoji="1" lang="en-US" altLang="ja-JP" dirty="0"/>
          </a:p>
          <a:p>
            <a:r>
              <a:rPr kumimoji="1" lang="ja-JP" altLang="en-US" dirty="0"/>
              <a:t>・</a:t>
            </a:r>
            <a:r>
              <a:rPr lang="ja-JP" altLang="en-US" b="0" i="0" dirty="0">
                <a:effectLst/>
              </a:rPr>
              <a:t>上肢の自己動静脈瘻内に新規狭窄病変または再狭窄病変を有する患者を対象</a:t>
            </a:r>
            <a:endParaRPr lang="en-US" altLang="ja-JP" b="0" i="0" dirty="0">
              <a:effectLst/>
            </a:endParaRPr>
          </a:p>
          <a:p>
            <a:endParaRPr kumimoji="1" lang="en-US" altLang="ja-JP" dirty="0"/>
          </a:p>
          <a:p>
            <a:r>
              <a:rPr kumimoji="1" lang="ja-JP" altLang="en-US" dirty="0"/>
              <a:t>・</a:t>
            </a:r>
            <a:r>
              <a:rPr lang="ja-JP" altLang="en-US" b="0" i="0" dirty="0">
                <a:effectLst/>
              </a:rPr>
              <a:t>高圧バルーンによる経皮的血管形成術成功後、薬剤溶出バルーン群または標準的なバルーン群に割付</a:t>
            </a:r>
            <a:endParaRPr lang="en-US" altLang="ja-JP" b="0" i="0" dirty="0">
              <a:effectLst/>
            </a:endParaRPr>
          </a:p>
          <a:p>
            <a:endParaRPr kumimoji="1" lang="en-US" altLang="ja-JP" dirty="0"/>
          </a:p>
          <a:p>
            <a:r>
              <a:rPr kumimoji="1" lang="ja-JP" altLang="en-US" dirty="0"/>
              <a:t>・主要評価項目は</a:t>
            </a:r>
            <a:r>
              <a:rPr lang="en-US" altLang="ja-JP" b="0" i="0" dirty="0">
                <a:effectLst/>
              </a:rPr>
              <a:t>6 </a:t>
            </a:r>
            <a:r>
              <a:rPr lang="ja-JP" altLang="en-US" b="0" i="0" dirty="0">
                <a:effectLst/>
              </a:rPr>
              <a:t>ヵ月以内に臨床所見に基づく標的病変再血行再建や回路内血栓がないことと定義</a:t>
            </a:r>
            <a:endParaRPr kumimoji="1" lang="ja-JP" altLang="en-US" dirty="0"/>
          </a:p>
        </p:txBody>
      </p:sp>
    </p:spTree>
    <p:extLst>
      <p:ext uri="{BB962C8B-B14F-4D97-AF65-F5344CB8AC3E}">
        <p14:creationId xmlns:p14="http://schemas.microsoft.com/office/powerpoint/2010/main" val="227726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8D1B5BF-4801-4A60-9D5A-33D0DFE0F63F}"/>
              </a:ext>
            </a:extLst>
          </p:cNvPr>
          <p:cNvPicPr>
            <a:picLocks noChangeAspect="1"/>
          </p:cNvPicPr>
          <p:nvPr/>
        </p:nvPicPr>
        <p:blipFill>
          <a:blip r:embed="rId2"/>
          <a:stretch>
            <a:fillRect/>
          </a:stretch>
        </p:blipFill>
        <p:spPr>
          <a:xfrm>
            <a:off x="91891" y="83213"/>
            <a:ext cx="6206104" cy="6652124"/>
          </a:xfrm>
          <a:prstGeom prst="rect">
            <a:avLst/>
          </a:prstGeom>
        </p:spPr>
      </p:pic>
      <p:sp>
        <p:nvSpPr>
          <p:cNvPr id="5" name="テキスト ボックス 4">
            <a:extLst>
              <a:ext uri="{FF2B5EF4-FFF2-40B4-BE49-F238E27FC236}">
                <a16:creationId xmlns:a16="http://schemas.microsoft.com/office/drawing/2014/main" id="{ED67E4B9-40E0-45BF-8D79-F5415DBD862A}"/>
              </a:ext>
            </a:extLst>
          </p:cNvPr>
          <p:cNvSpPr txBox="1"/>
          <p:nvPr/>
        </p:nvSpPr>
        <p:spPr>
          <a:xfrm>
            <a:off x="6297995" y="2255113"/>
            <a:ext cx="2520175" cy="2308324"/>
          </a:xfrm>
          <a:prstGeom prst="rect">
            <a:avLst/>
          </a:prstGeom>
          <a:noFill/>
        </p:spPr>
        <p:txBody>
          <a:bodyPr wrap="square" rtlCol="0">
            <a:spAutoFit/>
          </a:bodyPr>
          <a:lstStyle/>
          <a:p>
            <a:r>
              <a:rPr kumimoji="1" lang="ja-JP" altLang="en-US" dirty="0"/>
              <a:t>・フローチャートは左図</a:t>
            </a:r>
            <a:endParaRPr kumimoji="1" lang="en-US" altLang="ja-JP" dirty="0"/>
          </a:p>
          <a:p>
            <a:endParaRPr kumimoji="1" lang="en-US" altLang="ja-JP" dirty="0"/>
          </a:p>
          <a:p>
            <a:r>
              <a:rPr kumimoji="1" lang="ja-JP" altLang="en-US" dirty="0"/>
              <a:t>・</a:t>
            </a:r>
            <a:r>
              <a:rPr lang="en-US" altLang="ja-JP" b="0" i="0" dirty="0">
                <a:effectLst/>
              </a:rPr>
              <a:t>330 </a:t>
            </a:r>
            <a:r>
              <a:rPr lang="ja-JP" altLang="en-US" b="0" i="0" dirty="0">
                <a:effectLst/>
              </a:rPr>
              <a:t>例が無作為化され，</a:t>
            </a:r>
            <a:r>
              <a:rPr lang="en-US" altLang="ja-JP" b="0" i="0" dirty="0">
                <a:effectLst/>
              </a:rPr>
              <a:t>170 </a:t>
            </a:r>
            <a:r>
              <a:rPr lang="ja-JP" altLang="en-US" b="0" i="0" dirty="0">
                <a:effectLst/>
              </a:rPr>
              <a:t>例が薬剤コーティングバルーンによる治療，</a:t>
            </a:r>
            <a:r>
              <a:rPr lang="en-US" altLang="ja-JP" b="0" i="0" dirty="0">
                <a:effectLst/>
              </a:rPr>
              <a:t>160 </a:t>
            </a:r>
            <a:r>
              <a:rPr lang="ja-JP" altLang="en-US" b="0" i="0" dirty="0">
                <a:effectLst/>
              </a:rPr>
              <a:t>例が標準的なバルーンによる治療に割り付けられた</a:t>
            </a:r>
            <a:endParaRPr kumimoji="1" lang="ja-JP" altLang="en-US" dirty="0"/>
          </a:p>
        </p:txBody>
      </p:sp>
    </p:spTree>
    <p:extLst>
      <p:ext uri="{BB962C8B-B14F-4D97-AF65-F5344CB8AC3E}">
        <p14:creationId xmlns:p14="http://schemas.microsoft.com/office/powerpoint/2010/main" val="19933416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画面に合わせる (4:3)</PresentationFormat>
  <Paragraphs>96</Paragraphs>
  <Slides>16</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UD デジタル 教科書体 NK-R</vt:lpstr>
      <vt:lpstr>ヒラギノ角ゴ Pro W3</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2020-10-05T08:09:48Z</dcterms:created>
  <dcterms:modified xsi:type="dcterms:W3CDTF">2020-10-05T08:10:00Z</dcterms:modified>
</cp:coreProperties>
</file>