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9"/>
  </p:notesMasterIdLst>
  <p:sldIdLst>
    <p:sldId id="279" r:id="rId2"/>
    <p:sldId id="257" r:id="rId3"/>
    <p:sldId id="259" r:id="rId4"/>
    <p:sldId id="281" r:id="rId5"/>
    <p:sldId id="258" r:id="rId6"/>
    <p:sldId id="260" r:id="rId7"/>
    <p:sldId id="264" r:id="rId8"/>
    <p:sldId id="265" r:id="rId9"/>
    <p:sldId id="282" r:id="rId10"/>
    <p:sldId id="266" r:id="rId11"/>
    <p:sldId id="267" r:id="rId12"/>
    <p:sldId id="261" r:id="rId13"/>
    <p:sldId id="268" r:id="rId14"/>
    <p:sldId id="283" r:id="rId15"/>
    <p:sldId id="269" r:id="rId16"/>
    <p:sldId id="270" r:id="rId17"/>
    <p:sldId id="271" r:id="rId18"/>
    <p:sldId id="273" r:id="rId19"/>
    <p:sldId id="284" r:id="rId20"/>
    <p:sldId id="285" r:id="rId21"/>
    <p:sldId id="274" r:id="rId22"/>
    <p:sldId id="275" r:id="rId23"/>
    <p:sldId id="272" r:id="rId24"/>
    <p:sldId id="276" r:id="rId25"/>
    <p:sldId id="286" r:id="rId26"/>
    <p:sldId id="277" r:id="rId27"/>
    <p:sldId id="278" r:id="rId2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72" autoAdjust="0"/>
    <p:restoredTop sz="70690" autoAdjust="0"/>
  </p:normalViewPr>
  <p:slideViewPr>
    <p:cSldViewPr snapToGrid="0" snapToObjects="1">
      <p:cViewPr varScale="1">
        <p:scale>
          <a:sx n="35" d="100"/>
          <a:sy n="35" d="100"/>
        </p:scale>
        <p:origin x="1196"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52E33-1C5E-0546-8863-145BCCD36E9E}" type="datetimeFigureOut">
              <a:rPr kumimoji="1" lang="ja-JP" altLang="en-US" smtClean="0"/>
              <a:t>2020/9/26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F43999-A439-CA42-8762-6A78F1134098}" type="slidenum">
              <a:rPr kumimoji="1" lang="ja-JP" altLang="en-US" smtClean="0"/>
              <a:t>‹#›</a:t>
            </a:fld>
            <a:endParaRPr kumimoji="1" lang="ja-JP" altLang="en-US"/>
          </a:p>
        </p:txBody>
      </p:sp>
    </p:spTree>
    <p:extLst>
      <p:ext uri="{BB962C8B-B14F-4D97-AF65-F5344CB8AC3E}">
        <p14:creationId xmlns:p14="http://schemas.microsoft.com/office/powerpoint/2010/main" val="2364175692"/>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nejm.jp/abstract/vol371.p2167"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kern="1200" dirty="0">
                <a:solidFill>
                  <a:schemeClr val="tx1"/>
                </a:solidFill>
                <a:latin typeface="+mn-lt"/>
                <a:ea typeface="+mn-ea"/>
                <a:cs typeface="+mn-cs"/>
              </a:rPr>
              <a:t>薬剤溶出性ステント留置後の抗血小板薬 </a:t>
            </a:r>
            <a:r>
              <a:rPr kumimoji="1" lang="en-US" altLang="ja-JP" sz="1200" b="1" kern="1200" dirty="0">
                <a:solidFill>
                  <a:schemeClr val="tx1"/>
                </a:solidFill>
                <a:latin typeface="+mn-lt"/>
                <a:ea typeface="+mn-ea"/>
                <a:cs typeface="+mn-cs"/>
              </a:rPr>
              <a:t>2 </a:t>
            </a:r>
            <a:r>
              <a:rPr kumimoji="1" lang="ja-JP" altLang="en-US" sz="1200" b="1" kern="1200" dirty="0">
                <a:solidFill>
                  <a:schemeClr val="tx1"/>
                </a:solidFill>
                <a:latin typeface="+mn-lt"/>
                <a:ea typeface="+mn-ea"/>
                <a:cs typeface="+mn-cs"/>
              </a:rPr>
              <a:t>剤併用療法期間の </a:t>
            </a:r>
            <a:r>
              <a:rPr kumimoji="1" lang="en-US" altLang="ja-JP" sz="1200" b="1" kern="1200" dirty="0">
                <a:solidFill>
                  <a:schemeClr val="tx1"/>
                </a:solidFill>
                <a:latin typeface="+mn-lt"/>
                <a:ea typeface="+mn-ea"/>
                <a:cs typeface="+mn-cs"/>
              </a:rPr>
              <a:t>12 </a:t>
            </a:r>
            <a:r>
              <a:rPr kumimoji="1" lang="ja-JP" altLang="en-US" sz="1200" b="1" kern="1200" dirty="0">
                <a:solidFill>
                  <a:schemeClr val="tx1"/>
                </a:solidFill>
                <a:latin typeface="+mn-lt"/>
                <a:ea typeface="+mn-ea"/>
                <a:cs typeface="+mn-cs"/>
              </a:rPr>
              <a:t>ヵ月と </a:t>
            </a:r>
            <a:r>
              <a:rPr kumimoji="1" lang="en-US" altLang="ja-JP" sz="1200" b="1" kern="1200" dirty="0">
                <a:solidFill>
                  <a:schemeClr val="tx1"/>
                </a:solidFill>
                <a:latin typeface="+mn-lt"/>
                <a:ea typeface="+mn-ea"/>
                <a:cs typeface="+mn-cs"/>
              </a:rPr>
              <a:t>30 </a:t>
            </a:r>
            <a:r>
              <a:rPr kumimoji="1" lang="ja-JP" altLang="en-US" sz="1200" b="1" kern="1200" dirty="0">
                <a:solidFill>
                  <a:schemeClr val="tx1"/>
                </a:solidFill>
                <a:latin typeface="+mn-lt"/>
                <a:ea typeface="+mn-ea"/>
                <a:cs typeface="+mn-cs"/>
              </a:rPr>
              <a:t>ヵ月との比較</a:t>
            </a:r>
          </a:p>
          <a:p>
            <a:r>
              <a:rPr kumimoji="1" lang="en-US" altLang="ja-JP" sz="1200" b="1" kern="1200" dirty="0">
                <a:solidFill>
                  <a:schemeClr val="tx1"/>
                </a:solidFill>
                <a:latin typeface="+mn-lt"/>
                <a:ea typeface="+mn-ea"/>
                <a:cs typeface="+mn-cs"/>
              </a:rPr>
              <a:t>Twelve or 30 Months of Dual Antiplatelet Therapy after Drug-Eluting Stents</a:t>
            </a:r>
          </a:p>
          <a:p>
            <a:r>
              <a:rPr kumimoji="1" lang="en-US" altLang="ja-JP" sz="1200" b="1" kern="1200" dirty="0">
                <a:solidFill>
                  <a:schemeClr val="tx1"/>
                </a:solidFill>
                <a:latin typeface="+mn-lt"/>
                <a:ea typeface="+mn-ea"/>
                <a:cs typeface="+mn-cs"/>
              </a:rPr>
              <a:t>L. </a:t>
            </a:r>
            <a:r>
              <a:rPr kumimoji="1" lang="en-US" altLang="ja-JP" sz="1200" b="1" kern="1200" dirty="0" err="1">
                <a:solidFill>
                  <a:schemeClr val="tx1"/>
                </a:solidFill>
                <a:latin typeface="+mn-lt"/>
                <a:ea typeface="+mn-ea"/>
                <a:cs typeface="+mn-cs"/>
              </a:rPr>
              <a:t>Mauri</a:t>
            </a:r>
            <a:r>
              <a:rPr kumimoji="1" lang="en-US" altLang="ja-JP" sz="1200" b="1" kern="1200" dirty="0">
                <a:solidFill>
                  <a:schemeClr val="tx1"/>
                </a:solidFill>
                <a:latin typeface="+mn-lt"/>
                <a:ea typeface="+mn-ea"/>
                <a:cs typeface="+mn-cs"/>
              </a:rPr>
              <a:t> and Others</a:t>
            </a:r>
            <a:endParaRPr kumimoji="1" lang="ja-JP" altLang="en-US" sz="1200" b="0" u="sng" kern="1200" dirty="0">
              <a:solidFill>
                <a:schemeClr val="tx1"/>
              </a:solidFill>
              <a:latin typeface="+mn-lt"/>
              <a:ea typeface="+mn-ea"/>
              <a:cs typeface="+mn-cs"/>
              <a:hlinkClick r:id="rId3"/>
            </a:endParaRPr>
          </a:p>
          <a:p>
            <a:endParaRPr kumimoji="1" lang="ja-JP" altLang="en-US" sz="1200" b="1" kern="1200" dirty="0">
              <a:solidFill>
                <a:schemeClr val="tx1"/>
              </a:solidFill>
              <a:latin typeface="+mn-lt"/>
              <a:ea typeface="+mn-ea"/>
              <a:cs typeface="+mn-cs"/>
            </a:endParaRPr>
          </a:p>
          <a:p>
            <a:r>
              <a:rPr kumimoji="1" lang="ja-JP" altLang="en-US" sz="1200" b="0" kern="1200" dirty="0">
                <a:solidFill>
                  <a:schemeClr val="tx1"/>
                </a:solidFill>
                <a:latin typeface="+mn-lt"/>
                <a:ea typeface="+mn-ea"/>
                <a:cs typeface="+mn-cs"/>
              </a:rPr>
              <a:t>冠動脈ステント留置後は，血栓性合併症予防のため抗血小板薬 </a:t>
            </a:r>
            <a:r>
              <a:rPr kumimoji="1" lang="en-US" altLang="ja-JP" sz="1200" b="0" kern="1200" dirty="0">
                <a:solidFill>
                  <a:schemeClr val="tx1"/>
                </a:solidFill>
                <a:latin typeface="+mn-lt"/>
                <a:ea typeface="+mn-ea"/>
                <a:cs typeface="+mn-cs"/>
              </a:rPr>
              <a:t>2 </a:t>
            </a:r>
            <a:r>
              <a:rPr kumimoji="1" lang="ja-JP" altLang="en-US" sz="1200" b="0" kern="1200" dirty="0">
                <a:solidFill>
                  <a:schemeClr val="tx1"/>
                </a:solidFill>
                <a:latin typeface="+mn-lt"/>
                <a:ea typeface="+mn-ea"/>
                <a:cs typeface="+mn-cs"/>
              </a:rPr>
              <a:t>剤併用療法が推奨されているが，</a:t>
            </a:r>
            <a:r>
              <a:rPr kumimoji="1" lang="en-US" altLang="ja-JP" sz="1200" b="0" kern="1200" dirty="0">
                <a:solidFill>
                  <a:schemeClr val="tx1"/>
                </a:solidFill>
                <a:latin typeface="+mn-lt"/>
                <a:ea typeface="+mn-ea"/>
                <a:cs typeface="+mn-cs"/>
              </a:rPr>
              <a:t>1 </a:t>
            </a:r>
            <a:r>
              <a:rPr kumimoji="1" lang="ja-JP" altLang="en-US" sz="1200" b="0" kern="1200" dirty="0">
                <a:solidFill>
                  <a:schemeClr val="tx1"/>
                </a:solidFill>
                <a:latin typeface="+mn-lt"/>
                <a:ea typeface="+mn-ea"/>
                <a:cs typeface="+mn-cs"/>
              </a:rPr>
              <a:t>年を超えて行った場合の利益とリスクは明らかにされていない．</a:t>
            </a:r>
          </a:p>
          <a:p>
            <a:endParaRPr kumimoji="1" lang="ja-JP" altLang="en-US" sz="1200" b="1" kern="1200" dirty="0">
              <a:solidFill>
                <a:schemeClr val="tx1"/>
              </a:solidFill>
              <a:latin typeface="+mn-lt"/>
              <a:ea typeface="+mn-ea"/>
              <a:cs typeface="+mn-cs"/>
            </a:endParaRPr>
          </a:p>
          <a:p>
            <a:r>
              <a:rPr kumimoji="1" lang="ja-JP" altLang="en-US" sz="1200" b="0" kern="1200" dirty="0">
                <a:solidFill>
                  <a:schemeClr val="tx1"/>
                </a:solidFill>
                <a:latin typeface="+mn-lt"/>
                <a:ea typeface="+mn-ea"/>
                <a:cs typeface="+mn-cs"/>
              </a:rPr>
              <a:t>冠動脈ステント留置術にて薬剤溶出性ステントを留置された患者を登録した．チエノピリジン系薬（クロピドグレルまたはプラスグレル）とアスピリンによる治療を </a:t>
            </a:r>
            <a:r>
              <a:rPr kumimoji="1" lang="en-US" altLang="ja-JP" sz="1200" b="0" kern="1200" dirty="0">
                <a:solidFill>
                  <a:schemeClr val="tx1"/>
                </a:solidFill>
                <a:latin typeface="+mn-lt"/>
                <a:ea typeface="+mn-ea"/>
                <a:cs typeface="+mn-cs"/>
              </a:rPr>
              <a:t>12 </a:t>
            </a:r>
            <a:r>
              <a:rPr kumimoji="1" lang="ja-JP" altLang="en-US" sz="1200" b="0" kern="1200" dirty="0">
                <a:solidFill>
                  <a:schemeClr val="tx1"/>
                </a:solidFill>
                <a:latin typeface="+mn-lt"/>
                <a:ea typeface="+mn-ea"/>
                <a:cs typeface="+mn-cs"/>
              </a:rPr>
              <a:t>ヵ月間行った後，患者をさらに </a:t>
            </a:r>
            <a:r>
              <a:rPr kumimoji="1" lang="en-US" altLang="ja-JP" sz="1200" b="0" kern="1200" dirty="0">
                <a:solidFill>
                  <a:schemeClr val="tx1"/>
                </a:solidFill>
                <a:latin typeface="+mn-lt"/>
                <a:ea typeface="+mn-ea"/>
                <a:cs typeface="+mn-cs"/>
              </a:rPr>
              <a:t>18 </a:t>
            </a:r>
            <a:r>
              <a:rPr kumimoji="1" lang="ja-JP" altLang="en-US" sz="1200" b="0" kern="1200" dirty="0">
                <a:solidFill>
                  <a:schemeClr val="tx1"/>
                </a:solidFill>
                <a:latin typeface="+mn-lt"/>
                <a:ea typeface="+mn-ea"/>
                <a:cs typeface="+mn-cs"/>
              </a:rPr>
              <a:t>ヵ月間チエノピリジン投与を継続する群とプラセボ群に無作為に割り付けた．アスピリン投与は全例で継続した．複合主要有効性評価項目は，</a:t>
            </a:r>
            <a:r>
              <a:rPr kumimoji="1" lang="en-US" altLang="ja-JP" sz="1200" b="0" kern="1200" dirty="0">
                <a:solidFill>
                  <a:schemeClr val="tx1"/>
                </a:solidFill>
                <a:latin typeface="+mn-lt"/>
                <a:ea typeface="+mn-ea"/>
                <a:cs typeface="+mn-cs"/>
              </a:rPr>
              <a:t>12 </a:t>
            </a:r>
            <a:r>
              <a:rPr kumimoji="1" lang="ja-JP" altLang="en-US" sz="1200" b="0" kern="1200" dirty="0">
                <a:solidFill>
                  <a:schemeClr val="tx1"/>
                </a:solidFill>
                <a:latin typeface="+mn-lt"/>
                <a:ea typeface="+mn-ea"/>
                <a:cs typeface="+mn-cs"/>
              </a:rPr>
              <a:t>ヵ月目から </a:t>
            </a:r>
            <a:r>
              <a:rPr kumimoji="1" lang="en-US" altLang="ja-JP" sz="1200" b="0" kern="1200" dirty="0">
                <a:solidFill>
                  <a:schemeClr val="tx1"/>
                </a:solidFill>
                <a:latin typeface="+mn-lt"/>
                <a:ea typeface="+mn-ea"/>
                <a:cs typeface="+mn-cs"/>
              </a:rPr>
              <a:t>30 </a:t>
            </a:r>
            <a:r>
              <a:rPr kumimoji="1" lang="ja-JP" altLang="en-US" sz="1200" b="0" kern="1200" dirty="0">
                <a:solidFill>
                  <a:schemeClr val="tx1"/>
                </a:solidFill>
                <a:latin typeface="+mn-lt"/>
                <a:ea typeface="+mn-ea"/>
                <a:cs typeface="+mn-cs"/>
              </a:rPr>
              <a:t>ヵ月目までの期間におけるステント血栓症と主要な心血管・脳血管有害事象（死亡，心筋梗塞，脳卒中の複合）とした．主要安全性評価項目は中等度または重度の出血とした．</a:t>
            </a:r>
          </a:p>
          <a:p>
            <a:endParaRPr kumimoji="1" lang="ja-JP" altLang="en-US" sz="1200" b="1" kern="1200" dirty="0">
              <a:solidFill>
                <a:schemeClr val="tx1"/>
              </a:solidFill>
              <a:latin typeface="+mn-lt"/>
              <a:ea typeface="+mn-ea"/>
              <a:cs typeface="+mn-cs"/>
            </a:endParaRPr>
          </a:p>
          <a:p>
            <a:r>
              <a:rPr kumimoji="1" lang="en-US" altLang="ja-JP" sz="1200" b="0" kern="1200" dirty="0">
                <a:solidFill>
                  <a:schemeClr val="tx1"/>
                </a:solidFill>
                <a:latin typeface="+mn-lt"/>
                <a:ea typeface="+mn-ea"/>
                <a:cs typeface="+mn-cs"/>
              </a:rPr>
              <a:t>9,961 </a:t>
            </a:r>
            <a:r>
              <a:rPr kumimoji="1" lang="ja-JP" altLang="en-US" sz="1200" b="0" kern="1200" dirty="0">
                <a:solidFill>
                  <a:schemeClr val="tx1"/>
                </a:solidFill>
                <a:latin typeface="+mn-lt"/>
                <a:ea typeface="+mn-ea"/>
                <a:cs typeface="+mn-cs"/>
              </a:rPr>
              <a:t>例をチエノピリジン継続群とプラセボ群に無作為に割り付けた．チエノピリジン継続群では，プラセボ群と比較して，ステント血栓症の発生率（</a:t>
            </a:r>
            <a:r>
              <a:rPr kumimoji="1" lang="en-US" altLang="ja-JP" sz="1200" b="0" kern="1200" dirty="0">
                <a:solidFill>
                  <a:schemeClr val="tx1"/>
                </a:solidFill>
                <a:latin typeface="+mn-lt"/>
                <a:ea typeface="+mn-ea"/>
                <a:cs typeface="+mn-cs"/>
              </a:rPr>
              <a:t>0.4% </a:t>
            </a:r>
            <a:r>
              <a:rPr kumimoji="1" lang="ja-JP" altLang="en-US" sz="1200" b="0" kern="1200" dirty="0">
                <a:solidFill>
                  <a:schemeClr val="tx1"/>
                </a:solidFill>
                <a:latin typeface="+mn-lt"/>
                <a:ea typeface="+mn-ea"/>
                <a:cs typeface="+mn-cs"/>
              </a:rPr>
              <a:t>対 </a:t>
            </a:r>
            <a:r>
              <a:rPr kumimoji="1" lang="en-US" altLang="ja-JP" sz="1200" b="0" kern="1200" dirty="0">
                <a:solidFill>
                  <a:schemeClr val="tx1"/>
                </a:solidFill>
                <a:latin typeface="+mn-lt"/>
                <a:ea typeface="+mn-ea"/>
                <a:cs typeface="+mn-cs"/>
              </a:rPr>
              <a:t>1.4%</a:t>
            </a:r>
            <a:r>
              <a:rPr kumimoji="1" lang="ja-JP" altLang="en-US" sz="1200" b="0" kern="1200" dirty="0">
                <a:solidFill>
                  <a:schemeClr val="tx1"/>
                </a:solidFill>
                <a:latin typeface="+mn-lt"/>
                <a:ea typeface="+mn-ea"/>
                <a:cs typeface="+mn-cs"/>
              </a:rPr>
              <a:t>，ハザード比 </a:t>
            </a:r>
            <a:r>
              <a:rPr kumimoji="1" lang="en-US" altLang="ja-JP" sz="1200" b="0" kern="1200" dirty="0">
                <a:solidFill>
                  <a:schemeClr val="tx1"/>
                </a:solidFill>
                <a:latin typeface="+mn-lt"/>
                <a:ea typeface="+mn-ea"/>
                <a:cs typeface="+mn-cs"/>
              </a:rPr>
              <a:t>0.29 [95%</a:t>
            </a:r>
            <a:r>
              <a:rPr kumimoji="1" lang="ja-JP" altLang="en-US" sz="1200" b="0" kern="1200" dirty="0">
                <a:solidFill>
                  <a:schemeClr val="tx1"/>
                </a:solidFill>
                <a:latin typeface="+mn-lt"/>
                <a:ea typeface="+mn-ea"/>
                <a:cs typeface="+mn-cs"/>
              </a:rPr>
              <a:t>信頼区間 </a:t>
            </a:r>
            <a:r>
              <a:rPr kumimoji="1" lang="en-US" altLang="ja-JP" sz="1200" b="0" kern="1200" dirty="0">
                <a:solidFill>
                  <a:schemeClr val="tx1"/>
                </a:solidFill>
                <a:latin typeface="+mn-lt"/>
                <a:ea typeface="+mn-ea"/>
                <a:cs typeface="+mn-cs"/>
              </a:rPr>
              <a:t>{CI} 0.17</a:t>
            </a:r>
            <a:r>
              <a:rPr kumimoji="1" lang="ja-JP" altLang="en-US"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0.48]</a:t>
            </a:r>
            <a:r>
              <a:rPr kumimoji="1" lang="ja-JP" altLang="en-US"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P</a:t>
            </a:r>
            <a:r>
              <a:rPr kumimoji="1" lang="ja-JP" altLang="en-US"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0.001</a:t>
            </a:r>
            <a:r>
              <a:rPr kumimoji="1" lang="ja-JP" altLang="en-US" sz="1200" b="0" kern="1200" dirty="0">
                <a:solidFill>
                  <a:schemeClr val="tx1"/>
                </a:solidFill>
                <a:latin typeface="+mn-lt"/>
                <a:ea typeface="+mn-ea"/>
                <a:cs typeface="+mn-cs"/>
              </a:rPr>
              <a:t>）と，主要な心血管・脳血管有害事象の発現率（</a:t>
            </a:r>
            <a:r>
              <a:rPr kumimoji="1" lang="en-US" altLang="ja-JP" sz="1200" b="0" kern="1200" dirty="0">
                <a:solidFill>
                  <a:schemeClr val="tx1"/>
                </a:solidFill>
                <a:latin typeface="+mn-lt"/>
                <a:ea typeface="+mn-ea"/>
                <a:cs typeface="+mn-cs"/>
              </a:rPr>
              <a:t>4.3% VS</a:t>
            </a:r>
            <a:r>
              <a:rPr kumimoji="1" lang="en-US" altLang="ja-JP" sz="1200" b="0" kern="1200" baseline="0" dirty="0">
                <a:solidFill>
                  <a:schemeClr val="tx1"/>
                </a:solidFill>
                <a:latin typeface="+mn-lt"/>
                <a:ea typeface="+mn-ea"/>
                <a:cs typeface="+mn-cs"/>
              </a:rPr>
              <a:t> </a:t>
            </a:r>
            <a:r>
              <a:rPr kumimoji="1" lang="en-US" altLang="ja-JP" sz="1200" b="0" kern="1200" dirty="0">
                <a:solidFill>
                  <a:schemeClr val="tx1"/>
                </a:solidFill>
                <a:latin typeface="+mn-lt"/>
                <a:ea typeface="+mn-ea"/>
                <a:cs typeface="+mn-cs"/>
              </a:rPr>
              <a:t>5.9%</a:t>
            </a:r>
            <a:r>
              <a:rPr kumimoji="1" lang="ja-JP" altLang="en-US" sz="1200" b="0" kern="1200" dirty="0">
                <a:solidFill>
                  <a:schemeClr val="tx1"/>
                </a:solidFill>
                <a:latin typeface="+mn-lt"/>
                <a:ea typeface="+mn-ea"/>
                <a:cs typeface="+mn-cs"/>
              </a:rPr>
              <a:t>，ハザード比 </a:t>
            </a:r>
            <a:r>
              <a:rPr kumimoji="1" lang="en-US" altLang="ja-JP" sz="1200" b="0" kern="1200" dirty="0">
                <a:solidFill>
                  <a:schemeClr val="tx1"/>
                </a:solidFill>
                <a:latin typeface="+mn-lt"/>
                <a:ea typeface="+mn-ea"/>
                <a:cs typeface="+mn-cs"/>
              </a:rPr>
              <a:t>0.71 [95% CI 0.59</a:t>
            </a:r>
            <a:r>
              <a:rPr kumimoji="1" lang="ja-JP" altLang="en-US"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0.85]</a:t>
            </a:r>
            <a:r>
              <a:rPr kumimoji="1" lang="ja-JP" altLang="en-US"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P</a:t>
            </a:r>
            <a:r>
              <a:rPr kumimoji="1" lang="ja-JP" altLang="en-US"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0.001</a:t>
            </a:r>
            <a:r>
              <a:rPr kumimoji="1" lang="ja-JP" altLang="en-US" sz="1200" b="0" kern="1200" dirty="0">
                <a:solidFill>
                  <a:schemeClr val="tx1"/>
                </a:solidFill>
                <a:latin typeface="+mn-lt"/>
                <a:ea typeface="+mn-ea"/>
                <a:cs typeface="+mn-cs"/>
              </a:rPr>
              <a:t>）が低下した．心筋梗塞の発生率は，チエノピリジン継続群のほうがプラセボ群よりも低かった（</a:t>
            </a:r>
            <a:r>
              <a:rPr kumimoji="1" lang="en-US" altLang="ja-JP" sz="1200" b="0" kern="1200" dirty="0">
                <a:solidFill>
                  <a:schemeClr val="tx1"/>
                </a:solidFill>
                <a:latin typeface="+mn-lt"/>
                <a:ea typeface="+mn-ea"/>
                <a:cs typeface="+mn-cs"/>
              </a:rPr>
              <a:t>2.1% </a:t>
            </a:r>
            <a:r>
              <a:rPr kumimoji="1" lang="ja-JP" altLang="en-US" sz="1200" b="0" kern="1200" dirty="0">
                <a:solidFill>
                  <a:schemeClr val="tx1"/>
                </a:solidFill>
                <a:latin typeface="+mn-lt"/>
                <a:ea typeface="+mn-ea"/>
                <a:cs typeface="+mn-cs"/>
              </a:rPr>
              <a:t>対 </a:t>
            </a:r>
            <a:r>
              <a:rPr kumimoji="1" lang="en-US" altLang="ja-JP" sz="1200" b="0" kern="1200" dirty="0">
                <a:solidFill>
                  <a:schemeClr val="tx1"/>
                </a:solidFill>
                <a:latin typeface="+mn-lt"/>
                <a:ea typeface="+mn-ea"/>
                <a:cs typeface="+mn-cs"/>
              </a:rPr>
              <a:t>4.1%</a:t>
            </a:r>
            <a:r>
              <a:rPr kumimoji="1" lang="ja-JP" altLang="en-US" sz="1200" b="0" kern="1200" dirty="0">
                <a:solidFill>
                  <a:schemeClr val="tx1"/>
                </a:solidFill>
                <a:latin typeface="+mn-lt"/>
                <a:ea typeface="+mn-ea"/>
                <a:cs typeface="+mn-cs"/>
              </a:rPr>
              <a:t>，ハザード比 </a:t>
            </a:r>
            <a:r>
              <a:rPr kumimoji="1" lang="en-US" altLang="ja-JP" sz="1200" b="0" kern="1200" dirty="0">
                <a:solidFill>
                  <a:schemeClr val="tx1"/>
                </a:solidFill>
                <a:latin typeface="+mn-lt"/>
                <a:ea typeface="+mn-ea"/>
                <a:cs typeface="+mn-cs"/>
              </a:rPr>
              <a:t>0.47</a:t>
            </a:r>
            <a:r>
              <a:rPr kumimoji="1" lang="ja-JP" altLang="en-US"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P</a:t>
            </a:r>
            <a:r>
              <a:rPr kumimoji="1" lang="ja-JP" altLang="en-US"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0.001</a:t>
            </a:r>
            <a:r>
              <a:rPr kumimoji="1" lang="ja-JP" altLang="en-US" sz="1200" b="0" kern="1200" dirty="0">
                <a:solidFill>
                  <a:schemeClr val="tx1"/>
                </a:solidFill>
                <a:latin typeface="+mn-lt"/>
                <a:ea typeface="+mn-ea"/>
                <a:cs typeface="+mn-cs"/>
              </a:rPr>
              <a:t>）．全死因死亡率は，チエノピリジン継続群 </a:t>
            </a:r>
            <a:r>
              <a:rPr kumimoji="1" lang="en-US" altLang="ja-JP" sz="1200" b="0" kern="1200" dirty="0">
                <a:solidFill>
                  <a:schemeClr val="tx1"/>
                </a:solidFill>
                <a:latin typeface="+mn-lt"/>
                <a:ea typeface="+mn-ea"/>
                <a:cs typeface="+mn-cs"/>
              </a:rPr>
              <a:t>2.0%</a:t>
            </a:r>
            <a:r>
              <a:rPr kumimoji="1" lang="ja-JP" altLang="en-US" sz="1200" b="0" kern="1200" dirty="0">
                <a:solidFill>
                  <a:schemeClr val="tx1"/>
                </a:solidFill>
                <a:latin typeface="+mn-lt"/>
                <a:ea typeface="+mn-ea"/>
                <a:cs typeface="+mn-cs"/>
              </a:rPr>
              <a:t>，プラセボ群 </a:t>
            </a:r>
            <a:r>
              <a:rPr kumimoji="1" lang="en-US" altLang="ja-JP" sz="1200" b="0" kern="1200" dirty="0">
                <a:solidFill>
                  <a:schemeClr val="tx1"/>
                </a:solidFill>
                <a:latin typeface="+mn-lt"/>
                <a:ea typeface="+mn-ea"/>
                <a:cs typeface="+mn-cs"/>
              </a:rPr>
              <a:t>1.5%</a:t>
            </a:r>
            <a:r>
              <a:rPr kumimoji="1" lang="ja-JP" altLang="en-US" sz="1200" b="0" kern="1200" dirty="0">
                <a:solidFill>
                  <a:schemeClr val="tx1"/>
                </a:solidFill>
                <a:latin typeface="+mn-lt"/>
                <a:ea typeface="+mn-ea"/>
                <a:cs typeface="+mn-cs"/>
              </a:rPr>
              <a:t>であった（ハザード比 </a:t>
            </a:r>
            <a:r>
              <a:rPr kumimoji="1" lang="en-US" altLang="ja-JP" sz="1200" b="0" kern="1200" dirty="0">
                <a:solidFill>
                  <a:schemeClr val="tx1"/>
                </a:solidFill>
                <a:latin typeface="+mn-lt"/>
                <a:ea typeface="+mn-ea"/>
                <a:cs typeface="+mn-cs"/>
              </a:rPr>
              <a:t>1.36 [95% CI 1.00</a:t>
            </a:r>
            <a:r>
              <a:rPr kumimoji="1" lang="ja-JP" altLang="en-US"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1.85]</a:t>
            </a:r>
            <a:r>
              <a:rPr kumimoji="1" lang="ja-JP" altLang="en-US"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P</a:t>
            </a:r>
            <a:r>
              <a:rPr kumimoji="1" lang="ja-JP" altLang="en-US"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0.05</a:t>
            </a:r>
            <a:r>
              <a:rPr kumimoji="1" lang="ja-JP" altLang="en-US" sz="1200" b="0" kern="1200" dirty="0">
                <a:solidFill>
                  <a:schemeClr val="tx1"/>
                </a:solidFill>
                <a:latin typeface="+mn-lt"/>
                <a:ea typeface="+mn-ea"/>
                <a:cs typeface="+mn-cs"/>
              </a:rPr>
              <a:t>）．中等度または重度の出血の発生率は，チエノピリジンの継続投与によって上昇した（</a:t>
            </a:r>
            <a:r>
              <a:rPr kumimoji="1" lang="en-US" altLang="ja-JP" sz="1200" b="0" kern="1200" dirty="0">
                <a:solidFill>
                  <a:schemeClr val="tx1"/>
                </a:solidFill>
                <a:latin typeface="+mn-lt"/>
                <a:ea typeface="+mn-ea"/>
                <a:cs typeface="+mn-cs"/>
              </a:rPr>
              <a:t>2.5% </a:t>
            </a:r>
            <a:r>
              <a:rPr kumimoji="1" lang="ja-JP" altLang="en-US" sz="1200" b="0" kern="1200" dirty="0">
                <a:solidFill>
                  <a:schemeClr val="tx1"/>
                </a:solidFill>
                <a:latin typeface="+mn-lt"/>
                <a:ea typeface="+mn-ea"/>
                <a:cs typeface="+mn-cs"/>
              </a:rPr>
              <a:t>対 </a:t>
            </a:r>
            <a:r>
              <a:rPr kumimoji="1" lang="en-US" altLang="ja-JP" sz="1200" b="0" kern="1200" dirty="0">
                <a:solidFill>
                  <a:schemeClr val="tx1"/>
                </a:solidFill>
                <a:latin typeface="+mn-lt"/>
                <a:ea typeface="+mn-ea"/>
                <a:cs typeface="+mn-cs"/>
              </a:rPr>
              <a:t>1.6%</a:t>
            </a:r>
            <a:r>
              <a:rPr kumimoji="1" lang="ja-JP" altLang="en-US"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P</a:t>
            </a:r>
            <a:r>
              <a:rPr kumimoji="1" lang="ja-JP" altLang="en-US"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0.001</a:t>
            </a:r>
            <a:r>
              <a:rPr kumimoji="1" lang="ja-JP" altLang="en-US" sz="1200" b="0" kern="1200" dirty="0">
                <a:solidFill>
                  <a:schemeClr val="tx1"/>
                </a:solidFill>
                <a:latin typeface="+mn-lt"/>
                <a:ea typeface="+mn-ea"/>
                <a:cs typeface="+mn-cs"/>
              </a:rPr>
              <a:t>）．両群とも，チエノピリジン投与中止後の </a:t>
            </a:r>
            <a:r>
              <a:rPr kumimoji="1" lang="en-US" altLang="ja-JP" sz="1200" b="0" kern="1200" dirty="0">
                <a:solidFill>
                  <a:schemeClr val="tx1"/>
                </a:solidFill>
                <a:latin typeface="+mn-lt"/>
                <a:ea typeface="+mn-ea"/>
                <a:cs typeface="+mn-cs"/>
              </a:rPr>
              <a:t>3 </a:t>
            </a:r>
            <a:r>
              <a:rPr kumimoji="1" lang="ja-JP" altLang="en-US" sz="1200" b="0" kern="1200" dirty="0">
                <a:solidFill>
                  <a:schemeClr val="tx1"/>
                </a:solidFill>
                <a:latin typeface="+mn-lt"/>
                <a:ea typeface="+mn-ea"/>
                <a:cs typeface="+mn-cs"/>
              </a:rPr>
              <a:t>ヵ月間にステント血栓症と心筋梗塞のリスク上昇が認められた．</a:t>
            </a:r>
          </a:p>
          <a:p>
            <a:endParaRPr kumimoji="1" lang="ja-JP" altLang="en-US" sz="1200" b="1" kern="1200" dirty="0">
              <a:solidFill>
                <a:schemeClr val="tx1"/>
              </a:solidFill>
              <a:latin typeface="+mn-lt"/>
              <a:ea typeface="+mn-ea"/>
              <a:cs typeface="+mn-cs"/>
            </a:endParaRPr>
          </a:p>
          <a:p>
            <a:r>
              <a:rPr kumimoji="1" lang="ja-JP" altLang="en-US" sz="1200" b="0" kern="1200" dirty="0">
                <a:solidFill>
                  <a:schemeClr val="tx1"/>
                </a:solidFill>
                <a:latin typeface="+mn-lt"/>
                <a:ea typeface="+mn-ea"/>
                <a:cs typeface="+mn-cs"/>
              </a:rPr>
              <a:t>薬剤溶出性ステント留置後に抗血小板薬 </a:t>
            </a:r>
            <a:r>
              <a:rPr kumimoji="1" lang="en-US" altLang="ja-JP" sz="1200" b="0" kern="1200" dirty="0">
                <a:solidFill>
                  <a:schemeClr val="tx1"/>
                </a:solidFill>
                <a:latin typeface="+mn-lt"/>
                <a:ea typeface="+mn-ea"/>
                <a:cs typeface="+mn-cs"/>
              </a:rPr>
              <a:t>2 </a:t>
            </a:r>
            <a:r>
              <a:rPr kumimoji="1" lang="ja-JP" altLang="en-US" sz="1200" b="0" kern="1200" dirty="0">
                <a:solidFill>
                  <a:schemeClr val="tx1"/>
                </a:solidFill>
                <a:latin typeface="+mn-lt"/>
                <a:ea typeface="+mn-ea"/>
                <a:cs typeface="+mn-cs"/>
              </a:rPr>
              <a:t>剤併用療法を </a:t>
            </a:r>
            <a:r>
              <a:rPr kumimoji="1" lang="en-US" altLang="ja-JP" sz="1200" b="0" kern="1200" dirty="0">
                <a:solidFill>
                  <a:schemeClr val="tx1"/>
                </a:solidFill>
                <a:latin typeface="+mn-lt"/>
                <a:ea typeface="+mn-ea"/>
                <a:cs typeface="+mn-cs"/>
              </a:rPr>
              <a:t>1 </a:t>
            </a:r>
            <a:r>
              <a:rPr kumimoji="1" lang="ja-JP" altLang="en-US" sz="1200" b="0" kern="1200" dirty="0">
                <a:solidFill>
                  <a:schemeClr val="tx1"/>
                </a:solidFill>
                <a:latin typeface="+mn-lt"/>
                <a:ea typeface="+mn-ea"/>
                <a:cs typeface="+mn-cs"/>
              </a:rPr>
              <a:t>年以上行うと，アスピリン療法単独の場合と比較して，ステント血栓症および主要な心血管・脳血管有害事象のリスクが有意に低下したが，出血のリスクの上昇との関連が認められた．</a:t>
            </a:r>
            <a:endParaRPr kumimoji="1" lang="ja-JP" altLang="en-US" dirty="0"/>
          </a:p>
        </p:txBody>
      </p:sp>
      <p:sp>
        <p:nvSpPr>
          <p:cNvPr id="4" name="スライド番号プレースホルダー 3"/>
          <p:cNvSpPr>
            <a:spLocks noGrp="1"/>
          </p:cNvSpPr>
          <p:nvPr>
            <p:ph type="sldNum" sz="quarter" idx="10"/>
          </p:nvPr>
        </p:nvSpPr>
        <p:spPr/>
        <p:txBody>
          <a:bodyPr/>
          <a:lstStyle/>
          <a:p>
            <a:fld id="{DFF43999-A439-CA42-8762-6A78F1134098}" type="slidenum">
              <a:rPr kumimoji="1" lang="ja-JP" altLang="en-US" smtClean="0"/>
              <a:t>2</a:t>
            </a:fld>
            <a:endParaRPr kumimoji="1" lang="ja-JP" altLang="en-US"/>
          </a:p>
        </p:txBody>
      </p:sp>
    </p:spTree>
    <p:extLst>
      <p:ext uri="{BB962C8B-B14F-4D97-AF65-F5344CB8AC3E}">
        <p14:creationId xmlns:p14="http://schemas.microsoft.com/office/powerpoint/2010/main" val="1921513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F43999-A439-CA42-8762-6A78F1134098}" type="slidenum">
              <a:rPr kumimoji="1" lang="ja-JP" altLang="en-US" smtClean="0"/>
              <a:t>5</a:t>
            </a:fld>
            <a:endParaRPr kumimoji="1" lang="ja-JP" altLang="en-US"/>
          </a:p>
        </p:txBody>
      </p:sp>
    </p:spTree>
    <p:extLst>
      <p:ext uri="{BB962C8B-B14F-4D97-AF65-F5344CB8AC3E}">
        <p14:creationId xmlns:p14="http://schemas.microsoft.com/office/powerpoint/2010/main" val="1921513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00" b="1" kern="1200" dirty="0">
              <a:solidFill>
                <a:schemeClr val="tx1"/>
              </a:solidFill>
              <a:latin typeface="+mn-lt"/>
              <a:ea typeface="+mn-ea"/>
              <a:cs typeface="+mn-cs"/>
            </a:endParaRPr>
          </a:p>
          <a:p>
            <a:r>
              <a:rPr kumimoji="1" lang="ja-JP" altLang="en-US" sz="1200" b="0" kern="1200" dirty="0">
                <a:solidFill>
                  <a:schemeClr val="tx1"/>
                </a:solidFill>
                <a:latin typeface="+mn-lt"/>
                <a:ea typeface="+mn-ea"/>
                <a:cs typeface="+mn-cs"/>
              </a:rPr>
              <a:t>大動脈基部解離はマルファン症候群における死亡の主な原因である．複数の試験から，大動脈基部拡張の抑制には，現在多くの施設で標準治療に用いられている</a:t>
            </a:r>
            <a:r>
              <a:rPr kumimoji="1" lang="en-US" altLang="ja-JP" sz="1200" b="0" kern="1200" dirty="0">
                <a:solidFill>
                  <a:schemeClr val="tx1"/>
                </a:solidFill>
                <a:latin typeface="+mn-lt"/>
                <a:ea typeface="+mn-ea"/>
                <a:cs typeface="+mn-cs"/>
              </a:rPr>
              <a:t>β</a:t>
            </a:r>
            <a:r>
              <a:rPr kumimoji="1" lang="ja-JP" altLang="en-US" sz="1200" b="0" kern="1200" dirty="0">
                <a:solidFill>
                  <a:schemeClr val="tx1"/>
                </a:solidFill>
                <a:latin typeface="+mn-lt"/>
                <a:ea typeface="+mn-ea"/>
                <a:cs typeface="+mn-cs"/>
              </a:rPr>
              <a:t>遮断薬よりもロサルタンのほうが有効である可能性が示唆されている．</a:t>
            </a:r>
          </a:p>
          <a:p>
            <a:endParaRPr kumimoji="1" lang="ja-JP" altLang="en-US" sz="1200" b="1" kern="1200" dirty="0">
              <a:solidFill>
                <a:schemeClr val="tx1"/>
              </a:solidFill>
              <a:latin typeface="+mn-lt"/>
              <a:ea typeface="+mn-ea"/>
              <a:cs typeface="+mn-cs"/>
            </a:endParaRPr>
          </a:p>
          <a:p>
            <a:r>
              <a:rPr kumimoji="1" lang="ja-JP" altLang="en-US" sz="1200" b="0" kern="1200" dirty="0">
                <a:solidFill>
                  <a:schemeClr val="tx1"/>
                </a:solidFill>
                <a:latin typeface="+mn-lt"/>
                <a:ea typeface="+mn-ea"/>
                <a:cs typeface="+mn-cs"/>
              </a:rPr>
              <a:t>マルファン症候群の小児および若年成人を対象に，ロサルタンとアテノロールを比較する無作為化試験を行った．主要評価項目は，大動脈基部拡張量とし，体表面積を指標とする大動脈基部最大径の </a:t>
            </a:r>
            <a:r>
              <a:rPr kumimoji="1" lang="en-US" altLang="ja-JP" sz="1200" b="0" kern="1200" dirty="0">
                <a:solidFill>
                  <a:schemeClr val="tx1"/>
                </a:solidFill>
                <a:latin typeface="+mn-lt"/>
                <a:ea typeface="+mn-ea"/>
                <a:cs typeface="+mn-cs"/>
              </a:rPr>
              <a:t>z </a:t>
            </a:r>
            <a:r>
              <a:rPr kumimoji="1" lang="ja-JP" altLang="en-US" sz="1200" b="0" kern="1200" dirty="0">
                <a:solidFill>
                  <a:schemeClr val="tx1"/>
                </a:solidFill>
                <a:latin typeface="+mn-lt"/>
                <a:ea typeface="+mn-ea"/>
                <a:cs typeface="+mn-cs"/>
              </a:rPr>
              <a:t>スコア（以下，大動脈基部 </a:t>
            </a:r>
            <a:r>
              <a:rPr kumimoji="1" lang="en-US" altLang="ja-JP" sz="1200" b="0" kern="1200" dirty="0">
                <a:solidFill>
                  <a:schemeClr val="tx1"/>
                </a:solidFill>
                <a:latin typeface="+mn-lt"/>
                <a:ea typeface="+mn-ea"/>
                <a:cs typeface="+mn-cs"/>
              </a:rPr>
              <a:t>z </a:t>
            </a:r>
            <a:r>
              <a:rPr kumimoji="1" lang="ja-JP" altLang="en-US" sz="1200" b="0" kern="1200" dirty="0">
                <a:solidFill>
                  <a:schemeClr val="tx1"/>
                </a:solidFill>
                <a:latin typeface="+mn-lt"/>
                <a:ea typeface="+mn-ea"/>
                <a:cs typeface="+mn-cs"/>
              </a:rPr>
              <a:t>スコア）の </a:t>
            </a:r>
            <a:r>
              <a:rPr kumimoji="1" lang="en-US" altLang="ja-JP" sz="1200" b="0" kern="1200" dirty="0">
                <a:solidFill>
                  <a:schemeClr val="tx1"/>
                </a:solidFill>
                <a:latin typeface="+mn-lt"/>
                <a:ea typeface="+mn-ea"/>
                <a:cs typeface="+mn-cs"/>
              </a:rPr>
              <a:t>3 </a:t>
            </a:r>
            <a:r>
              <a:rPr kumimoji="1" lang="ja-JP" altLang="en-US" sz="1200" b="0" kern="1200" dirty="0">
                <a:solidFill>
                  <a:schemeClr val="tx1"/>
                </a:solidFill>
                <a:latin typeface="+mn-lt"/>
                <a:ea typeface="+mn-ea"/>
                <a:cs typeface="+mn-cs"/>
              </a:rPr>
              <a:t>年間の変化で表した．副次的評価項目は，大動脈基部径の絶対値の変化量，大動脈弁逆流の変化量，大動脈解離・大動脈基部手術・死亡のいずれかが発生するまでの期間，身体発育，有害事象の発現率などとした．</a:t>
            </a:r>
          </a:p>
          <a:p>
            <a:endParaRPr kumimoji="1" lang="ja-JP" altLang="en-US" sz="1200" b="1" kern="1200" dirty="0">
              <a:solidFill>
                <a:schemeClr val="tx1"/>
              </a:solidFill>
              <a:latin typeface="+mn-lt"/>
              <a:ea typeface="+mn-ea"/>
              <a:cs typeface="+mn-cs"/>
            </a:endParaRPr>
          </a:p>
          <a:p>
            <a:r>
              <a:rPr kumimoji="1" lang="en-US" altLang="ja-JP" sz="1200" b="0" kern="1200" dirty="0">
                <a:solidFill>
                  <a:schemeClr val="tx1"/>
                </a:solidFill>
                <a:latin typeface="+mn-lt"/>
                <a:ea typeface="+mn-ea"/>
                <a:cs typeface="+mn-cs"/>
              </a:rPr>
              <a:t>2007 </a:t>
            </a:r>
            <a:r>
              <a:rPr kumimoji="1" lang="ja-JP" altLang="en-US" sz="1200" b="0" kern="1200" dirty="0">
                <a:solidFill>
                  <a:schemeClr val="tx1"/>
                </a:solidFill>
                <a:latin typeface="+mn-lt"/>
                <a:ea typeface="+mn-ea"/>
                <a:cs typeface="+mn-cs"/>
              </a:rPr>
              <a:t>年 </a:t>
            </a:r>
            <a:r>
              <a:rPr kumimoji="1" lang="en-US" altLang="ja-JP" sz="1200" b="0" kern="1200" dirty="0">
                <a:solidFill>
                  <a:schemeClr val="tx1"/>
                </a:solidFill>
                <a:latin typeface="+mn-lt"/>
                <a:ea typeface="+mn-ea"/>
                <a:cs typeface="+mn-cs"/>
              </a:rPr>
              <a:t>1 </a:t>
            </a:r>
            <a:r>
              <a:rPr kumimoji="1" lang="ja-JP" altLang="en-US" sz="1200" b="0" kern="1200" dirty="0">
                <a:solidFill>
                  <a:schemeClr val="tx1"/>
                </a:solidFill>
                <a:latin typeface="+mn-lt"/>
                <a:ea typeface="+mn-ea"/>
                <a:cs typeface="+mn-cs"/>
              </a:rPr>
              <a:t>月～</a:t>
            </a:r>
            <a:r>
              <a:rPr kumimoji="1" lang="en-US" altLang="ja-JP" sz="1200" b="0" kern="1200" dirty="0">
                <a:solidFill>
                  <a:schemeClr val="tx1"/>
                </a:solidFill>
                <a:latin typeface="+mn-lt"/>
                <a:ea typeface="+mn-ea"/>
                <a:cs typeface="+mn-cs"/>
              </a:rPr>
              <a:t>11 </a:t>
            </a:r>
            <a:r>
              <a:rPr kumimoji="1" lang="ja-JP" altLang="en-US" sz="1200" b="0" kern="1200" dirty="0">
                <a:solidFill>
                  <a:schemeClr val="tx1"/>
                </a:solidFill>
                <a:latin typeface="+mn-lt"/>
                <a:ea typeface="+mn-ea"/>
                <a:cs typeface="+mn-cs"/>
              </a:rPr>
              <a:t>年 </a:t>
            </a:r>
            <a:r>
              <a:rPr kumimoji="1" lang="en-US" altLang="ja-JP" sz="1200" b="0" kern="1200" dirty="0">
                <a:solidFill>
                  <a:schemeClr val="tx1"/>
                </a:solidFill>
                <a:latin typeface="+mn-lt"/>
                <a:ea typeface="+mn-ea"/>
                <a:cs typeface="+mn-cs"/>
              </a:rPr>
              <a:t>2 </a:t>
            </a:r>
            <a:r>
              <a:rPr kumimoji="1" lang="ja-JP" altLang="en-US" sz="1200" b="0" kern="1200" dirty="0">
                <a:solidFill>
                  <a:schemeClr val="tx1"/>
                </a:solidFill>
                <a:latin typeface="+mn-lt"/>
                <a:ea typeface="+mn-ea"/>
                <a:cs typeface="+mn-cs"/>
              </a:rPr>
              <a:t>月に，</a:t>
            </a:r>
            <a:r>
              <a:rPr kumimoji="1" lang="en-US" altLang="ja-JP" sz="1200" b="0" kern="1200" dirty="0">
                <a:solidFill>
                  <a:schemeClr val="tx1"/>
                </a:solidFill>
                <a:latin typeface="+mn-lt"/>
                <a:ea typeface="+mn-ea"/>
                <a:cs typeface="+mn-cs"/>
              </a:rPr>
              <a:t>21 </a:t>
            </a:r>
            <a:r>
              <a:rPr kumimoji="1" lang="ja-JP" altLang="en-US" sz="1200" b="0" kern="1200" dirty="0">
                <a:solidFill>
                  <a:schemeClr val="tx1"/>
                </a:solidFill>
                <a:latin typeface="+mn-lt"/>
                <a:ea typeface="+mn-ea"/>
                <a:cs typeface="+mn-cs"/>
              </a:rPr>
              <a:t>ヵ所の医療施設において，大動脈基部 </a:t>
            </a:r>
            <a:r>
              <a:rPr kumimoji="1" lang="en-US" altLang="ja-JP" sz="1200" b="0" kern="1200" dirty="0">
                <a:solidFill>
                  <a:schemeClr val="tx1"/>
                </a:solidFill>
                <a:latin typeface="+mn-lt"/>
                <a:ea typeface="+mn-ea"/>
                <a:cs typeface="+mn-cs"/>
              </a:rPr>
              <a:t>z </a:t>
            </a:r>
            <a:r>
              <a:rPr kumimoji="1" lang="ja-JP" altLang="en-US" sz="1200" b="0" kern="1200" dirty="0">
                <a:solidFill>
                  <a:schemeClr val="tx1"/>
                </a:solidFill>
                <a:latin typeface="+mn-lt"/>
                <a:ea typeface="+mn-ea"/>
                <a:cs typeface="+mn-cs"/>
              </a:rPr>
              <a:t>スコアが </a:t>
            </a:r>
            <a:r>
              <a:rPr kumimoji="1" lang="en-US" altLang="ja-JP" sz="1200" b="0" kern="1200" dirty="0">
                <a:solidFill>
                  <a:schemeClr val="tx1"/>
                </a:solidFill>
                <a:latin typeface="+mn-lt"/>
                <a:ea typeface="+mn-ea"/>
                <a:cs typeface="+mn-cs"/>
              </a:rPr>
              <a:t>3.0 </a:t>
            </a:r>
            <a:r>
              <a:rPr kumimoji="1" lang="ja-JP" altLang="en-US" sz="1200" b="0" kern="1200" dirty="0">
                <a:solidFill>
                  <a:schemeClr val="tx1"/>
                </a:solidFill>
                <a:latin typeface="+mn-lt"/>
                <a:ea typeface="+mn-ea"/>
                <a:cs typeface="+mn-cs"/>
              </a:rPr>
              <a:t>を超える </a:t>
            </a:r>
            <a:r>
              <a:rPr kumimoji="1" lang="en-US" altLang="ja-JP" sz="1200" b="0" kern="1200" dirty="0">
                <a:solidFill>
                  <a:schemeClr val="tx1"/>
                </a:solidFill>
                <a:latin typeface="+mn-lt"/>
                <a:ea typeface="+mn-ea"/>
                <a:cs typeface="+mn-cs"/>
              </a:rPr>
              <a:t>6 </a:t>
            </a:r>
            <a:r>
              <a:rPr kumimoji="1" lang="ja-JP" altLang="en-US" sz="1200" b="0" kern="1200" dirty="0">
                <a:solidFill>
                  <a:schemeClr val="tx1"/>
                </a:solidFill>
                <a:latin typeface="+mn-lt"/>
                <a:ea typeface="+mn-ea"/>
                <a:cs typeface="+mn-cs"/>
              </a:rPr>
              <a:t>ヵ月齢～</a:t>
            </a:r>
            <a:r>
              <a:rPr kumimoji="1" lang="en-US" altLang="ja-JP" sz="1200" b="0" kern="1200" dirty="0">
                <a:solidFill>
                  <a:schemeClr val="tx1"/>
                </a:solidFill>
                <a:latin typeface="+mn-lt"/>
                <a:ea typeface="+mn-ea"/>
                <a:cs typeface="+mn-cs"/>
              </a:rPr>
              <a:t>25 </a:t>
            </a:r>
            <a:r>
              <a:rPr kumimoji="1" lang="ja-JP" altLang="en-US" sz="1200" b="0" kern="1200" dirty="0">
                <a:solidFill>
                  <a:schemeClr val="tx1"/>
                </a:solidFill>
                <a:latin typeface="+mn-lt"/>
                <a:ea typeface="+mn-ea"/>
                <a:cs typeface="+mn-cs"/>
              </a:rPr>
              <a:t>歳（平均 </a:t>
            </a:r>
            <a:r>
              <a:rPr kumimoji="1" lang="en-US" altLang="ja-JP" sz="1200" b="0" kern="1200" dirty="0">
                <a:solidFill>
                  <a:schemeClr val="tx1"/>
                </a:solidFill>
                <a:latin typeface="+mn-lt"/>
                <a:ea typeface="+mn-ea"/>
                <a:cs typeface="+mn-cs"/>
              </a:rPr>
              <a:t>[±SD] </a:t>
            </a:r>
            <a:r>
              <a:rPr kumimoji="1" lang="ja-JP" altLang="en-US" sz="1200" b="0" kern="1200" dirty="0">
                <a:solidFill>
                  <a:schemeClr val="tx1"/>
                </a:solidFill>
                <a:latin typeface="+mn-lt"/>
                <a:ea typeface="+mn-ea"/>
                <a:cs typeface="+mn-cs"/>
              </a:rPr>
              <a:t>年齢はアテノロール群 </a:t>
            </a:r>
            <a:r>
              <a:rPr kumimoji="1" lang="en-US" altLang="ja-JP" sz="1200" b="0" kern="1200" dirty="0">
                <a:solidFill>
                  <a:schemeClr val="tx1"/>
                </a:solidFill>
                <a:latin typeface="+mn-lt"/>
                <a:ea typeface="+mn-ea"/>
                <a:cs typeface="+mn-cs"/>
              </a:rPr>
              <a:t>11.5±6.5 </a:t>
            </a:r>
            <a:r>
              <a:rPr kumimoji="1" lang="ja-JP" altLang="en-US" sz="1200" b="0" kern="1200" dirty="0">
                <a:solidFill>
                  <a:schemeClr val="tx1"/>
                </a:solidFill>
                <a:latin typeface="+mn-lt"/>
                <a:ea typeface="+mn-ea"/>
                <a:cs typeface="+mn-cs"/>
              </a:rPr>
              <a:t>歳，ロサルタン群 </a:t>
            </a:r>
            <a:r>
              <a:rPr kumimoji="1" lang="en-US" altLang="ja-JP" sz="1200" b="0" kern="1200" dirty="0">
                <a:solidFill>
                  <a:schemeClr val="tx1"/>
                </a:solidFill>
                <a:latin typeface="+mn-lt"/>
                <a:ea typeface="+mn-ea"/>
                <a:cs typeface="+mn-cs"/>
              </a:rPr>
              <a:t>11.0±6.2 </a:t>
            </a:r>
            <a:r>
              <a:rPr kumimoji="1" lang="ja-JP" altLang="en-US" sz="1200" b="0" kern="1200" dirty="0">
                <a:solidFill>
                  <a:schemeClr val="tx1"/>
                </a:solidFill>
                <a:latin typeface="+mn-lt"/>
                <a:ea typeface="+mn-ea"/>
                <a:cs typeface="+mn-cs"/>
              </a:rPr>
              <a:t>歳）の患者 </a:t>
            </a:r>
            <a:r>
              <a:rPr kumimoji="1" lang="en-US" altLang="ja-JP" sz="1200" b="0" kern="1200" dirty="0">
                <a:solidFill>
                  <a:schemeClr val="tx1"/>
                </a:solidFill>
                <a:latin typeface="+mn-lt"/>
                <a:ea typeface="+mn-ea"/>
                <a:cs typeface="+mn-cs"/>
              </a:rPr>
              <a:t>608 </a:t>
            </a:r>
            <a:r>
              <a:rPr kumimoji="1" lang="ja-JP" altLang="en-US" sz="1200" b="0" kern="1200" dirty="0">
                <a:solidFill>
                  <a:schemeClr val="tx1"/>
                </a:solidFill>
                <a:latin typeface="+mn-lt"/>
                <a:ea typeface="+mn-ea"/>
                <a:cs typeface="+mn-cs"/>
              </a:rPr>
              <a:t>例が登録された．大動脈基部 </a:t>
            </a:r>
            <a:r>
              <a:rPr kumimoji="1" lang="en-US" altLang="ja-JP" sz="1200" b="0" kern="1200" dirty="0">
                <a:solidFill>
                  <a:schemeClr val="tx1"/>
                </a:solidFill>
                <a:latin typeface="+mn-lt"/>
                <a:ea typeface="+mn-ea"/>
                <a:cs typeface="+mn-cs"/>
              </a:rPr>
              <a:t>z </a:t>
            </a:r>
            <a:r>
              <a:rPr kumimoji="1" lang="ja-JP" altLang="en-US" sz="1200" b="0" kern="1200" dirty="0">
                <a:solidFill>
                  <a:schemeClr val="tx1"/>
                </a:solidFill>
                <a:latin typeface="+mn-lt"/>
                <a:ea typeface="+mn-ea"/>
                <a:cs typeface="+mn-cs"/>
              </a:rPr>
              <a:t>スコアのベースライン補正変化量（</a:t>
            </a:r>
            <a:r>
              <a:rPr kumimoji="1" lang="en-US" altLang="ja-JP" sz="1200" b="0" kern="1200" dirty="0">
                <a:solidFill>
                  <a:schemeClr val="tx1"/>
                </a:solidFill>
                <a:latin typeface="+mn-lt"/>
                <a:ea typeface="+mn-ea"/>
                <a:cs typeface="+mn-cs"/>
              </a:rPr>
              <a:t>±SE</a:t>
            </a:r>
            <a:r>
              <a:rPr kumimoji="1" lang="ja-JP" altLang="en-US" sz="1200" b="0" kern="1200" dirty="0">
                <a:solidFill>
                  <a:schemeClr val="tx1"/>
                </a:solidFill>
                <a:latin typeface="+mn-lt"/>
                <a:ea typeface="+mn-ea"/>
                <a:cs typeface="+mn-cs"/>
              </a:rPr>
              <a:t>）に，アテノロール群とロサルタン群とのあいだで有意差は認められなかった（それぞれ </a:t>
            </a:r>
            <a:r>
              <a:rPr kumimoji="1" lang="en-US" altLang="ja-JP" sz="1200" b="0" kern="1200" dirty="0">
                <a:solidFill>
                  <a:schemeClr val="tx1"/>
                </a:solidFill>
                <a:latin typeface="+mn-lt"/>
                <a:ea typeface="+mn-ea"/>
                <a:cs typeface="+mn-cs"/>
              </a:rPr>
              <a:t>−0.139±0.013 </a:t>
            </a:r>
            <a:r>
              <a:rPr kumimoji="1" lang="ja-JP" altLang="en-US" sz="1200" b="0" kern="1200" dirty="0">
                <a:solidFill>
                  <a:schemeClr val="tx1"/>
                </a:solidFill>
                <a:latin typeface="+mn-lt"/>
                <a:ea typeface="+mn-ea"/>
                <a:cs typeface="+mn-cs"/>
              </a:rPr>
              <a:t>標準偏差単位</a:t>
            </a:r>
            <a:r>
              <a:rPr kumimoji="1" lang="en-US" altLang="ja-JP" sz="1200" b="0" kern="1200" dirty="0">
                <a:solidFill>
                  <a:schemeClr val="tx1"/>
                </a:solidFill>
                <a:latin typeface="+mn-lt"/>
                <a:ea typeface="+mn-ea"/>
                <a:cs typeface="+mn-cs"/>
              </a:rPr>
              <a:t>/</a:t>
            </a:r>
            <a:r>
              <a:rPr kumimoji="1" lang="ja-JP" altLang="en-US" sz="1200" b="0" kern="1200" dirty="0">
                <a:solidFill>
                  <a:schemeClr val="tx1"/>
                </a:solidFill>
                <a:latin typeface="+mn-lt"/>
                <a:ea typeface="+mn-ea"/>
                <a:cs typeface="+mn-cs"/>
              </a:rPr>
              <a:t>年と </a:t>
            </a:r>
            <a:r>
              <a:rPr kumimoji="1" lang="en-US" altLang="ja-JP" sz="1200" b="0" kern="1200" dirty="0">
                <a:solidFill>
                  <a:schemeClr val="tx1"/>
                </a:solidFill>
                <a:latin typeface="+mn-lt"/>
                <a:ea typeface="+mn-ea"/>
                <a:cs typeface="+mn-cs"/>
              </a:rPr>
              <a:t>−0.107±0.013 </a:t>
            </a:r>
            <a:r>
              <a:rPr kumimoji="1" lang="ja-JP" altLang="en-US" sz="1200" b="0" kern="1200" dirty="0">
                <a:solidFill>
                  <a:schemeClr val="tx1"/>
                </a:solidFill>
                <a:latin typeface="+mn-lt"/>
                <a:ea typeface="+mn-ea"/>
                <a:cs typeface="+mn-cs"/>
              </a:rPr>
              <a:t>標準偏差単位</a:t>
            </a:r>
            <a:r>
              <a:rPr kumimoji="1" lang="en-US" altLang="ja-JP" sz="1200" b="0" kern="1200" dirty="0">
                <a:solidFill>
                  <a:schemeClr val="tx1"/>
                </a:solidFill>
                <a:latin typeface="+mn-lt"/>
                <a:ea typeface="+mn-ea"/>
                <a:cs typeface="+mn-cs"/>
              </a:rPr>
              <a:t>/</a:t>
            </a:r>
            <a:r>
              <a:rPr kumimoji="1" lang="ja-JP" altLang="en-US" sz="1200" b="0" kern="1200" dirty="0">
                <a:solidFill>
                  <a:schemeClr val="tx1"/>
                </a:solidFill>
                <a:latin typeface="+mn-lt"/>
                <a:ea typeface="+mn-ea"/>
                <a:cs typeface="+mn-cs"/>
              </a:rPr>
              <a:t>年，</a:t>
            </a:r>
            <a:r>
              <a:rPr kumimoji="1" lang="en-US" altLang="ja-JP" sz="1200" b="0" kern="1200" dirty="0">
                <a:solidFill>
                  <a:schemeClr val="tx1"/>
                </a:solidFill>
                <a:latin typeface="+mn-lt"/>
                <a:ea typeface="+mn-ea"/>
                <a:cs typeface="+mn-cs"/>
              </a:rPr>
              <a:t>P</a:t>
            </a:r>
            <a:r>
              <a:rPr kumimoji="1" lang="ja-JP" altLang="en-US"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0.08</a:t>
            </a:r>
            <a:r>
              <a:rPr kumimoji="1" lang="ja-JP" altLang="en-US" sz="1200" b="0" kern="1200" dirty="0">
                <a:solidFill>
                  <a:schemeClr val="tx1"/>
                </a:solidFill>
                <a:latin typeface="+mn-lt"/>
                <a:ea typeface="+mn-ea"/>
                <a:cs typeface="+mn-cs"/>
              </a:rPr>
              <a:t>）．どちらの傾きも </a:t>
            </a:r>
            <a:r>
              <a:rPr kumimoji="1" lang="en-US" altLang="ja-JP" sz="1200" b="0" kern="1200" dirty="0">
                <a:solidFill>
                  <a:schemeClr val="tx1"/>
                </a:solidFill>
                <a:latin typeface="+mn-lt"/>
                <a:ea typeface="+mn-ea"/>
                <a:cs typeface="+mn-cs"/>
              </a:rPr>
              <a:t>0 </a:t>
            </a:r>
            <a:r>
              <a:rPr kumimoji="1" lang="ja-JP" altLang="en-US" sz="1200" b="0" kern="1200" dirty="0">
                <a:solidFill>
                  <a:schemeClr val="tx1"/>
                </a:solidFill>
                <a:latin typeface="+mn-lt"/>
                <a:ea typeface="+mn-ea"/>
                <a:cs typeface="+mn-cs"/>
              </a:rPr>
              <a:t>を有意に下回っており，いずれの治療においても，体表面積に基づく大動脈基部拡張の進行が減少したことを示している．大動脈基部手術，大動脈解離，死亡，およびこれらの事象の複合の </a:t>
            </a:r>
            <a:r>
              <a:rPr kumimoji="1" lang="en-US" altLang="ja-JP" sz="1200" b="0" kern="1200" dirty="0">
                <a:solidFill>
                  <a:schemeClr val="tx1"/>
                </a:solidFill>
                <a:latin typeface="+mn-lt"/>
                <a:ea typeface="+mn-ea"/>
                <a:cs typeface="+mn-cs"/>
              </a:rPr>
              <a:t>3 </a:t>
            </a:r>
            <a:r>
              <a:rPr kumimoji="1" lang="ja-JP" altLang="en-US" sz="1200" b="0" kern="1200" dirty="0">
                <a:solidFill>
                  <a:schemeClr val="tx1"/>
                </a:solidFill>
                <a:latin typeface="+mn-lt"/>
                <a:ea typeface="+mn-ea"/>
                <a:cs typeface="+mn-cs"/>
              </a:rPr>
              <a:t>年発生率に，群間で有意差は認められなかった．</a:t>
            </a:r>
          </a:p>
          <a:p>
            <a:endParaRPr kumimoji="1" lang="ja-JP" altLang="en-US" sz="1200" b="1" kern="1200" dirty="0">
              <a:solidFill>
                <a:schemeClr val="tx1"/>
              </a:solidFill>
              <a:latin typeface="+mn-lt"/>
              <a:ea typeface="+mn-ea"/>
              <a:cs typeface="+mn-cs"/>
            </a:endParaRPr>
          </a:p>
          <a:p>
            <a:r>
              <a:rPr kumimoji="1" lang="ja-JP" altLang="en-US" sz="1200" b="0" kern="1200" dirty="0">
                <a:solidFill>
                  <a:schemeClr val="tx1"/>
                </a:solidFill>
                <a:latin typeface="+mn-lt"/>
                <a:ea typeface="+mn-ea"/>
                <a:cs typeface="+mn-cs"/>
              </a:rPr>
              <a:t>ロサルタンまたはアテノロールに無作為に割り付けられたマルファン症候群の小児および若年成人において，</a:t>
            </a:r>
            <a:r>
              <a:rPr kumimoji="1" lang="en-US" altLang="ja-JP" sz="1200" b="0" kern="1200" dirty="0">
                <a:solidFill>
                  <a:schemeClr val="tx1"/>
                </a:solidFill>
                <a:latin typeface="+mn-lt"/>
                <a:ea typeface="+mn-ea"/>
                <a:cs typeface="+mn-cs"/>
              </a:rPr>
              <a:t>3 </a:t>
            </a:r>
            <a:r>
              <a:rPr kumimoji="1" lang="ja-JP" altLang="en-US" sz="1200" b="0" kern="1200" dirty="0">
                <a:solidFill>
                  <a:schemeClr val="tx1"/>
                </a:solidFill>
                <a:latin typeface="+mn-lt"/>
                <a:ea typeface="+mn-ea"/>
                <a:cs typeface="+mn-cs"/>
              </a:rPr>
              <a:t>年間の大動脈基部拡張量に群間で有意差は認められなかった．（米国国立心臓・肺・血液研究所ほかから研究助成を受けた．</a:t>
            </a:r>
            <a:r>
              <a:rPr kumimoji="1" lang="en-US" altLang="ja-JP" sz="1200" b="0" kern="1200" dirty="0" err="1">
                <a:solidFill>
                  <a:schemeClr val="tx1"/>
                </a:solidFill>
                <a:latin typeface="+mn-lt"/>
                <a:ea typeface="+mn-ea"/>
                <a:cs typeface="+mn-cs"/>
              </a:rPr>
              <a:t>ClinicalTrials.gov</a:t>
            </a:r>
            <a:r>
              <a:rPr kumimoji="1" lang="en-US" altLang="ja-JP" sz="1200" b="0" kern="1200" dirty="0">
                <a:solidFill>
                  <a:schemeClr val="tx1"/>
                </a:solidFill>
                <a:latin typeface="+mn-lt"/>
                <a:ea typeface="+mn-ea"/>
                <a:cs typeface="+mn-cs"/>
              </a:rPr>
              <a:t> </a:t>
            </a:r>
            <a:r>
              <a:rPr kumimoji="1" lang="ja-JP" altLang="en-US" sz="1200" b="0" kern="1200" dirty="0">
                <a:solidFill>
                  <a:schemeClr val="tx1"/>
                </a:solidFill>
                <a:latin typeface="+mn-lt"/>
                <a:ea typeface="+mn-ea"/>
                <a:cs typeface="+mn-cs"/>
              </a:rPr>
              <a:t>登録番号 </a:t>
            </a:r>
            <a:r>
              <a:rPr kumimoji="1" lang="en-US" altLang="ja-JP" sz="1200" b="0" kern="1200" dirty="0">
                <a:solidFill>
                  <a:schemeClr val="tx1"/>
                </a:solidFill>
                <a:latin typeface="+mn-lt"/>
                <a:ea typeface="+mn-ea"/>
                <a:cs typeface="+mn-cs"/>
              </a:rPr>
              <a:t>NCT00</a:t>
            </a:r>
            <a:endParaRPr kumimoji="1" lang="ja-JP" altLang="en-US" dirty="0"/>
          </a:p>
        </p:txBody>
      </p:sp>
      <p:sp>
        <p:nvSpPr>
          <p:cNvPr id="4" name="スライド番号プレースホルダー 3"/>
          <p:cNvSpPr>
            <a:spLocks noGrp="1"/>
          </p:cNvSpPr>
          <p:nvPr>
            <p:ph type="sldNum" sz="quarter" idx="10"/>
          </p:nvPr>
        </p:nvSpPr>
        <p:spPr/>
        <p:txBody>
          <a:bodyPr/>
          <a:lstStyle/>
          <a:p>
            <a:fld id="{DFF43999-A439-CA42-8762-6A78F1134098}" type="slidenum">
              <a:rPr kumimoji="1" lang="ja-JP" altLang="en-US" smtClean="0"/>
              <a:t>7</a:t>
            </a:fld>
            <a:endParaRPr kumimoji="1" lang="ja-JP" altLang="en-US"/>
          </a:p>
        </p:txBody>
      </p:sp>
    </p:spTree>
    <p:extLst>
      <p:ext uri="{BB962C8B-B14F-4D97-AF65-F5344CB8AC3E}">
        <p14:creationId xmlns:p14="http://schemas.microsoft.com/office/powerpoint/2010/main" val="3796533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00" b="1" kern="1200" dirty="0">
              <a:solidFill>
                <a:schemeClr val="tx1"/>
              </a:solidFill>
              <a:latin typeface="+mn-lt"/>
              <a:ea typeface="+mn-ea"/>
              <a:cs typeface="+mn-cs"/>
            </a:endParaRPr>
          </a:p>
          <a:p>
            <a:r>
              <a:rPr kumimoji="1" lang="ja-JP" altLang="en-US" sz="1200" b="0" kern="1200" dirty="0">
                <a:solidFill>
                  <a:schemeClr val="tx1"/>
                </a:solidFill>
                <a:latin typeface="+mn-lt"/>
                <a:ea typeface="+mn-ea"/>
                <a:cs typeface="+mn-cs"/>
              </a:rPr>
              <a:t>虚血性僧帽弁閉鎖不全症は，高い死亡率と合併症有病率に関連している．中等度の閉鎖不全症の外科患者に対し，冠動脈バイパス術（</a:t>
            </a:r>
            <a:r>
              <a:rPr kumimoji="1" lang="en-US" altLang="ja-JP" sz="1200" b="0" kern="1200" dirty="0">
                <a:solidFill>
                  <a:schemeClr val="tx1"/>
                </a:solidFill>
                <a:latin typeface="+mn-lt"/>
                <a:ea typeface="+mn-ea"/>
                <a:cs typeface="+mn-cs"/>
              </a:rPr>
              <a:t>CABG</a:t>
            </a:r>
            <a:r>
              <a:rPr kumimoji="1" lang="ja-JP" altLang="en-US" sz="1200" b="0" kern="1200" dirty="0">
                <a:solidFill>
                  <a:schemeClr val="tx1"/>
                </a:solidFill>
                <a:latin typeface="+mn-lt"/>
                <a:ea typeface="+mn-ea"/>
                <a:cs typeface="+mn-cs"/>
              </a:rPr>
              <a:t>）に僧帽弁形成術を追加することの利益は明らかにされていない．</a:t>
            </a:r>
          </a:p>
          <a:p>
            <a:endParaRPr kumimoji="1" lang="ja-JP" altLang="en-US" sz="1200" b="1" kern="1200" dirty="0">
              <a:solidFill>
                <a:schemeClr val="tx1"/>
              </a:solidFill>
              <a:latin typeface="+mn-lt"/>
              <a:ea typeface="+mn-ea"/>
              <a:cs typeface="+mn-cs"/>
            </a:endParaRPr>
          </a:p>
          <a:p>
            <a:r>
              <a:rPr kumimoji="1" lang="ja-JP" altLang="en-US" sz="1200" b="0" kern="1200" dirty="0">
                <a:solidFill>
                  <a:schemeClr val="tx1"/>
                </a:solidFill>
                <a:latin typeface="+mn-lt"/>
                <a:ea typeface="+mn-ea"/>
                <a:cs typeface="+mn-cs"/>
              </a:rPr>
              <a:t>われわれは，中等度の虚血性僧帽弁閉鎖不全症患者 </a:t>
            </a:r>
            <a:r>
              <a:rPr kumimoji="1" lang="en-US" altLang="ja-JP" sz="1200" b="0" kern="1200" dirty="0">
                <a:solidFill>
                  <a:schemeClr val="tx1"/>
                </a:solidFill>
                <a:latin typeface="+mn-lt"/>
                <a:ea typeface="+mn-ea"/>
                <a:cs typeface="+mn-cs"/>
              </a:rPr>
              <a:t>301 </a:t>
            </a:r>
            <a:r>
              <a:rPr kumimoji="1" lang="ja-JP" altLang="en-US" sz="1200" b="0" kern="1200" dirty="0">
                <a:solidFill>
                  <a:schemeClr val="tx1"/>
                </a:solidFill>
                <a:latin typeface="+mn-lt"/>
                <a:ea typeface="+mn-ea"/>
                <a:cs typeface="+mn-cs"/>
              </a:rPr>
              <a:t>例を，</a:t>
            </a:r>
            <a:r>
              <a:rPr kumimoji="1" lang="en-US" altLang="ja-JP" sz="1200" b="0" kern="1200" dirty="0">
                <a:solidFill>
                  <a:schemeClr val="tx1"/>
                </a:solidFill>
                <a:latin typeface="+mn-lt"/>
                <a:ea typeface="+mn-ea"/>
                <a:cs typeface="+mn-cs"/>
              </a:rPr>
              <a:t>CABG </a:t>
            </a:r>
            <a:r>
              <a:rPr kumimoji="1" lang="ja-JP" altLang="en-US" sz="1200" b="0" kern="1200" dirty="0">
                <a:solidFill>
                  <a:schemeClr val="tx1"/>
                </a:solidFill>
                <a:latin typeface="+mn-lt"/>
                <a:ea typeface="+mn-ea"/>
                <a:cs typeface="+mn-cs"/>
              </a:rPr>
              <a:t>単独群と，</a:t>
            </a:r>
            <a:r>
              <a:rPr kumimoji="1" lang="en-US" altLang="ja-JP" sz="1200" b="0" kern="1200" dirty="0">
                <a:solidFill>
                  <a:schemeClr val="tx1"/>
                </a:solidFill>
                <a:latin typeface="+mn-lt"/>
                <a:ea typeface="+mn-ea"/>
                <a:cs typeface="+mn-cs"/>
              </a:rPr>
              <a:t>CABG</a:t>
            </a:r>
            <a:r>
              <a:rPr kumimoji="1" lang="ja-JP" altLang="en-US" sz="1200" b="0" kern="1200" dirty="0">
                <a:solidFill>
                  <a:schemeClr val="tx1"/>
                </a:solidFill>
                <a:latin typeface="+mn-lt"/>
                <a:ea typeface="+mn-ea"/>
                <a:cs typeface="+mn-cs"/>
              </a:rPr>
              <a:t>＋僧帽弁形成術（併用処置）群に無作為に割り付けた．主要エンドポイントは，</a:t>
            </a:r>
            <a:r>
              <a:rPr kumimoji="1" lang="en-US" altLang="ja-JP" sz="1200" b="0" kern="1200" dirty="0">
                <a:solidFill>
                  <a:schemeClr val="tx1"/>
                </a:solidFill>
                <a:latin typeface="+mn-lt"/>
                <a:ea typeface="+mn-ea"/>
                <a:cs typeface="+mn-cs"/>
              </a:rPr>
              <a:t>1 </a:t>
            </a:r>
            <a:r>
              <a:rPr kumimoji="1" lang="ja-JP" altLang="en-US" sz="1200" b="0" kern="1200" dirty="0">
                <a:solidFill>
                  <a:schemeClr val="tx1"/>
                </a:solidFill>
                <a:latin typeface="+mn-lt"/>
                <a:ea typeface="+mn-ea"/>
                <a:cs typeface="+mn-cs"/>
              </a:rPr>
              <a:t>年の時点での，左室リモデリングの評価指標である左室収縮末期容積係数（</a:t>
            </a:r>
            <a:r>
              <a:rPr kumimoji="1" lang="en-US" altLang="ja-JP" sz="1200" b="0" kern="1200" dirty="0">
                <a:solidFill>
                  <a:schemeClr val="tx1"/>
                </a:solidFill>
                <a:latin typeface="+mn-lt"/>
                <a:ea typeface="+mn-ea"/>
                <a:cs typeface="+mn-cs"/>
              </a:rPr>
              <a:t>LVESVI</a:t>
            </a:r>
            <a:r>
              <a:rPr kumimoji="1" lang="ja-JP" altLang="en-US" sz="1200" b="0" kern="1200" dirty="0">
                <a:solidFill>
                  <a:schemeClr val="tx1"/>
                </a:solidFill>
                <a:latin typeface="+mn-lt"/>
                <a:ea typeface="+mn-ea"/>
                <a:cs typeface="+mn-cs"/>
              </a:rPr>
              <a:t>）とし，死亡を </a:t>
            </a:r>
            <a:r>
              <a:rPr kumimoji="1" lang="en-US" altLang="ja-JP" sz="1200" b="0" kern="1200" dirty="0">
                <a:solidFill>
                  <a:schemeClr val="tx1"/>
                </a:solidFill>
                <a:latin typeface="+mn-lt"/>
                <a:ea typeface="+mn-ea"/>
                <a:cs typeface="+mn-cs"/>
              </a:rPr>
              <a:t>LVESVI </a:t>
            </a:r>
            <a:r>
              <a:rPr kumimoji="1" lang="ja-JP" altLang="en-US" sz="1200" b="0" kern="1200" dirty="0">
                <a:solidFill>
                  <a:schemeClr val="tx1"/>
                </a:solidFill>
                <a:latin typeface="+mn-lt"/>
                <a:ea typeface="+mn-ea"/>
                <a:cs typeface="+mn-cs"/>
              </a:rPr>
              <a:t>でもっとも低い順位に分類する </a:t>
            </a:r>
            <a:r>
              <a:rPr kumimoji="1" lang="en-US" altLang="ja-JP" sz="1200" b="0" kern="1200" dirty="0">
                <a:solidFill>
                  <a:schemeClr val="tx1"/>
                </a:solidFill>
                <a:latin typeface="+mn-lt"/>
                <a:ea typeface="+mn-ea"/>
                <a:cs typeface="+mn-cs"/>
              </a:rPr>
              <a:t>Wilcoxon </a:t>
            </a:r>
            <a:r>
              <a:rPr kumimoji="1" lang="ja-JP" altLang="en-US" sz="1200" b="0" kern="1200" dirty="0">
                <a:solidFill>
                  <a:schemeClr val="tx1"/>
                </a:solidFill>
                <a:latin typeface="+mn-lt"/>
                <a:ea typeface="+mn-ea"/>
                <a:cs typeface="+mn-cs"/>
              </a:rPr>
              <a:t>の順位和検定を用いて評価した．</a:t>
            </a:r>
          </a:p>
          <a:p>
            <a:endParaRPr kumimoji="1" lang="ja-JP" altLang="en-US" sz="1200" b="1" kern="1200" dirty="0">
              <a:solidFill>
                <a:schemeClr val="tx1"/>
              </a:solidFill>
              <a:latin typeface="+mn-lt"/>
              <a:ea typeface="+mn-ea"/>
              <a:cs typeface="+mn-cs"/>
            </a:endParaRPr>
          </a:p>
          <a:p>
            <a:r>
              <a:rPr kumimoji="1" lang="en-US" altLang="ja-JP" sz="1200" b="0" kern="1200" dirty="0">
                <a:solidFill>
                  <a:schemeClr val="tx1"/>
                </a:solidFill>
                <a:latin typeface="+mn-lt"/>
                <a:ea typeface="+mn-ea"/>
                <a:cs typeface="+mn-cs"/>
              </a:rPr>
              <a:t>1 </a:t>
            </a:r>
            <a:r>
              <a:rPr kumimoji="1" lang="ja-JP" altLang="en-US" sz="1200" b="0" kern="1200" dirty="0">
                <a:solidFill>
                  <a:schemeClr val="tx1"/>
                </a:solidFill>
                <a:latin typeface="+mn-lt"/>
                <a:ea typeface="+mn-ea"/>
                <a:cs typeface="+mn-cs"/>
              </a:rPr>
              <a:t>年の時点で，生存患者の平均 </a:t>
            </a:r>
            <a:r>
              <a:rPr kumimoji="1" lang="en-US" altLang="ja-JP" sz="1200" b="0" kern="1200" dirty="0">
                <a:solidFill>
                  <a:schemeClr val="tx1"/>
                </a:solidFill>
                <a:latin typeface="+mn-lt"/>
                <a:ea typeface="+mn-ea"/>
                <a:cs typeface="+mn-cs"/>
              </a:rPr>
              <a:t>LVESVI </a:t>
            </a:r>
            <a:r>
              <a:rPr kumimoji="1" lang="ja-JP" altLang="en-US" sz="1200" b="0" kern="1200" dirty="0">
                <a:solidFill>
                  <a:schemeClr val="tx1"/>
                </a:solidFill>
                <a:latin typeface="+mn-lt"/>
                <a:ea typeface="+mn-ea"/>
                <a:cs typeface="+mn-cs"/>
              </a:rPr>
              <a:t>は，</a:t>
            </a:r>
            <a:r>
              <a:rPr kumimoji="1" lang="en-US" altLang="ja-JP" sz="1200" b="0" kern="1200" dirty="0">
                <a:solidFill>
                  <a:schemeClr val="tx1"/>
                </a:solidFill>
                <a:latin typeface="+mn-lt"/>
                <a:ea typeface="+mn-ea"/>
                <a:cs typeface="+mn-cs"/>
              </a:rPr>
              <a:t>CABG </a:t>
            </a:r>
            <a:r>
              <a:rPr kumimoji="1" lang="ja-JP" altLang="en-US" sz="1200" b="0" kern="1200" dirty="0">
                <a:solidFill>
                  <a:schemeClr val="tx1"/>
                </a:solidFill>
                <a:latin typeface="+mn-lt"/>
                <a:ea typeface="+mn-ea"/>
                <a:cs typeface="+mn-cs"/>
              </a:rPr>
              <a:t>単独群 </a:t>
            </a:r>
            <a:r>
              <a:rPr kumimoji="1" lang="en-US" altLang="ja-JP" sz="1200" b="0" kern="1200" dirty="0">
                <a:solidFill>
                  <a:schemeClr val="tx1"/>
                </a:solidFill>
                <a:latin typeface="+mn-lt"/>
                <a:ea typeface="+mn-ea"/>
                <a:cs typeface="+mn-cs"/>
              </a:rPr>
              <a:t>46.1±22.4 mL/m2</a:t>
            </a:r>
            <a:r>
              <a:rPr kumimoji="1" lang="ja-JP" altLang="en-US" sz="1200" b="0" kern="1200" dirty="0">
                <a:solidFill>
                  <a:schemeClr val="tx1"/>
                </a:solidFill>
                <a:latin typeface="+mn-lt"/>
                <a:ea typeface="+mn-ea"/>
                <a:cs typeface="+mn-cs"/>
              </a:rPr>
              <a:t> 体表面積，併用処置群 </a:t>
            </a:r>
            <a:r>
              <a:rPr kumimoji="1" lang="en-US" altLang="ja-JP" sz="1200" b="0" kern="1200" dirty="0">
                <a:solidFill>
                  <a:schemeClr val="tx1"/>
                </a:solidFill>
                <a:latin typeface="+mn-lt"/>
                <a:ea typeface="+mn-ea"/>
                <a:cs typeface="+mn-cs"/>
              </a:rPr>
              <a:t>49.6±31.5 mL/m2</a:t>
            </a:r>
            <a:r>
              <a:rPr kumimoji="1" lang="ja-JP" altLang="en-US" sz="1200" b="0" kern="1200" dirty="0">
                <a:solidFill>
                  <a:schemeClr val="tx1"/>
                </a:solidFill>
                <a:latin typeface="+mn-lt"/>
                <a:ea typeface="+mn-ea"/>
                <a:cs typeface="+mn-cs"/>
              </a:rPr>
              <a:t> 体表面積であった（ベースラインからの変化の平均はそれぞれ －</a:t>
            </a:r>
            <a:r>
              <a:rPr kumimoji="1" lang="en-US" altLang="ja-JP" sz="1200" b="0" kern="1200" dirty="0">
                <a:solidFill>
                  <a:schemeClr val="tx1"/>
                </a:solidFill>
                <a:latin typeface="+mn-lt"/>
                <a:ea typeface="+mn-ea"/>
                <a:cs typeface="+mn-cs"/>
              </a:rPr>
              <a:t>9.4 mL/m2</a:t>
            </a:r>
            <a:r>
              <a:rPr kumimoji="1" lang="ja-JP" altLang="en-US"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9.3 mL/m2</a:t>
            </a:r>
            <a:r>
              <a:rPr kumimoji="1" lang="ja-JP" altLang="en-US" sz="1200" b="0" kern="1200" dirty="0">
                <a:solidFill>
                  <a:schemeClr val="tx1"/>
                </a:solidFill>
                <a:latin typeface="+mn-lt"/>
                <a:ea typeface="+mn-ea"/>
                <a:cs typeface="+mn-cs"/>
              </a:rPr>
              <a:t>）．死亡率は，併用処置群 </a:t>
            </a:r>
            <a:r>
              <a:rPr kumimoji="1" lang="en-US" altLang="ja-JP" sz="1200" b="0" kern="1200" dirty="0">
                <a:solidFill>
                  <a:schemeClr val="tx1"/>
                </a:solidFill>
                <a:latin typeface="+mn-lt"/>
                <a:ea typeface="+mn-ea"/>
                <a:cs typeface="+mn-cs"/>
              </a:rPr>
              <a:t>6.7%</a:t>
            </a:r>
            <a:r>
              <a:rPr kumimoji="1" lang="ja-JP" altLang="en-US"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CABG </a:t>
            </a:r>
            <a:r>
              <a:rPr kumimoji="1" lang="ja-JP" altLang="en-US" sz="1200" b="0" kern="1200" dirty="0">
                <a:solidFill>
                  <a:schemeClr val="tx1"/>
                </a:solidFill>
                <a:latin typeface="+mn-lt"/>
                <a:ea typeface="+mn-ea"/>
                <a:cs typeface="+mn-cs"/>
              </a:rPr>
              <a:t>単独群 </a:t>
            </a:r>
            <a:r>
              <a:rPr kumimoji="1" lang="en-US" altLang="ja-JP" sz="1200" b="0" kern="1200" dirty="0">
                <a:solidFill>
                  <a:schemeClr val="tx1"/>
                </a:solidFill>
                <a:latin typeface="+mn-lt"/>
                <a:ea typeface="+mn-ea"/>
                <a:cs typeface="+mn-cs"/>
              </a:rPr>
              <a:t>7.3%</a:t>
            </a:r>
            <a:r>
              <a:rPr kumimoji="1" lang="ja-JP" altLang="en-US" sz="1200" b="0" kern="1200" dirty="0">
                <a:solidFill>
                  <a:schemeClr val="tx1"/>
                </a:solidFill>
                <a:latin typeface="+mn-lt"/>
                <a:ea typeface="+mn-ea"/>
                <a:cs typeface="+mn-cs"/>
              </a:rPr>
              <a:t>であった（僧帽弁形成術のハザード比 </a:t>
            </a:r>
            <a:r>
              <a:rPr kumimoji="1" lang="en-US" altLang="ja-JP" sz="1200" b="0" kern="1200" dirty="0">
                <a:solidFill>
                  <a:schemeClr val="tx1"/>
                </a:solidFill>
                <a:latin typeface="+mn-lt"/>
                <a:ea typeface="+mn-ea"/>
                <a:cs typeface="+mn-cs"/>
              </a:rPr>
              <a:t>0.90</a:t>
            </a:r>
            <a:r>
              <a:rPr kumimoji="1" lang="ja-JP" altLang="en-US"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95%</a:t>
            </a:r>
            <a:r>
              <a:rPr kumimoji="1" lang="ja-JP" altLang="en-US" sz="1200" b="0" kern="1200" dirty="0">
                <a:solidFill>
                  <a:schemeClr val="tx1"/>
                </a:solidFill>
                <a:latin typeface="+mn-lt"/>
                <a:ea typeface="+mn-ea"/>
                <a:cs typeface="+mn-cs"/>
              </a:rPr>
              <a:t>信頼区間 </a:t>
            </a:r>
            <a:r>
              <a:rPr kumimoji="1" lang="en-US" altLang="ja-JP" sz="1200" b="0" kern="1200" dirty="0">
                <a:solidFill>
                  <a:schemeClr val="tx1"/>
                </a:solidFill>
                <a:latin typeface="+mn-lt"/>
                <a:ea typeface="+mn-ea"/>
                <a:cs typeface="+mn-cs"/>
              </a:rPr>
              <a:t>0.38</a:t>
            </a:r>
            <a:r>
              <a:rPr kumimoji="1" lang="ja-JP" altLang="en-US"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2.12</a:t>
            </a:r>
            <a:r>
              <a:rPr kumimoji="1" lang="ja-JP" altLang="en-US"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P</a:t>
            </a:r>
            <a:r>
              <a:rPr kumimoji="1" lang="ja-JP" altLang="en-US"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0.81</a:t>
            </a:r>
            <a:r>
              <a:rPr kumimoji="1" lang="ja-JP" altLang="en-US"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1 </a:t>
            </a:r>
            <a:r>
              <a:rPr kumimoji="1" lang="ja-JP" altLang="en-US" sz="1200" b="0" kern="1200" dirty="0">
                <a:solidFill>
                  <a:schemeClr val="tx1"/>
                </a:solidFill>
                <a:latin typeface="+mn-lt"/>
                <a:ea typeface="+mn-ea"/>
                <a:cs typeface="+mn-cs"/>
              </a:rPr>
              <a:t>年の時点での </a:t>
            </a:r>
            <a:r>
              <a:rPr kumimoji="1" lang="en-US" altLang="ja-JP" sz="1200" b="0" kern="1200" dirty="0">
                <a:solidFill>
                  <a:schemeClr val="tx1"/>
                </a:solidFill>
                <a:latin typeface="+mn-lt"/>
                <a:ea typeface="+mn-ea"/>
                <a:cs typeface="+mn-cs"/>
              </a:rPr>
              <a:t>LVESVI </a:t>
            </a:r>
            <a:r>
              <a:rPr kumimoji="1" lang="ja-JP" altLang="en-US" sz="1200" b="0" kern="1200" dirty="0">
                <a:solidFill>
                  <a:schemeClr val="tx1"/>
                </a:solidFill>
                <a:latin typeface="+mn-lt"/>
                <a:ea typeface="+mn-ea"/>
                <a:cs typeface="+mn-cs"/>
              </a:rPr>
              <a:t>の順位に基づく評価（死亡を含む）に，群間で有意差は認められなかった（</a:t>
            </a:r>
            <a:r>
              <a:rPr kumimoji="1" lang="en-US" altLang="ja-JP" sz="1200" b="0" kern="1200" dirty="0">
                <a:solidFill>
                  <a:schemeClr val="tx1"/>
                </a:solidFill>
                <a:latin typeface="+mn-lt"/>
                <a:ea typeface="+mn-ea"/>
                <a:cs typeface="+mn-cs"/>
              </a:rPr>
              <a:t>z </a:t>
            </a:r>
            <a:r>
              <a:rPr kumimoji="1" lang="ja-JP" altLang="en-US" sz="1200" b="0" kern="1200" dirty="0">
                <a:solidFill>
                  <a:schemeClr val="tx1"/>
                </a:solidFill>
                <a:latin typeface="+mn-lt"/>
                <a:ea typeface="+mn-ea"/>
                <a:cs typeface="+mn-cs"/>
              </a:rPr>
              <a:t>スコア </a:t>
            </a:r>
            <a:r>
              <a:rPr kumimoji="1" lang="en-US" altLang="ja-JP" sz="1200" b="0" kern="1200" dirty="0">
                <a:solidFill>
                  <a:schemeClr val="tx1"/>
                </a:solidFill>
                <a:latin typeface="+mn-lt"/>
                <a:ea typeface="+mn-ea"/>
                <a:cs typeface="+mn-cs"/>
              </a:rPr>
              <a:t>0.50</a:t>
            </a:r>
            <a:r>
              <a:rPr kumimoji="1" lang="ja-JP" altLang="en-US"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P</a:t>
            </a:r>
            <a:r>
              <a:rPr kumimoji="1" lang="ja-JP" altLang="en-US"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0.61</a:t>
            </a:r>
            <a:r>
              <a:rPr kumimoji="1" lang="ja-JP" altLang="en-US" sz="1200" b="0" kern="1200" dirty="0">
                <a:solidFill>
                  <a:schemeClr val="tx1"/>
                </a:solidFill>
                <a:latin typeface="+mn-lt"/>
                <a:ea typeface="+mn-ea"/>
                <a:cs typeface="+mn-cs"/>
              </a:rPr>
              <a:t>）．僧帽弁形成術を追加したほうが，人工心肺時間が長く（</a:t>
            </a:r>
            <a:r>
              <a:rPr kumimoji="1" lang="en-US" altLang="ja-JP" sz="1200" b="0" kern="1200" dirty="0">
                <a:solidFill>
                  <a:schemeClr val="tx1"/>
                </a:solidFill>
                <a:latin typeface="+mn-lt"/>
                <a:ea typeface="+mn-ea"/>
                <a:cs typeface="+mn-cs"/>
              </a:rPr>
              <a:t>P</a:t>
            </a:r>
            <a:r>
              <a:rPr kumimoji="1" lang="ja-JP" altLang="en-US"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0.001</a:t>
            </a:r>
            <a:r>
              <a:rPr kumimoji="1" lang="ja-JP" altLang="en-US" sz="1200" b="0" kern="1200" dirty="0">
                <a:solidFill>
                  <a:schemeClr val="tx1"/>
                </a:solidFill>
                <a:latin typeface="+mn-lt"/>
                <a:ea typeface="+mn-ea"/>
                <a:cs typeface="+mn-cs"/>
              </a:rPr>
              <a:t>），術後の入院期間が長く（</a:t>
            </a:r>
            <a:r>
              <a:rPr kumimoji="1" lang="en-US" altLang="ja-JP" sz="1200" b="0" kern="1200" dirty="0">
                <a:solidFill>
                  <a:schemeClr val="tx1"/>
                </a:solidFill>
                <a:latin typeface="+mn-lt"/>
                <a:ea typeface="+mn-ea"/>
                <a:cs typeface="+mn-cs"/>
              </a:rPr>
              <a:t>P</a:t>
            </a:r>
            <a:r>
              <a:rPr kumimoji="1" lang="ja-JP" altLang="en-US"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0.002</a:t>
            </a:r>
            <a:r>
              <a:rPr kumimoji="1" lang="ja-JP" altLang="en-US" sz="1200" b="0" kern="1200" dirty="0">
                <a:solidFill>
                  <a:schemeClr val="tx1"/>
                </a:solidFill>
                <a:latin typeface="+mn-lt"/>
                <a:ea typeface="+mn-ea"/>
                <a:cs typeface="+mn-cs"/>
              </a:rPr>
              <a:t>），神経学的イベントが多かった（</a:t>
            </a:r>
            <a:r>
              <a:rPr kumimoji="1" lang="en-US" altLang="ja-JP" sz="1200" b="0" kern="1200" dirty="0">
                <a:solidFill>
                  <a:schemeClr val="tx1"/>
                </a:solidFill>
                <a:latin typeface="+mn-lt"/>
                <a:ea typeface="+mn-ea"/>
                <a:cs typeface="+mn-cs"/>
              </a:rPr>
              <a:t>P</a:t>
            </a:r>
            <a:r>
              <a:rPr kumimoji="1" lang="ja-JP" altLang="en-US"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0.03</a:t>
            </a:r>
            <a:r>
              <a:rPr kumimoji="1" lang="ja-JP" altLang="en-US" sz="1200" b="0" kern="1200" dirty="0">
                <a:solidFill>
                  <a:schemeClr val="tx1"/>
                </a:solidFill>
                <a:latin typeface="+mn-lt"/>
                <a:ea typeface="+mn-ea"/>
                <a:cs typeface="+mn-cs"/>
              </a:rPr>
              <a:t>）．中等度または重度の僧帽弁逆流は，併用処置群のほうが，</a:t>
            </a:r>
            <a:r>
              <a:rPr kumimoji="1" lang="en-US" altLang="ja-JP" sz="1200" b="0" kern="1200" dirty="0">
                <a:solidFill>
                  <a:schemeClr val="tx1"/>
                </a:solidFill>
                <a:latin typeface="+mn-lt"/>
                <a:ea typeface="+mn-ea"/>
                <a:cs typeface="+mn-cs"/>
              </a:rPr>
              <a:t>CABG </a:t>
            </a:r>
            <a:r>
              <a:rPr kumimoji="1" lang="ja-JP" altLang="en-US" sz="1200" b="0" kern="1200" dirty="0">
                <a:solidFill>
                  <a:schemeClr val="tx1"/>
                </a:solidFill>
                <a:latin typeface="+mn-lt"/>
                <a:ea typeface="+mn-ea"/>
                <a:cs typeface="+mn-cs"/>
              </a:rPr>
              <a:t>単独群よりも少なかった（</a:t>
            </a:r>
            <a:r>
              <a:rPr kumimoji="1" lang="en-US" altLang="ja-JP" sz="1200" b="0" kern="1200" dirty="0">
                <a:solidFill>
                  <a:schemeClr val="tx1"/>
                </a:solidFill>
                <a:latin typeface="+mn-lt"/>
                <a:ea typeface="+mn-ea"/>
                <a:cs typeface="+mn-cs"/>
              </a:rPr>
              <a:t>11.2% </a:t>
            </a:r>
            <a:r>
              <a:rPr kumimoji="1" lang="ja-JP" altLang="en-US" sz="1200" b="0" kern="1200" dirty="0">
                <a:solidFill>
                  <a:schemeClr val="tx1"/>
                </a:solidFill>
                <a:latin typeface="+mn-lt"/>
                <a:ea typeface="+mn-ea"/>
                <a:cs typeface="+mn-cs"/>
              </a:rPr>
              <a:t>対 </a:t>
            </a:r>
            <a:r>
              <a:rPr kumimoji="1" lang="en-US" altLang="ja-JP" sz="1200" b="0" kern="1200" dirty="0">
                <a:solidFill>
                  <a:schemeClr val="tx1"/>
                </a:solidFill>
                <a:latin typeface="+mn-lt"/>
                <a:ea typeface="+mn-ea"/>
                <a:cs typeface="+mn-cs"/>
              </a:rPr>
              <a:t>31.0%</a:t>
            </a:r>
            <a:r>
              <a:rPr kumimoji="1" lang="ja-JP" altLang="en-US"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P</a:t>
            </a:r>
            <a:r>
              <a:rPr kumimoji="1" lang="ja-JP" altLang="en-US"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0.001</a:t>
            </a:r>
            <a:r>
              <a:rPr kumimoji="1" lang="ja-JP" altLang="en-US" sz="1200" b="0" kern="1200" dirty="0">
                <a:solidFill>
                  <a:schemeClr val="tx1"/>
                </a:solidFill>
                <a:latin typeface="+mn-lt"/>
                <a:ea typeface="+mn-ea"/>
                <a:cs typeface="+mn-cs"/>
              </a:rPr>
              <a:t>）．</a:t>
            </a:r>
            <a:r>
              <a:rPr kumimoji="1" lang="en-US" altLang="ja-JP" sz="1200" b="0" kern="1200" dirty="0">
                <a:solidFill>
                  <a:schemeClr val="tx1"/>
                </a:solidFill>
                <a:latin typeface="+mn-lt"/>
                <a:ea typeface="+mn-ea"/>
                <a:cs typeface="+mn-cs"/>
              </a:rPr>
              <a:t>1 </a:t>
            </a:r>
            <a:r>
              <a:rPr kumimoji="1" lang="ja-JP" altLang="en-US" sz="1200" b="0" kern="1200" dirty="0">
                <a:solidFill>
                  <a:schemeClr val="tx1"/>
                </a:solidFill>
                <a:latin typeface="+mn-lt"/>
                <a:ea typeface="+mn-ea"/>
                <a:cs typeface="+mn-cs"/>
              </a:rPr>
              <a:t>年の時点での主要な心臓・脳血管有害事象，死亡，再入院，機能状態，</a:t>
            </a:r>
            <a:r>
              <a:rPr kumimoji="1" lang="en-US" altLang="ja-JP" sz="1200" b="0" kern="1200" dirty="0">
                <a:solidFill>
                  <a:schemeClr val="tx1"/>
                </a:solidFill>
                <a:latin typeface="+mn-lt"/>
                <a:ea typeface="+mn-ea"/>
                <a:cs typeface="+mn-cs"/>
              </a:rPr>
              <a:t>QOL </a:t>
            </a:r>
            <a:r>
              <a:rPr kumimoji="1" lang="ja-JP" altLang="en-US" sz="1200" b="0" kern="1200" dirty="0">
                <a:solidFill>
                  <a:schemeClr val="tx1"/>
                </a:solidFill>
                <a:latin typeface="+mn-lt"/>
                <a:ea typeface="+mn-ea"/>
                <a:cs typeface="+mn-cs"/>
              </a:rPr>
              <a:t>に，群間で有意差は認められなかった．</a:t>
            </a:r>
          </a:p>
          <a:p>
            <a:endParaRPr kumimoji="1" lang="ja-JP" altLang="en-US" sz="1200" b="1" kern="1200" dirty="0">
              <a:solidFill>
                <a:schemeClr val="tx1"/>
              </a:solidFill>
              <a:latin typeface="+mn-lt"/>
              <a:ea typeface="+mn-ea"/>
              <a:cs typeface="+mn-cs"/>
            </a:endParaRPr>
          </a:p>
          <a:p>
            <a:r>
              <a:rPr kumimoji="1" lang="ja-JP" altLang="en-US" sz="1200" b="0" kern="1200" dirty="0">
                <a:solidFill>
                  <a:schemeClr val="tx1"/>
                </a:solidFill>
                <a:latin typeface="+mn-lt"/>
                <a:ea typeface="+mn-ea"/>
                <a:cs typeface="+mn-cs"/>
              </a:rPr>
              <a:t>中等度の虚血性僧帽弁閉鎖不全症患者では，</a:t>
            </a:r>
            <a:r>
              <a:rPr kumimoji="1" lang="en-US" altLang="ja-JP" sz="1200" b="0" kern="1200" dirty="0">
                <a:solidFill>
                  <a:schemeClr val="tx1"/>
                </a:solidFill>
                <a:latin typeface="+mn-lt"/>
                <a:ea typeface="+mn-ea"/>
                <a:cs typeface="+mn-cs"/>
              </a:rPr>
              <a:t>CABG </a:t>
            </a:r>
            <a:r>
              <a:rPr kumimoji="1" lang="ja-JP" altLang="en-US" sz="1200" b="0" kern="1200" dirty="0">
                <a:solidFill>
                  <a:schemeClr val="tx1"/>
                </a:solidFill>
                <a:latin typeface="+mn-lt"/>
                <a:ea typeface="+mn-ea"/>
                <a:cs typeface="+mn-cs"/>
              </a:rPr>
              <a:t>に僧帽弁形成術を追加しても，左室逆リモデリングの程度は大きくならなかった．僧帽弁形成術は，中等度または重度の僧帽弁逆流の有病率がより低いことに関連したが，有害事象の増加と関連した．したがってこの試験では，</a:t>
            </a:r>
            <a:r>
              <a:rPr kumimoji="1" lang="en-US" altLang="ja-JP" sz="1200" b="0" kern="1200" dirty="0">
                <a:solidFill>
                  <a:schemeClr val="tx1"/>
                </a:solidFill>
                <a:latin typeface="+mn-lt"/>
                <a:ea typeface="+mn-ea"/>
                <a:cs typeface="+mn-cs"/>
              </a:rPr>
              <a:t>1 </a:t>
            </a:r>
            <a:r>
              <a:rPr kumimoji="1" lang="ja-JP" altLang="en-US" sz="1200" b="0" kern="1200" dirty="0">
                <a:solidFill>
                  <a:schemeClr val="tx1"/>
                </a:solidFill>
                <a:latin typeface="+mn-lt"/>
                <a:ea typeface="+mn-ea"/>
                <a:cs typeface="+mn-cs"/>
              </a:rPr>
              <a:t>年の時点では，</a:t>
            </a:r>
            <a:r>
              <a:rPr kumimoji="1" lang="en-US" altLang="ja-JP" sz="1200" b="0" kern="1200" dirty="0">
                <a:solidFill>
                  <a:schemeClr val="tx1"/>
                </a:solidFill>
                <a:latin typeface="+mn-lt"/>
                <a:ea typeface="+mn-ea"/>
                <a:cs typeface="+mn-cs"/>
              </a:rPr>
              <a:t>CABG </a:t>
            </a:r>
            <a:r>
              <a:rPr kumimoji="1" lang="ja-JP" altLang="en-US" sz="1200" b="0" kern="1200" dirty="0">
                <a:solidFill>
                  <a:schemeClr val="tx1"/>
                </a:solidFill>
                <a:latin typeface="+mn-lt"/>
                <a:ea typeface="+mn-ea"/>
                <a:cs typeface="+mn-cs"/>
              </a:rPr>
              <a:t>に僧帽弁形成術を追加することに臨床的に意味のある利益は認められなかった．長期の追跡調査により，僧帽弁逆流の有病率がより低いことが，正味の臨床的利益につながるかどうかを明らかにできる可能性がある．（米国国立衛生研究所およびカナダ健康研究所から研究助成を受けた．</a:t>
            </a:r>
            <a:r>
              <a:rPr kumimoji="1" lang="en-US" altLang="ja-JP" sz="1200" b="0" kern="1200" dirty="0" err="1">
                <a:solidFill>
                  <a:schemeClr val="tx1"/>
                </a:solidFill>
                <a:latin typeface="+mn-lt"/>
                <a:ea typeface="+mn-ea"/>
                <a:cs typeface="+mn-cs"/>
              </a:rPr>
              <a:t>ClinicalTrials.gov</a:t>
            </a:r>
            <a:r>
              <a:rPr kumimoji="1" lang="en-US" altLang="ja-JP" sz="1200" b="0" kern="1200" dirty="0">
                <a:solidFill>
                  <a:schemeClr val="tx1"/>
                </a:solidFill>
                <a:latin typeface="+mn-lt"/>
                <a:ea typeface="+mn-ea"/>
                <a:cs typeface="+mn-cs"/>
              </a:rPr>
              <a:t> </a:t>
            </a:r>
            <a:r>
              <a:rPr kumimoji="1" lang="ja-JP" altLang="en-US" sz="1200" b="0" kern="1200" dirty="0">
                <a:solidFill>
                  <a:schemeClr val="tx1"/>
                </a:solidFill>
                <a:latin typeface="+mn-lt"/>
                <a:ea typeface="+mn-ea"/>
                <a:cs typeface="+mn-cs"/>
              </a:rPr>
              <a:t>登録番号 </a:t>
            </a:r>
            <a:r>
              <a:rPr kumimoji="1" lang="en-US" altLang="ja-JP" sz="1200" b="0" kern="1200" dirty="0">
                <a:solidFill>
                  <a:schemeClr val="tx1"/>
                </a:solidFill>
                <a:latin typeface="+mn-lt"/>
                <a:ea typeface="+mn-ea"/>
                <a:cs typeface="+mn-cs"/>
              </a:rPr>
              <a:t>NCT00806988</a:t>
            </a:r>
            <a:r>
              <a:rPr kumimoji="1" lang="ja-JP" altLang="en-US" sz="1200" b="0" kern="1200" dirty="0">
                <a:solidFill>
                  <a:schemeClr val="tx1"/>
                </a:solidFill>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DFF43999-A439-CA42-8762-6A78F1134098}" type="slidenum">
              <a:rPr kumimoji="1" lang="ja-JP" altLang="en-US" smtClean="0"/>
              <a:t>12</a:t>
            </a:fld>
            <a:endParaRPr kumimoji="1" lang="ja-JP" altLang="en-US"/>
          </a:p>
        </p:txBody>
      </p:sp>
    </p:spTree>
    <p:extLst>
      <p:ext uri="{BB962C8B-B14F-4D97-AF65-F5344CB8AC3E}">
        <p14:creationId xmlns:p14="http://schemas.microsoft.com/office/powerpoint/2010/main" val="839679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F43999-A439-CA42-8762-6A78F1134098}" type="slidenum">
              <a:rPr kumimoji="1" lang="ja-JP" altLang="en-US" smtClean="0"/>
              <a:t>15</a:t>
            </a:fld>
            <a:endParaRPr kumimoji="1" lang="ja-JP" altLang="en-US"/>
          </a:p>
        </p:txBody>
      </p:sp>
    </p:spTree>
    <p:extLst>
      <p:ext uri="{BB962C8B-B14F-4D97-AF65-F5344CB8AC3E}">
        <p14:creationId xmlns:p14="http://schemas.microsoft.com/office/powerpoint/2010/main" val="2626297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F43999-A439-CA42-8762-6A78F1134098}" type="slidenum">
              <a:rPr kumimoji="1" lang="ja-JP" altLang="en-US" smtClean="0"/>
              <a:t>17</a:t>
            </a:fld>
            <a:endParaRPr kumimoji="1" lang="ja-JP" altLang="en-US"/>
          </a:p>
        </p:txBody>
      </p:sp>
    </p:spTree>
    <p:extLst>
      <p:ext uri="{BB962C8B-B14F-4D97-AF65-F5344CB8AC3E}">
        <p14:creationId xmlns:p14="http://schemas.microsoft.com/office/powerpoint/2010/main" val="441626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F43999-A439-CA42-8762-6A78F1134098}" type="slidenum">
              <a:rPr kumimoji="1" lang="ja-JP" altLang="en-US" smtClean="0"/>
              <a:t>23</a:t>
            </a:fld>
            <a:endParaRPr kumimoji="1" lang="ja-JP" altLang="en-US"/>
          </a:p>
        </p:txBody>
      </p:sp>
    </p:spTree>
    <p:extLst>
      <p:ext uri="{BB962C8B-B14F-4D97-AF65-F5344CB8AC3E}">
        <p14:creationId xmlns:p14="http://schemas.microsoft.com/office/powerpoint/2010/main" val="3348429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dirty="0"/>
              <a:t>ACE </a:t>
            </a:r>
            <a:r>
              <a:rPr lang="en-US" altLang="ja-JP" dirty="0" err="1"/>
              <a:t>i</a:t>
            </a:r>
            <a:r>
              <a:rPr lang="ja-JP" altLang="en-US" dirty="0"/>
              <a:t>と</a:t>
            </a:r>
            <a:r>
              <a:rPr lang="en-US" altLang="ja-JP" dirty="0"/>
              <a:t>(</a:t>
            </a:r>
            <a:r>
              <a:rPr lang="en-US" altLang="ja-JP" dirty="0" err="1"/>
              <a:t>Ca</a:t>
            </a:r>
            <a:r>
              <a:rPr lang="en-US" altLang="ja-JP" dirty="0"/>
              <a:t> antagonist or diuretic)</a:t>
            </a:r>
            <a:r>
              <a:rPr lang="ja-JP" altLang="en-US" dirty="0"/>
              <a:t>の間にわずかな関連が認められた。</a:t>
            </a:r>
            <a:r>
              <a:rPr lang="en-US" altLang="ja-JP" dirty="0"/>
              <a:t>(Each 5kg/m</a:t>
            </a:r>
            <a:r>
              <a:rPr lang="en-US" altLang="ja-JP" baseline="30000" dirty="0"/>
              <a:t>2 </a:t>
            </a:r>
            <a:r>
              <a:rPr lang="en-US" altLang="ja-JP" dirty="0"/>
              <a:t>higher BMI HR 0.93 95%CI 0.89-0.98 P=0.004, HR0.93 95%CI 0.89-0.98 P=0.002)</a:t>
            </a:r>
          </a:p>
          <a:p>
            <a:endParaRPr kumimoji="1" lang="ja-JP" altLang="en-US" dirty="0"/>
          </a:p>
        </p:txBody>
      </p:sp>
      <p:sp>
        <p:nvSpPr>
          <p:cNvPr id="4" name="スライド番号プレースホルダー 3"/>
          <p:cNvSpPr>
            <a:spLocks noGrp="1"/>
          </p:cNvSpPr>
          <p:nvPr>
            <p:ph type="sldNum" sz="quarter" idx="10"/>
          </p:nvPr>
        </p:nvSpPr>
        <p:spPr/>
        <p:txBody>
          <a:bodyPr/>
          <a:lstStyle/>
          <a:p>
            <a:fld id="{DFF43999-A439-CA42-8762-6A78F1134098}" type="slidenum">
              <a:rPr kumimoji="1" lang="ja-JP" altLang="en-US" smtClean="0"/>
              <a:t>25</a:t>
            </a:fld>
            <a:endParaRPr kumimoji="1" lang="ja-JP" altLang="en-US"/>
          </a:p>
        </p:txBody>
      </p:sp>
    </p:spTree>
    <p:extLst>
      <p:ext uri="{BB962C8B-B14F-4D97-AF65-F5344CB8AC3E}">
        <p14:creationId xmlns:p14="http://schemas.microsoft.com/office/powerpoint/2010/main" val="4126008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514AFD0-09F3-2243-8C02-3AE5C3114132}" type="datetimeFigureOut">
              <a:rPr kumimoji="1" lang="ja-JP" altLang="en-US" smtClean="0"/>
              <a:t>2020/9/26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673D829-4157-A64F-A1F5-B58BEBD26F80}" type="slidenum">
              <a:rPr kumimoji="1" lang="ja-JP" altLang="en-US" smtClean="0"/>
              <a:t>‹#›</a:t>
            </a:fld>
            <a:endParaRPr kumimoji="1" lang="ja-JP" altLang="en-US"/>
          </a:p>
        </p:txBody>
      </p:sp>
    </p:spTree>
    <p:extLst>
      <p:ext uri="{BB962C8B-B14F-4D97-AF65-F5344CB8AC3E}">
        <p14:creationId xmlns:p14="http://schemas.microsoft.com/office/powerpoint/2010/main" val="2197987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514AFD0-09F3-2243-8C02-3AE5C3114132}" type="datetimeFigureOut">
              <a:rPr kumimoji="1" lang="ja-JP" altLang="en-US" smtClean="0"/>
              <a:t>2020/9/26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673D829-4157-A64F-A1F5-B58BEBD26F80}" type="slidenum">
              <a:rPr kumimoji="1" lang="ja-JP" altLang="en-US" smtClean="0"/>
              <a:t>‹#›</a:t>
            </a:fld>
            <a:endParaRPr kumimoji="1" lang="ja-JP" altLang="en-US"/>
          </a:p>
        </p:txBody>
      </p:sp>
    </p:spTree>
    <p:extLst>
      <p:ext uri="{BB962C8B-B14F-4D97-AF65-F5344CB8AC3E}">
        <p14:creationId xmlns:p14="http://schemas.microsoft.com/office/powerpoint/2010/main" val="938273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514AFD0-09F3-2243-8C02-3AE5C3114132}" type="datetimeFigureOut">
              <a:rPr kumimoji="1" lang="ja-JP" altLang="en-US" smtClean="0"/>
              <a:t>2020/9/26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673D829-4157-A64F-A1F5-B58BEBD26F80}" type="slidenum">
              <a:rPr kumimoji="1" lang="ja-JP" altLang="en-US" smtClean="0"/>
              <a:t>‹#›</a:t>
            </a:fld>
            <a:endParaRPr kumimoji="1" lang="ja-JP" altLang="en-US"/>
          </a:p>
        </p:txBody>
      </p:sp>
    </p:spTree>
    <p:extLst>
      <p:ext uri="{BB962C8B-B14F-4D97-AF65-F5344CB8AC3E}">
        <p14:creationId xmlns:p14="http://schemas.microsoft.com/office/powerpoint/2010/main" val="944258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514AFD0-09F3-2243-8C02-3AE5C3114132}" type="datetimeFigureOut">
              <a:rPr kumimoji="1" lang="ja-JP" altLang="en-US" smtClean="0"/>
              <a:t>2020/9/26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673D829-4157-A64F-A1F5-B58BEBD26F80}" type="slidenum">
              <a:rPr kumimoji="1" lang="ja-JP" altLang="en-US" smtClean="0"/>
              <a:t>‹#›</a:t>
            </a:fld>
            <a:endParaRPr kumimoji="1" lang="ja-JP" altLang="en-US"/>
          </a:p>
        </p:txBody>
      </p:sp>
    </p:spTree>
    <p:extLst>
      <p:ext uri="{BB962C8B-B14F-4D97-AF65-F5344CB8AC3E}">
        <p14:creationId xmlns:p14="http://schemas.microsoft.com/office/powerpoint/2010/main" val="2600543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514AFD0-09F3-2243-8C02-3AE5C3114132}" type="datetimeFigureOut">
              <a:rPr kumimoji="1" lang="ja-JP" altLang="en-US" smtClean="0"/>
              <a:t>2020/9/26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673D829-4157-A64F-A1F5-B58BEBD26F80}" type="slidenum">
              <a:rPr kumimoji="1" lang="ja-JP" altLang="en-US" smtClean="0"/>
              <a:t>‹#›</a:t>
            </a:fld>
            <a:endParaRPr kumimoji="1" lang="ja-JP" altLang="en-US"/>
          </a:p>
        </p:txBody>
      </p:sp>
    </p:spTree>
    <p:extLst>
      <p:ext uri="{BB962C8B-B14F-4D97-AF65-F5344CB8AC3E}">
        <p14:creationId xmlns:p14="http://schemas.microsoft.com/office/powerpoint/2010/main" val="338322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514AFD0-09F3-2243-8C02-3AE5C3114132}" type="datetimeFigureOut">
              <a:rPr kumimoji="1" lang="ja-JP" altLang="en-US" smtClean="0"/>
              <a:t>2020/9/26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673D829-4157-A64F-A1F5-B58BEBD26F80}" type="slidenum">
              <a:rPr kumimoji="1" lang="ja-JP" altLang="en-US" smtClean="0"/>
              <a:t>‹#›</a:t>
            </a:fld>
            <a:endParaRPr kumimoji="1" lang="ja-JP" altLang="en-US"/>
          </a:p>
        </p:txBody>
      </p:sp>
    </p:spTree>
    <p:extLst>
      <p:ext uri="{BB962C8B-B14F-4D97-AF65-F5344CB8AC3E}">
        <p14:creationId xmlns:p14="http://schemas.microsoft.com/office/powerpoint/2010/main" val="3160381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514AFD0-09F3-2243-8C02-3AE5C3114132}" type="datetimeFigureOut">
              <a:rPr kumimoji="1" lang="ja-JP" altLang="en-US" smtClean="0"/>
              <a:t>2020/9/26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673D829-4157-A64F-A1F5-B58BEBD26F80}" type="slidenum">
              <a:rPr kumimoji="1" lang="ja-JP" altLang="en-US" smtClean="0"/>
              <a:t>‹#›</a:t>
            </a:fld>
            <a:endParaRPr kumimoji="1" lang="ja-JP" altLang="en-US"/>
          </a:p>
        </p:txBody>
      </p:sp>
    </p:spTree>
    <p:extLst>
      <p:ext uri="{BB962C8B-B14F-4D97-AF65-F5344CB8AC3E}">
        <p14:creationId xmlns:p14="http://schemas.microsoft.com/office/powerpoint/2010/main" val="4245638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514AFD0-09F3-2243-8C02-3AE5C3114132}" type="datetimeFigureOut">
              <a:rPr kumimoji="1" lang="ja-JP" altLang="en-US" smtClean="0"/>
              <a:t>2020/9/26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673D829-4157-A64F-A1F5-B58BEBD26F80}" type="slidenum">
              <a:rPr kumimoji="1" lang="ja-JP" altLang="en-US" smtClean="0"/>
              <a:t>‹#›</a:t>
            </a:fld>
            <a:endParaRPr kumimoji="1" lang="ja-JP" altLang="en-US"/>
          </a:p>
        </p:txBody>
      </p:sp>
    </p:spTree>
    <p:extLst>
      <p:ext uri="{BB962C8B-B14F-4D97-AF65-F5344CB8AC3E}">
        <p14:creationId xmlns:p14="http://schemas.microsoft.com/office/powerpoint/2010/main" val="139848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514AFD0-09F3-2243-8C02-3AE5C3114132}" type="datetimeFigureOut">
              <a:rPr kumimoji="1" lang="ja-JP" altLang="en-US" smtClean="0"/>
              <a:t>2020/9/26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673D829-4157-A64F-A1F5-B58BEBD26F80}" type="slidenum">
              <a:rPr kumimoji="1" lang="ja-JP" altLang="en-US" smtClean="0"/>
              <a:t>‹#›</a:t>
            </a:fld>
            <a:endParaRPr kumimoji="1" lang="ja-JP" altLang="en-US"/>
          </a:p>
        </p:txBody>
      </p:sp>
    </p:spTree>
    <p:extLst>
      <p:ext uri="{BB962C8B-B14F-4D97-AF65-F5344CB8AC3E}">
        <p14:creationId xmlns:p14="http://schemas.microsoft.com/office/powerpoint/2010/main" val="400089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514AFD0-09F3-2243-8C02-3AE5C3114132}" type="datetimeFigureOut">
              <a:rPr kumimoji="1" lang="ja-JP" altLang="en-US" smtClean="0"/>
              <a:t>2020/9/26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673D829-4157-A64F-A1F5-B58BEBD26F80}" type="slidenum">
              <a:rPr kumimoji="1" lang="ja-JP" altLang="en-US" smtClean="0"/>
              <a:t>‹#›</a:t>
            </a:fld>
            <a:endParaRPr kumimoji="1" lang="ja-JP" altLang="en-US"/>
          </a:p>
        </p:txBody>
      </p:sp>
    </p:spTree>
    <p:extLst>
      <p:ext uri="{BB962C8B-B14F-4D97-AF65-F5344CB8AC3E}">
        <p14:creationId xmlns:p14="http://schemas.microsoft.com/office/powerpoint/2010/main" val="275990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514AFD0-09F3-2243-8C02-3AE5C3114132}" type="datetimeFigureOut">
              <a:rPr kumimoji="1" lang="ja-JP" altLang="en-US" smtClean="0"/>
              <a:t>2020/9/26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673D829-4157-A64F-A1F5-B58BEBD26F80}" type="slidenum">
              <a:rPr kumimoji="1" lang="ja-JP" altLang="en-US" smtClean="0"/>
              <a:t>‹#›</a:t>
            </a:fld>
            <a:endParaRPr kumimoji="1" lang="ja-JP" altLang="en-US"/>
          </a:p>
        </p:txBody>
      </p:sp>
    </p:spTree>
    <p:extLst>
      <p:ext uri="{BB962C8B-B14F-4D97-AF65-F5344CB8AC3E}">
        <p14:creationId xmlns:p14="http://schemas.microsoft.com/office/powerpoint/2010/main" val="1415127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14AFD0-09F3-2243-8C02-3AE5C3114132}" type="datetimeFigureOut">
              <a:rPr kumimoji="1" lang="ja-JP" altLang="en-US" smtClean="0"/>
              <a:t>2020/9/26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3D829-4157-A64F-A1F5-B58BEBD26F80}" type="slidenum">
              <a:rPr kumimoji="1" lang="ja-JP" altLang="en-US" smtClean="0"/>
              <a:t>‹#›</a:t>
            </a:fld>
            <a:endParaRPr kumimoji="1" lang="ja-JP" altLang="en-US"/>
          </a:p>
        </p:txBody>
      </p:sp>
    </p:spTree>
    <p:extLst>
      <p:ext uri="{BB962C8B-B14F-4D97-AF65-F5344CB8AC3E}">
        <p14:creationId xmlns:p14="http://schemas.microsoft.com/office/powerpoint/2010/main" val="2612190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内容</a:t>
            </a:r>
          </a:p>
        </p:txBody>
      </p:sp>
      <p:sp>
        <p:nvSpPr>
          <p:cNvPr id="3" name="コンテンツ プレースホルダー 2"/>
          <p:cNvSpPr>
            <a:spLocks noGrp="1"/>
          </p:cNvSpPr>
          <p:nvPr>
            <p:ph idx="1"/>
          </p:nvPr>
        </p:nvSpPr>
        <p:spPr>
          <a:xfrm>
            <a:off x="457200" y="1469960"/>
            <a:ext cx="8229600" cy="5257800"/>
          </a:xfrm>
        </p:spPr>
        <p:txBody>
          <a:bodyPr>
            <a:normAutofit fontScale="77500" lnSpcReduction="20000"/>
          </a:bodyPr>
          <a:lstStyle/>
          <a:p>
            <a:r>
              <a:rPr lang="ja-JP" altLang="en-US" sz="3300" dirty="0"/>
              <a:t>薬剤溶出性ステント留置後の抗血小板薬 </a:t>
            </a:r>
            <a:r>
              <a:rPr lang="en-US" altLang="ja-JP" sz="3300" dirty="0"/>
              <a:t>2 </a:t>
            </a:r>
            <a:r>
              <a:rPr lang="ja-JP" altLang="en-US" sz="3300" dirty="0"/>
              <a:t>剤併用療法期間の </a:t>
            </a:r>
            <a:r>
              <a:rPr lang="en-US" altLang="ja-JP" sz="3300" dirty="0"/>
              <a:t>12 </a:t>
            </a:r>
            <a:r>
              <a:rPr lang="ja-JP" altLang="en-US" sz="3300" dirty="0"/>
              <a:t>ヵ月と </a:t>
            </a:r>
            <a:r>
              <a:rPr lang="en-US" altLang="ja-JP" sz="3300" dirty="0"/>
              <a:t>30 </a:t>
            </a:r>
            <a:r>
              <a:rPr lang="ja-JP" altLang="en-US" sz="3300" dirty="0"/>
              <a:t>ヵ月との比較</a:t>
            </a:r>
            <a:endParaRPr lang="en-US" altLang="ja-JP" sz="3300" dirty="0"/>
          </a:p>
          <a:p>
            <a:pPr marL="0" indent="0">
              <a:buNone/>
            </a:pPr>
            <a:r>
              <a:rPr lang="ja-JP" altLang="ja-JP" sz="3300" dirty="0"/>
              <a:t>　</a:t>
            </a:r>
            <a:r>
              <a:rPr lang="ja-JP" altLang="en-US" sz="3300" dirty="0"/>
              <a:t>　　　　　　　　　　　　　　　　　　（</a:t>
            </a:r>
            <a:r>
              <a:rPr lang="en-US" altLang="ja-JP" sz="3300" dirty="0"/>
              <a:t>NEJM December 4, 2014</a:t>
            </a:r>
            <a:r>
              <a:rPr lang="ja-JP" altLang="en-US" sz="3300" dirty="0"/>
              <a:t>）</a:t>
            </a:r>
            <a:endParaRPr lang="en-US" altLang="ja-JP" sz="3300" dirty="0"/>
          </a:p>
          <a:p>
            <a:r>
              <a:rPr lang="ja-JP" altLang="en-US" sz="3300" dirty="0"/>
              <a:t>マルファン症候群の小児および若年成人におけるアテノロールとロサルタンの比較</a:t>
            </a:r>
            <a:endParaRPr lang="en-US" altLang="ja-JP" sz="3300" dirty="0"/>
          </a:p>
          <a:p>
            <a:pPr marL="0" indent="0">
              <a:buNone/>
            </a:pPr>
            <a:r>
              <a:rPr lang="ja-JP" altLang="ja-JP" sz="3300" dirty="0"/>
              <a:t>　</a:t>
            </a:r>
            <a:r>
              <a:rPr lang="ja-JP" altLang="en-US" sz="3300" dirty="0"/>
              <a:t>　　　　　　　　　　　　　　　　　　（</a:t>
            </a:r>
            <a:r>
              <a:rPr lang="en-US" altLang="ja-JP" sz="3300" dirty="0"/>
              <a:t>NEJM November 27,2014)</a:t>
            </a:r>
          </a:p>
          <a:p>
            <a:r>
              <a:rPr lang="ja-JP" altLang="en-US" sz="3300" dirty="0"/>
              <a:t>中等度の虚血性僧帽弁閉鎖不全症の外科治療</a:t>
            </a:r>
            <a:endParaRPr lang="en-US" altLang="ja-JP" sz="3300" dirty="0"/>
          </a:p>
          <a:p>
            <a:pPr marL="0" indent="0">
              <a:buNone/>
            </a:pPr>
            <a:r>
              <a:rPr lang="ja-JP" altLang="ja-JP" sz="3300" dirty="0"/>
              <a:t>　</a:t>
            </a:r>
            <a:r>
              <a:rPr lang="ja-JP" altLang="en-US" sz="3300" dirty="0"/>
              <a:t>　　　　　　　　　　　　　　　　　　（</a:t>
            </a:r>
            <a:r>
              <a:rPr lang="en-US" altLang="ja-JP" sz="3300" dirty="0"/>
              <a:t>NEJM December 4,2014</a:t>
            </a:r>
            <a:r>
              <a:rPr lang="ja-JP" altLang="en-US" sz="3300" dirty="0"/>
              <a:t>）</a:t>
            </a:r>
            <a:endParaRPr lang="en-US" altLang="ja-JP" sz="3300" dirty="0"/>
          </a:p>
          <a:p>
            <a:r>
              <a:rPr lang="en-US" altLang="ja-JP" sz="3300" dirty="0"/>
              <a:t>Door-to-balloon time</a:t>
            </a:r>
            <a:r>
              <a:rPr lang="ja-JP" altLang="en-US" sz="3300" dirty="0"/>
              <a:t>と</a:t>
            </a:r>
            <a:r>
              <a:rPr lang="en-US" altLang="ja-JP" sz="3300" dirty="0"/>
              <a:t>Primary PCI</a:t>
            </a:r>
            <a:r>
              <a:rPr lang="ja-JP" altLang="en-US" sz="3300" dirty="0"/>
              <a:t>の死亡率の関係</a:t>
            </a:r>
            <a:br>
              <a:rPr lang="en-US" altLang="ja-JP" sz="3300" dirty="0"/>
            </a:br>
            <a:r>
              <a:rPr lang="ja-JP" altLang="en-US" sz="3300" dirty="0"/>
              <a:t>　　　　　　　　　　　　　　　　　（</a:t>
            </a:r>
            <a:r>
              <a:rPr lang="en-US" altLang="ja-JP" sz="3300" dirty="0"/>
              <a:t>Lancet November 19,2014) </a:t>
            </a:r>
          </a:p>
          <a:p>
            <a:r>
              <a:rPr lang="en-US" altLang="ja-JP" sz="3300" dirty="0"/>
              <a:t>BMI</a:t>
            </a:r>
            <a:r>
              <a:rPr lang="ja-JP" altLang="en-US" sz="3300" dirty="0"/>
              <a:t>数値と降圧薬による心血管リスク軽減効果の検討</a:t>
            </a:r>
            <a:br>
              <a:rPr lang="en-US" altLang="ja-JP" sz="3300" dirty="0"/>
            </a:br>
            <a:r>
              <a:rPr lang="ja-JP" altLang="en-US" sz="3300" dirty="0"/>
              <a:t>　　　　　　　　　　　　　　　　　</a:t>
            </a:r>
            <a:r>
              <a:rPr lang="en-US" altLang="ja-JP" sz="3300" dirty="0"/>
              <a:t> (Lancet November 4,2014)</a:t>
            </a:r>
          </a:p>
          <a:p>
            <a:pPr marL="457200" indent="-457200"/>
            <a:endParaRPr lang="en-US" altLang="ja-JP" b="1" dirty="0"/>
          </a:p>
          <a:p>
            <a:pPr marL="457200" indent="-457200"/>
            <a:endParaRPr lang="en-US" altLang="ja-JP" b="1" dirty="0"/>
          </a:p>
          <a:p>
            <a:pPr marL="0" indent="0">
              <a:buNone/>
            </a:pPr>
            <a:endParaRPr lang="en-US" altLang="ja-JP" b="1" dirty="0"/>
          </a:p>
          <a:p>
            <a:pPr marL="0" indent="0">
              <a:buNone/>
            </a:pPr>
            <a:endParaRPr lang="en-US" altLang="ja-JP" b="1" dirty="0"/>
          </a:p>
          <a:p>
            <a:endParaRPr lang="en-US" altLang="ja-JP" dirty="0"/>
          </a:p>
          <a:p>
            <a:endParaRPr lang="en-US" altLang="ja-JP" dirty="0"/>
          </a:p>
          <a:p>
            <a:endParaRPr kumimoji="1" lang="ja-JP" altLang="en-US" dirty="0"/>
          </a:p>
        </p:txBody>
      </p:sp>
    </p:spTree>
    <p:extLst>
      <p:ext uri="{BB962C8B-B14F-4D97-AF65-F5344CB8AC3E}">
        <p14:creationId xmlns:p14="http://schemas.microsoft.com/office/powerpoint/2010/main" val="2493734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74638"/>
            <a:ext cx="8229600" cy="6583362"/>
          </a:xfrm>
        </p:spPr>
        <p:txBody>
          <a:bodyPr>
            <a:normAutofit fontScale="92500" lnSpcReduction="20000"/>
          </a:bodyPr>
          <a:lstStyle/>
          <a:p>
            <a:r>
              <a:rPr lang="en-US" altLang="ja-JP" dirty="0"/>
              <a:t>2007 </a:t>
            </a:r>
            <a:r>
              <a:rPr lang="ja-JP" altLang="en-US" dirty="0"/>
              <a:t>年 </a:t>
            </a:r>
            <a:r>
              <a:rPr lang="en-US" altLang="ja-JP" dirty="0"/>
              <a:t>1 </a:t>
            </a:r>
            <a:r>
              <a:rPr lang="ja-JP" altLang="en-US" dirty="0"/>
              <a:t>月～</a:t>
            </a:r>
            <a:r>
              <a:rPr lang="en-US" altLang="ja-JP" dirty="0"/>
              <a:t>11 </a:t>
            </a:r>
            <a:r>
              <a:rPr lang="ja-JP" altLang="en-US" dirty="0"/>
              <a:t>年 </a:t>
            </a:r>
            <a:r>
              <a:rPr lang="en-US" altLang="ja-JP" dirty="0"/>
              <a:t>2 </a:t>
            </a:r>
            <a:r>
              <a:rPr lang="ja-JP" altLang="en-US" dirty="0"/>
              <a:t>月に，</a:t>
            </a:r>
            <a:r>
              <a:rPr lang="en-US" altLang="ja-JP" dirty="0"/>
              <a:t>21 </a:t>
            </a:r>
            <a:r>
              <a:rPr lang="ja-JP" altLang="en-US" dirty="0"/>
              <a:t>ヵ所の医療施設において，大動脈基部 </a:t>
            </a:r>
            <a:r>
              <a:rPr lang="en-US" altLang="ja-JP" dirty="0"/>
              <a:t>z </a:t>
            </a:r>
            <a:r>
              <a:rPr lang="ja-JP" altLang="en-US" dirty="0"/>
              <a:t>スコアが </a:t>
            </a:r>
            <a:r>
              <a:rPr lang="en-US" altLang="ja-JP" dirty="0"/>
              <a:t>3.0 </a:t>
            </a:r>
            <a:r>
              <a:rPr lang="ja-JP" altLang="en-US" dirty="0"/>
              <a:t>を超える </a:t>
            </a:r>
            <a:r>
              <a:rPr lang="en-US" altLang="ja-JP" dirty="0"/>
              <a:t>6 </a:t>
            </a:r>
            <a:r>
              <a:rPr lang="ja-JP" altLang="en-US" dirty="0"/>
              <a:t>ヵ月齢～</a:t>
            </a:r>
            <a:r>
              <a:rPr lang="en-US" altLang="ja-JP" dirty="0"/>
              <a:t>25 </a:t>
            </a:r>
            <a:r>
              <a:rPr lang="ja-JP" altLang="en-US" dirty="0"/>
              <a:t>歳（平均 </a:t>
            </a:r>
            <a:r>
              <a:rPr lang="en-US" altLang="ja-JP" dirty="0"/>
              <a:t>[±SD] </a:t>
            </a:r>
            <a:r>
              <a:rPr lang="ja-JP" altLang="en-US" dirty="0"/>
              <a:t>年齢はアテノロール群 </a:t>
            </a:r>
            <a:r>
              <a:rPr lang="en-US" altLang="ja-JP" dirty="0"/>
              <a:t>11.5±6.5 </a:t>
            </a:r>
            <a:r>
              <a:rPr lang="ja-JP" altLang="en-US" dirty="0"/>
              <a:t>歳，ロサルタン群 </a:t>
            </a:r>
            <a:r>
              <a:rPr lang="en-US" altLang="ja-JP" dirty="0"/>
              <a:t>11.0±6.2 </a:t>
            </a:r>
            <a:r>
              <a:rPr lang="ja-JP" altLang="en-US" dirty="0"/>
              <a:t>歳）の患者 </a:t>
            </a:r>
            <a:r>
              <a:rPr lang="en-US" altLang="ja-JP" dirty="0"/>
              <a:t>608 </a:t>
            </a:r>
            <a:r>
              <a:rPr lang="ja-JP" altLang="en-US" dirty="0"/>
              <a:t>例が登録された．</a:t>
            </a:r>
            <a:endParaRPr lang="en-US" altLang="ja-JP" dirty="0"/>
          </a:p>
          <a:p>
            <a:r>
              <a:rPr lang="ja-JP" altLang="en-US" dirty="0"/>
              <a:t>大動脈基部 </a:t>
            </a:r>
            <a:r>
              <a:rPr lang="en-US" altLang="ja-JP" dirty="0"/>
              <a:t>z </a:t>
            </a:r>
            <a:r>
              <a:rPr lang="ja-JP" altLang="en-US" dirty="0"/>
              <a:t>スコアのベースライン補正変化量（</a:t>
            </a:r>
            <a:r>
              <a:rPr lang="en-US" altLang="ja-JP" dirty="0"/>
              <a:t>±SE</a:t>
            </a:r>
            <a:r>
              <a:rPr lang="ja-JP" altLang="en-US" dirty="0"/>
              <a:t>）に，アテノロール群とロサルタン群とのあいだで有意差は認められなかった（それぞれ </a:t>
            </a:r>
            <a:r>
              <a:rPr lang="en-US" altLang="ja-JP" dirty="0"/>
              <a:t>−0.139±0.013 </a:t>
            </a:r>
            <a:r>
              <a:rPr lang="ja-JP" altLang="en-US" dirty="0"/>
              <a:t>標準偏差単位</a:t>
            </a:r>
            <a:r>
              <a:rPr lang="en-US" altLang="ja-JP" dirty="0"/>
              <a:t>/</a:t>
            </a:r>
            <a:r>
              <a:rPr lang="ja-JP" altLang="en-US" dirty="0"/>
              <a:t>年と </a:t>
            </a:r>
            <a:r>
              <a:rPr lang="en-US" altLang="ja-JP" dirty="0"/>
              <a:t>−0.107±0.013 </a:t>
            </a:r>
            <a:r>
              <a:rPr lang="ja-JP" altLang="en-US" dirty="0"/>
              <a:t>標準偏差単位</a:t>
            </a:r>
            <a:r>
              <a:rPr lang="en-US" altLang="ja-JP" dirty="0"/>
              <a:t>/</a:t>
            </a:r>
            <a:r>
              <a:rPr lang="ja-JP" altLang="en-US" dirty="0"/>
              <a:t>年，</a:t>
            </a:r>
            <a:r>
              <a:rPr lang="en-US" altLang="ja-JP" dirty="0"/>
              <a:t>P</a:t>
            </a:r>
            <a:r>
              <a:rPr lang="ja-JP" altLang="en-US" dirty="0"/>
              <a:t>＝</a:t>
            </a:r>
            <a:r>
              <a:rPr lang="en-US" altLang="ja-JP" dirty="0"/>
              <a:t>0.08</a:t>
            </a:r>
            <a:r>
              <a:rPr lang="ja-JP" altLang="en-US" dirty="0"/>
              <a:t>）．</a:t>
            </a:r>
            <a:endParaRPr lang="en-US" altLang="ja-JP" dirty="0"/>
          </a:p>
          <a:p>
            <a:r>
              <a:rPr lang="ja-JP" altLang="en-US" dirty="0"/>
              <a:t>どちらの傾きも </a:t>
            </a:r>
            <a:r>
              <a:rPr lang="en-US" altLang="ja-JP" dirty="0"/>
              <a:t>0 </a:t>
            </a:r>
            <a:r>
              <a:rPr lang="ja-JP" altLang="en-US" dirty="0"/>
              <a:t>を有意に下回っており，いずれの治療においても，体表面積に基づく大動脈基部拡張が減少したことを示している．</a:t>
            </a:r>
            <a:endParaRPr lang="en-US" altLang="ja-JP" dirty="0"/>
          </a:p>
          <a:p>
            <a:r>
              <a:rPr lang="ja-JP" altLang="en-US" dirty="0"/>
              <a:t>大動脈基部手術，大動脈解離，死亡，およびこれらの事象の複合の </a:t>
            </a:r>
            <a:r>
              <a:rPr lang="en-US" altLang="ja-JP" dirty="0"/>
              <a:t>3 </a:t>
            </a:r>
            <a:r>
              <a:rPr lang="ja-JP" altLang="en-US" dirty="0"/>
              <a:t>年発生率に，両群間で有意差は認められなかった</a:t>
            </a:r>
            <a:r>
              <a:rPr lang="en-US" altLang="ja-JP" dirty="0"/>
              <a:t>.</a:t>
            </a:r>
            <a:endParaRPr kumimoji="1" lang="ja-JP" altLang="en-US" dirty="0"/>
          </a:p>
        </p:txBody>
      </p:sp>
    </p:spTree>
    <p:extLst>
      <p:ext uri="{BB962C8B-B14F-4D97-AF65-F5344CB8AC3E}">
        <p14:creationId xmlns:p14="http://schemas.microsoft.com/office/powerpoint/2010/main" val="3818388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まとめ</a:t>
            </a:r>
          </a:p>
        </p:txBody>
      </p:sp>
      <p:sp>
        <p:nvSpPr>
          <p:cNvPr id="3" name="コンテンツ プレースホルダー 2"/>
          <p:cNvSpPr>
            <a:spLocks noGrp="1"/>
          </p:cNvSpPr>
          <p:nvPr>
            <p:ph idx="1"/>
          </p:nvPr>
        </p:nvSpPr>
        <p:spPr/>
        <p:txBody>
          <a:bodyPr/>
          <a:lstStyle/>
          <a:p>
            <a:r>
              <a:rPr lang="ja-JP" altLang="en-US" dirty="0"/>
              <a:t>ロサルタンまたはアテノロールに無作為に割り付けられたマルファン症候群の小児および若年成人において，</a:t>
            </a:r>
            <a:r>
              <a:rPr lang="en-US" altLang="ja-JP" dirty="0"/>
              <a:t>3 </a:t>
            </a:r>
            <a:r>
              <a:rPr lang="ja-JP" altLang="en-US" dirty="0"/>
              <a:t>年間の大動脈基部拡張量に群間で有意差は認められなかった．</a:t>
            </a:r>
            <a:endParaRPr kumimoji="1" lang="ja-JP" altLang="en-US" dirty="0"/>
          </a:p>
        </p:txBody>
      </p:sp>
    </p:spTree>
    <p:extLst>
      <p:ext uri="{BB962C8B-B14F-4D97-AF65-F5344CB8AC3E}">
        <p14:creationId xmlns:p14="http://schemas.microsoft.com/office/powerpoint/2010/main" val="864840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3"/>
          <a:srcRect l="30229" r="214"/>
          <a:stretch/>
        </p:blipFill>
        <p:spPr>
          <a:xfrm>
            <a:off x="384892" y="-804"/>
            <a:ext cx="3955790" cy="6858000"/>
          </a:xfrm>
        </p:spPr>
      </p:pic>
      <p:sp>
        <p:nvSpPr>
          <p:cNvPr id="5" name="テキスト ボックス 4"/>
          <p:cNvSpPr txBox="1"/>
          <p:nvPr/>
        </p:nvSpPr>
        <p:spPr>
          <a:xfrm>
            <a:off x="4448775" y="243229"/>
            <a:ext cx="4576998" cy="4955203"/>
          </a:xfrm>
          <a:prstGeom prst="rect">
            <a:avLst/>
          </a:prstGeom>
          <a:noFill/>
        </p:spPr>
        <p:txBody>
          <a:bodyPr wrap="square" rtlCol="0">
            <a:spAutoFit/>
          </a:bodyPr>
          <a:lstStyle/>
          <a:p>
            <a:pPr marL="457200" indent="-457200">
              <a:buFont typeface="Arial"/>
              <a:buChar char="•"/>
            </a:pPr>
            <a:r>
              <a:rPr lang="ja-JP" altLang="en-US" sz="2400" b="1" dirty="0"/>
              <a:t>中等度の虚血性僧帽弁閉鎖不全症の外科治療</a:t>
            </a:r>
            <a:endParaRPr lang="en-US" altLang="ja-JP" sz="2400" b="1" dirty="0"/>
          </a:p>
          <a:p>
            <a:r>
              <a:rPr kumimoji="1" lang="en-US" altLang="ja-JP" sz="2400" b="1" dirty="0"/>
              <a:t>      NEJM December 4,2014</a:t>
            </a:r>
          </a:p>
          <a:p>
            <a:endParaRPr kumimoji="1" lang="en-US" altLang="ja-JP" sz="2400" dirty="0"/>
          </a:p>
          <a:p>
            <a:pPr marL="457200" indent="-457200">
              <a:buFont typeface="Arial"/>
              <a:buChar char="•"/>
            </a:pPr>
            <a:r>
              <a:rPr lang="ja-JP" altLang="en-US" sz="2400" dirty="0"/>
              <a:t>虚血性僧帽弁閉鎖不全症は，高い死亡率と合併症有病率に関連している．</a:t>
            </a:r>
            <a:endParaRPr lang="en-US" altLang="ja-JP" sz="2400" dirty="0"/>
          </a:p>
          <a:p>
            <a:pPr marL="457200" indent="-457200">
              <a:buFont typeface="Arial"/>
              <a:buChar char="•"/>
            </a:pPr>
            <a:r>
              <a:rPr lang="ja-JP" altLang="en-US" sz="2400" dirty="0"/>
              <a:t>中等度の閉鎖不全症の外科患者に対し，冠動脈バイパス術（</a:t>
            </a:r>
            <a:r>
              <a:rPr lang="en-US" altLang="ja-JP" sz="2400" dirty="0"/>
              <a:t>CABG</a:t>
            </a:r>
            <a:r>
              <a:rPr lang="ja-JP" altLang="en-US" sz="2400" dirty="0"/>
              <a:t>）に僧帽弁形成術を追加することの利益は明らかにされていない．</a:t>
            </a:r>
          </a:p>
          <a:p>
            <a:pPr marL="457200" indent="-457200">
              <a:buFont typeface="Arial"/>
              <a:buChar char="•"/>
            </a:pPr>
            <a:endParaRPr kumimoji="1" lang="ja-JP" altLang="en-US" sz="2800" dirty="0"/>
          </a:p>
        </p:txBody>
      </p:sp>
      <p:sp>
        <p:nvSpPr>
          <p:cNvPr id="6" name="テキスト ボックス 5"/>
          <p:cNvSpPr txBox="1"/>
          <p:nvPr/>
        </p:nvSpPr>
        <p:spPr>
          <a:xfrm>
            <a:off x="4448775" y="5036270"/>
            <a:ext cx="4576998" cy="1200328"/>
          </a:xfrm>
          <a:prstGeom prst="rect">
            <a:avLst/>
          </a:prstGeom>
          <a:noFill/>
        </p:spPr>
        <p:txBody>
          <a:bodyPr wrap="square" rtlCol="0">
            <a:spAutoFit/>
          </a:bodyPr>
          <a:lstStyle/>
          <a:p>
            <a:r>
              <a:rPr lang="en-US" altLang="ja-JP" sz="2400" dirty="0"/>
              <a:t>→</a:t>
            </a:r>
            <a:r>
              <a:rPr lang="ja-JP" altLang="en-US" sz="2400" dirty="0"/>
              <a:t>中等度の虚血性僧帽弁閉鎖不全症患者に、</a:t>
            </a:r>
            <a:r>
              <a:rPr lang="en-US" altLang="ja-JP" sz="2400" dirty="0"/>
              <a:t>CABG</a:t>
            </a:r>
            <a:r>
              <a:rPr lang="ja-JP" altLang="en-US" sz="2400" dirty="0"/>
              <a:t>の際に</a:t>
            </a:r>
            <a:r>
              <a:rPr lang="en-US" altLang="ja-JP" sz="2400" dirty="0"/>
              <a:t>MVP</a:t>
            </a:r>
            <a:r>
              <a:rPr lang="ja-JP" altLang="en-US" sz="2400" dirty="0"/>
              <a:t>併用が有効であるか評価を行った。 </a:t>
            </a:r>
            <a:endParaRPr kumimoji="1" lang="ja-JP" altLang="en-US" sz="2400" dirty="0"/>
          </a:p>
        </p:txBody>
      </p:sp>
    </p:spTree>
    <p:extLst>
      <p:ext uri="{BB962C8B-B14F-4D97-AF65-F5344CB8AC3E}">
        <p14:creationId xmlns:p14="http://schemas.microsoft.com/office/powerpoint/2010/main" val="44045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評価</a:t>
            </a:r>
          </a:p>
        </p:txBody>
      </p:sp>
      <p:sp>
        <p:nvSpPr>
          <p:cNvPr id="3" name="コンテンツ プレースホルダー 2"/>
          <p:cNvSpPr>
            <a:spLocks noGrp="1"/>
          </p:cNvSpPr>
          <p:nvPr>
            <p:ph idx="1"/>
          </p:nvPr>
        </p:nvSpPr>
        <p:spPr/>
        <p:txBody>
          <a:bodyPr/>
          <a:lstStyle/>
          <a:p>
            <a:r>
              <a:rPr lang="ja-JP" altLang="en-US" dirty="0"/>
              <a:t>主要評価項目は，</a:t>
            </a:r>
            <a:r>
              <a:rPr lang="en-US" altLang="ja-JP" dirty="0"/>
              <a:t>12 </a:t>
            </a:r>
            <a:r>
              <a:rPr lang="ja-JP" altLang="en-US" dirty="0"/>
              <a:t>ヵ月時の左室収縮末期容積係数（</a:t>
            </a:r>
            <a:r>
              <a:rPr lang="en-US" altLang="ja-JP" dirty="0"/>
              <a:t>LVESVI</a:t>
            </a:r>
            <a:r>
              <a:rPr lang="ja-JP" altLang="en-US" dirty="0"/>
              <a:t>）とし， </a:t>
            </a:r>
            <a:r>
              <a:rPr lang="en-US" altLang="ja-JP" dirty="0"/>
              <a:t>Wilcoxon </a:t>
            </a:r>
            <a:r>
              <a:rPr lang="ja-JP" altLang="en-US" dirty="0"/>
              <a:t>の順位和検定によって評価した</a:t>
            </a:r>
            <a:r>
              <a:rPr lang="en-US" altLang="ja-JP" dirty="0"/>
              <a:t>.</a:t>
            </a:r>
            <a:endParaRPr kumimoji="1" lang="ja-JP" altLang="en-US" dirty="0"/>
          </a:p>
        </p:txBody>
      </p:sp>
    </p:spTree>
    <p:extLst>
      <p:ext uri="{BB962C8B-B14F-4D97-AF65-F5344CB8AC3E}">
        <p14:creationId xmlns:p14="http://schemas.microsoft.com/office/powerpoint/2010/main" val="4186502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srcRect l="-106868" r="-106868"/>
          <a:stretch>
            <a:fillRect/>
          </a:stretch>
        </p:blipFill>
        <p:spPr>
          <a:xfrm>
            <a:off x="-914400" y="300038"/>
            <a:ext cx="11038228" cy="6070600"/>
          </a:xfrm>
        </p:spPr>
      </p:pic>
    </p:spTree>
    <p:extLst>
      <p:ext uri="{BB962C8B-B14F-4D97-AF65-F5344CB8AC3E}">
        <p14:creationId xmlns:p14="http://schemas.microsoft.com/office/powerpoint/2010/main" val="270298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74638"/>
            <a:ext cx="8229600" cy="6388374"/>
          </a:xfrm>
        </p:spPr>
        <p:txBody>
          <a:bodyPr>
            <a:normAutofit fontScale="70000" lnSpcReduction="20000"/>
          </a:bodyPr>
          <a:lstStyle/>
          <a:p>
            <a:r>
              <a:rPr lang="ja-JP" altLang="en-US" sz="3400" dirty="0"/>
              <a:t>中等度の虚血性僧帽弁閉鎖不全症患者 </a:t>
            </a:r>
            <a:r>
              <a:rPr lang="en-US" altLang="ja-JP" sz="3400" dirty="0"/>
              <a:t>301 </a:t>
            </a:r>
            <a:r>
              <a:rPr lang="ja-JP" altLang="en-US" sz="3400" dirty="0"/>
              <a:t>例を，</a:t>
            </a:r>
            <a:r>
              <a:rPr lang="en-US" altLang="ja-JP" sz="3400" dirty="0"/>
              <a:t>CABG </a:t>
            </a:r>
            <a:r>
              <a:rPr lang="ja-JP" altLang="en-US" sz="3400" dirty="0"/>
              <a:t>単独群と，</a:t>
            </a:r>
            <a:r>
              <a:rPr lang="en-US" altLang="ja-JP" sz="3400" dirty="0"/>
              <a:t>CABG</a:t>
            </a:r>
            <a:r>
              <a:rPr lang="ja-JP" altLang="en-US" sz="3400" dirty="0"/>
              <a:t>＋僧帽弁形成術（併用処置）群に無作為に割り付けた．</a:t>
            </a:r>
            <a:endParaRPr lang="en-US" altLang="ja-JP" sz="3400" dirty="0"/>
          </a:p>
          <a:p>
            <a:r>
              <a:rPr lang="en-US" altLang="ja-JP" sz="3400" dirty="0"/>
              <a:t>1 </a:t>
            </a:r>
            <a:r>
              <a:rPr lang="ja-JP" altLang="en-US" sz="3400" dirty="0"/>
              <a:t>年の時点で，生存患者の平均 </a:t>
            </a:r>
            <a:r>
              <a:rPr lang="en-US" altLang="ja-JP" sz="3400" dirty="0"/>
              <a:t>LVESVI </a:t>
            </a:r>
            <a:r>
              <a:rPr lang="ja-JP" altLang="en-US" sz="3400" dirty="0"/>
              <a:t>は，</a:t>
            </a:r>
            <a:r>
              <a:rPr lang="en-US" altLang="ja-JP" sz="3400" dirty="0"/>
              <a:t>CABG </a:t>
            </a:r>
            <a:r>
              <a:rPr lang="ja-JP" altLang="en-US" sz="3400" dirty="0"/>
              <a:t>単独群 </a:t>
            </a:r>
            <a:r>
              <a:rPr lang="en-US" altLang="ja-JP" sz="3400" dirty="0"/>
              <a:t>46.1±22.4 mL/m2</a:t>
            </a:r>
            <a:r>
              <a:rPr lang="ja-JP" altLang="en-US" sz="3400" dirty="0"/>
              <a:t> ，併用処置群 </a:t>
            </a:r>
            <a:r>
              <a:rPr lang="en-US" altLang="ja-JP" sz="3400" dirty="0"/>
              <a:t>49.6±31.5 mL/m2</a:t>
            </a:r>
            <a:r>
              <a:rPr lang="ja-JP" altLang="en-US" sz="3400" dirty="0"/>
              <a:t> であった（ベースラインからの変化の平均はそれぞれ </a:t>
            </a:r>
            <a:r>
              <a:rPr lang="en-US" altLang="ja-JP" sz="3400" dirty="0"/>
              <a:t>-9.4 mL/m2</a:t>
            </a:r>
            <a:r>
              <a:rPr lang="ja-JP" altLang="en-US" sz="3400" dirty="0"/>
              <a:t>，</a:t>
            </a:r>
            <a:r>
              <a:rPr lang="en-US" altLang="ja-JP" sz="3400" dirty="0"/>
              <a:t>-9.3 mL/m2</a:t>
            </a:r>
            <a:r>
              <a:rPr lang="ja-JP" altLang="en-US" sz="3400" dirty="0"/>
              <a:t>）．</a:t>
            </a:r>
            <a:endParaRPr lang="en-US" altLang="ja-JP" sz="3400" dirty="0"/>
          </a:p>
          <a:p>
            <a:r>
              <a:rPr lang="ja-JP" altLang="en-US" sz="3400" dirty="0"/>
              <a:t>死亡率は，併用処置群 </a:t>
            </a:r>
            <a:r>
              <a:rPr lang="en-US" altLang="ja-JP" sz="3400" dirty="0"/>
              <a:t>6.7%</a:t>
            </a:r>
            <a:r>
              <a:rPr lang="ja-JP" altLang="en-US" sz="3400" dirty="0"/>
              <a:t>，</a:t>
            </a:r>
            <a:r>
              <a:rPr lang="en-US" altLang="ja-JP" sz="3400" dirty="0"/>
              <a:t>CABG </a:t>
            </a:r>
            <a:r>
              <a:rPr lang="ja-JP" altLang="en-US" sz="3400" dirty="0"/>
              <a:t>単独群 </a:t>
            </a:r>
            <a:r>
              <a:rPr lang="en-US" altLang="ja-JP" sz="3400" dirty="0"/>
              <a:t>7.3%</a:t>
            </a:r>
            <a:r>
              <a:rPr lang="ja-JP" altLang="en-US" sz="3400" dirty="0"/>
              <a:t>であった（僧帽弁形成術のハザード比 </a:t>
            </a:r>
            <a:r>
              <a:rPr lang="en-US" altLang="ja-JP" sz="3400" dirty="0"/>
              <a:t>0.90</a:t>
            </a:r>
            <a:r>
              <a:rPr lang="ja-JP" altLang="en-US" sz="3400" dirty="0"/>
              <a:t>，</a:t>
            </a:r>
            <a:r>
              <a:rPr lang="en-US" altLang="ja-JP" sz="3400" dirty="0"/>
              <a:t>95%</a:t>
            </a:r>
            <a:r>
              <a:rPr lang="ja-JP" altLang="en-US" sz="3400" dirty="0"/>
              <a:t>信頼区間 </a:t>
            </a:r>
            <a:r>
              <a:rPr lang="en-US" altLang="ja-JP" sz="3400" dirty="0"/>
              <a:t>0.38</a:t>
            </a:r>
            <a:r>
              <a:rPr lang="ja-JP" altLang="en-US" sz="3400" dirty="0"/>
              <a:t>～</a:t>
            </a:r>
            <a:r>
              <a:rPr lang="en-US" altLang="ja-JP" sz="3400" dirty="0"/>
              <a:t>2.12</a:t>
            </a:r>
            <a:r>
              <a:rPr lang="ja-JP" altLang="en-US" sz="3400" dirty="0"/>
              <a:t>，</a:t>
            </a:r>
            <a:r>
              <a:rPr lang="en-US" altLang="ja-JP" sz="3400" dirty="0"/>
              <a:t>P</a:t>
            </a:r>
            <a:r>
              <a:rPr lang="ja-JP" altLang="en-US" sz="3400" dirty="0"/>
              <a:t>＝</a:t>
            </a:r>
            <a:r>
              <a:rPr lang="en-US" altLang="ja-JP" sz="3400" dirty="0"/>
              <a:t>0.81</a:t>
            </a:r>
            <a:r>
              <a:rPr lang="ja-JP" altLang="en-US" sz="3400" dirty="0"/>
              <a:t>）．</a:t>
            </a:r>
            <a:endParaRPr lang="en-US" altLang="ja-JP" sz="3400" dirty="0"/>
          </a:p>
          <a:p>
            <a:r>
              <a:rPr lang="en-US" altLang="ja-JP" sz="3400" dirty="0"/>
              <a:t>1 </a:t>
            </a:r>
            <a:r>
              <a:rPr lang="ja-JP" altLang="en-US" sz="3400" dirty="0"/>
              <a:t>年の時点での </a:t>
            </a:r>
            <a:r>
              <a:rPr lang="en-US" altLang="ja-JP" sz="3400" dirty="0"/>
              <a:t>LVESVI </a:t>
            </a:r>
            <a:r>
              <a:rPr lang="ja-JP" altLang="en-US" sz="3400" dirty="0"/>
              <a:t>の順位に基づく評価（死亡を含む）に，群間で有意差は認められなかった（</a:t>
            </a:r>
            <a:r>
              <a:rPr lang="en-US" altLang="ja-JP" sz="3400" dirty="0"/>
              <a:t>z </a:t>
            </a:r>
            <a:r>
              <a:rPr lang="ja-JP" altLang="en-US" sz="3400" dirty="0"/>
              <a:t>スコア </a:t>
            </a:r>
            <a:r>
              <a:rPr lang="en-US" altLang="ja-JP" sz="3400" dirty="0"/>
              <a:t>0.50</a:t>
            </a:r>
            <a:r>
              <a:rPr lang="ja-JP" altLang="en-US" sz="3400" dirty="0"/>
              <a:t>，</a:t>
            </a:r>
            <a:r>
              <a:rPr lang="en-US" altLang="ja-JP" sz="3400" dirty="0"/>
              <a:t>P</a:t>
            </a:r>
            <a:r>
              <a:rPr lang="ja-JP" altLang="en-US" sz="3400" dirty="0"/>
              <a:t>＝</a:t>
            </a:r>
            <a:r>
              <a:rPr lang="en-US" altLang="ja-JP" sz="3400" dirty="0"/>
              <a:t>0.61</a:t>
            </a:r>
            <a:r>
              <a:rPr lang="ja-JP" altLang="en-US" sz="3400" dirty="0"/>
              <a:t>）．</a:t>
            </a:r>
            <a:endParaRPr lang="en-US" altLang="ja-JP" sz="3400" dirty="0"/>
          </a:p>
          <a:p>
            <a:r>
              <a:rPr lang="ja-JP" altLang="en-US" sz="3400" dirty="0"/>
              <a:t>僧帽弁形成術を追加したほうが，人工心肺時間が長く（</a:t>
            </a:r>
            <a:r>
              <a:rPr lang="en-US" altLang="ja-JP" sz="3400" dirty="0"/>
              <a:t>P</a:t>
            </a:r>
            <a:r>
              <a:rPr lang="ja-JP" altLang="en-US" sz="3400" dirty="0"/>
              <a:t>＜</a:t>
            </a:r>
            <a:r>
              <a:rPr lang="en-US" altLang="ja-JP" sz="3400" dirty="0"/>
              <a:t>0.001</a:t>
            </a:r>
            <a:r>
              <a:rPr lang="ja-JP" altLang="en-US" sz="3400" dirty="0"/>
              <a:t>），術後の入院期間が長く（</a:t>
            </a:r>
            <a:r>
              <a:rPr lang="en-US" altLang="ja-JP" sz="3400" dirty="0"/>
              <a:t>P</a:t>
            </a:r>
            <a:r>
              <a:rPr lang="ja-JP" altLang="en-US" sz="3400" dirty="0"/>
              <a:t>＝</a:t>
            </a:r>
            <a:r>
              <a:rPr lang="en-US" altLang="ja-JP" sz="3400" dirty="0"/>
              <a:t>0.002</a:t>
            </a:r>
            <a:r>
              <a:rPr lang="ja-JP" altLang="en-US" sz="3400" dirty="0"/>
              <a:t>），神経学的イベントが多かった（</a:t>
            </a:r>
            <a:r>
              <a:rPr lang="en-US" altLang="ja-JP" sz="3400" dirty="0"/>
              <a:t>P</a:t>
            </a:r>
            <a:r>
              <a:rPr lang="ja-JP" altLang="en-US" sz="3400" dirty="0"/>
              <a:t>＝</a:t>
            </a:r>
            <a:r>
              <a:rPr lang="en-US" altLang="ja-JP" sz="3400" dirty="0"/>
              <a:t>0.03</a:t>
            </a:r>
            <a:r>
              <a:rPr lang="ja-JP" altLang="en-US" sz="3400" dirty="0"/>
              <a:t>）．</a:t>
            </a:r>
            <a:endParaRPr lang="en-US" altLang="ja-JP" sz="3400" dirty="0"/>
          </a:p>
          <a:p>
            <a:r>
              <a:rPr lang="ja-JP" altLang="en-US" sz="3400" dirty="0"/>
              <a:t>中等度または重度の僧帽弁逆流は，併用処置群のほうが，</a:t>
            </a:r>
            <a:r>
              <a:rPr lang="en-US" altLang="ja-JP" sz="3400" dirty="0"/>
              <a:t>CABG </a:t>
            </a:r>
            <a:r>
              <a:rPr lang="ja-JP" altLang="en-US" sz="3400" dirty="0"/>
              <a:t>単独群よりも少なかった（</a:t>
            </a:r>
            <a:r>
              <a:rPr lang="en-US" altLang="ja-JP" sz="3400" dirty="0"/>
              <a:t>11.2% </a:t>
            </a:r>
            <a:r>
              <a:rPr lang="ja-JP" altLang="en-US" sz="3400" dirty="0"/>
              <a:t>対 </a:t>
            </a:r>
            <a:r>
              <a:rPr lang="en-US" altLang="ja-JP" sz="3400" dirty="0"/>
              <a:t>31.0%</a:t>
            </a:r>
            <a:r>
              <a:rPr lang="ja-JP" altLang="en-US" sz="3400" dirty="0"/>
              <a:t>，</a:t>
            </a:r>
            <a:r>
              <a:rPr lang="en-US" altLang="ja-JP" sz="3400" dirty="0"/>
              <a:t>P</a:t>
            </a:r>
            <a:r>
              <a:rPr lang="ja-JP" altLang="en-US" sz="3400" dirty="0"/>
              <a:t>＜</a:t>
            </a:r>
            <a:r>
              <a:rPr lang="en-US" altLang="ja-JP" sz="3400" dirty="0"/>
              <a:t>0.001</a:t>
            </a:r>
            <a:r>
              <a:rPr lang="ja-JP" altLang="en-US" sz="3400" dirty="0"/>
              <a:t>）．</a:t>
            </a:r>
            <a:endParaRPr lang="en-US" altLang="ja-JP" sz="3400" dirty="0"/>
          </a:p>
          <a:p>
            <a:r>
              <a:rPr lang="en-US" altLang="ja-JP" sz="3400" dirty="0"/>
              <a:t>1 </a:t>
            </a:r>
            <a:r>
              <a:rPr lang="ja-JP" altLang="en-US" sz="3400" dirty="0"/>
              <a:t>年の時点での主要な心臓・脳血管有害事象，死亡，再入院，機能状態，</a:t>
            </a:r>
            <a:r>
              <a:rPr lang="en-US" altLang="ja-JP" sz="3400" dirty="0"/>
              <a:t>QOL </a:t>
            </a:r>
            <a:r>
              <a:rPr lang="ja-JP" altLang="en-US" sz="3400" dirty="0"/>
              <a:t>に，群間で有意差は認められなかった．</a:t>
            </a:r>
          </a:p>
          <a:p>
            <a:endParaRPr lang="ja-JP" altLang="en-US" b="1" dirty="0"/>
          </a:p>
          <a:p>
            <a:endParaRPr kumimoji="1" lang="ja-JP" altLang="en-US" dirty="0"/>
          </a:p>
        </p:txBody>
      </p:sp>
    </p:spTree>
    <p:extLst>
      <p:ext uri="{BB962C8B-B14F-4D97-AF65-F5344CB8AC3E}">
        <p14:creationId xmlns:p14="http://schemas.microsoft.com/office/powerpoint/2010/main" val="3302891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まとめ</a:t>
            </a:r>
          </a:p>
        </p:txBody>
      </p:sp>
      <p:sp>
        <p:nvSpPr>
          <p:cNvPr id="3" name="コンテンツ プレースホルダー 2"/>
          <p:cNvSpPr>
            <a:spLocks noGrp="1"/>
          </p:cNvSpPr>
          <p:nvPr>
            <p:ph idx="1"/>
          </p:nvPr>
        </p:nvSpPr>
        <p:spPr/>
        <p:txBody>
          <a:bodyPr>
            <a:normAutofit fontScale="85000" lnSpcReduction="20000"/>
          </a:bodyPr>
          <a:lstStyle/>
          <a:p>
            <a:r>
              <a:rPr lang="ja-JP" altLang="en-US" dirty="0"/>
              <a:t>中等度の虚血性僧帽弁閉鎖不全症患者では，</a:t>
            </a:r>
            <a:r>
              <a:rPr lang="en-US" altLang="ja-JP" dirty="0"/>
              <a:t>CABG </a:t>
            </a:r>
            <a:r>
              <a:rPr lang="ja-JP" altLang="en-US" dirty="0"/>
              <a:t>に僧帽弁形成術を追加しても，左室リモデリングの程度に差は認めなかった．</a:t>
            </a:r>
            <a:endParaRPr lang="en-US" altLang="ja-JP" dirty="0"/>
          </a:p>
          <a:p>
            <a:r>
              <a:rPr lang="ja-JP" altLang="en-US" dirty="0"/>
              <a:t>僧帽弁形成術後は，その後の中等度または重度の僧帽弁逆流の有病率がより低い結果をもたらしたが，有害事象の増加と関連した．</a:t>
            </a:r>
            <a:endParaRPr lang="en-US" altLang="ja-JP" dirty="0"/>
          </a:p>
          <a:p>
            <a:r>
              <a:rPr lang="ja-JP" altLang="en-US" dirty="0"/>
              <a:t>したがってこの試験では，</a:t>
            </a:r>
            <a:r>
              <a:rPr lang="en-US" altLang="ja-JP" dirty="0"/>
              <a:t>1 </a:t>
            </a:r>
            <a:r>
              <a:rPr lang="ja-JP" altLang="en-US" dirty="0"/>
              <a:t>年の時点では，</a:t>
            </a:r>
            <a:r>
              <a:rPr lang="en-US" altLang="ja-JP" dirty="0"/>
              <a:t>CABG </a:t>
            </a:r>
            <a:r>
              <a:rPr lang="ja-JP" altLang="en-US" dirty="0"/>
              <a:t>に僧帽弁形成術を追加することに臨床的に意味のある利益は認められなかった．</a:t>
            </a:r>
            <a:endParaRPr lang="en-US" altLang="ja-JP" dirty="0"/>
          </a:p>
          <a:p>
            <a:r>
              <a:rPr lang="ja-JP" altLang="en-US" dirty="0"/>
              <a:t>長期の追跡調査により，僧帽弁逆流の有病率がより低いことが，正味の臨床的利益につながるかどうかを明らかにできる可能性がある</a:t>
            </a:r>
            <a:r>
              <a:rPr lang="en-US" altLang="ja-JP" dirty="0"/>
              <a:t>.</a:t>
            </a:r>
            <a:endParaRPr kumimoji="1" lang="ja-JP" altLang="en-US" dirty="0"/>
          </a:p>
        </p:txBody>
      </p:sp>
    </p:spTree>
    <p:extLst>
      <p:ext uri="{BB962C8B-B14F-4D97-AF65-F5344CB8AC3E}">
        <p14:creationId xmlns:p14="http://schemas.microsoft.com/office/powerpoint/2010/main" val="3130785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20904" y="274638"/>
            <a:ext cx="3865895" cy="1143000"/>
          </a:xfrm>
        </p:spPr>
        <p:txBody>
          <a:bodyPr>
            <a:noAutofit/>
          </a:bodyPr>
          <a:lstStyle/>
          <a:p>
            <a:r>
              <a:rPr lang="en-US" altLang="ja-JP" sz="2400" b="1" dirty="0"/>
              <a:t>Door</a:t>
            </a:r>
            <a:r>
              <a:rPr kumimoji="1" lang="en-US" altLang="ja-JP" sz="2400" b="1" dirty="0"/>
              <a:t>-to-balloon time</a:t>
            </a:r>
            <a:r>
              <a:rPr lang="ja-JP" altLang="en-US" sz="2400" b="1" dirty="0"/>
              <a:t>と</a:t>
            </a:r>
            <a:r>
              <a:rPr lang="en-US" altLang="ja-JP" sz="2400" b="1" dirty="0"/>
              <a:t>Primary PCI</a:t>
            </a:r>
            <a:r>
              <a:rPr lang="ja-JP" altLang="en-US" sz="2400" b="1" dirty="0"/>
              <a:t>の死亡率の関係</a:t>
            </a:r>
            <a:br>
              <a:rPr lang="en-US" altLang="ja-JP" sz="2400" b="1" dirty="0"/>
            </a:br>
            <a:r>
              <a:rPr lang="en-US" altLang="ja-JP" sz="2400" b="1" dirty="0"/>
              <a:t>(retrospective study)</a:t>
            </a:r>
            <a:br>
              <a:rPr lang="en-US" altLang="ja-JP" sz="2400" b="1" dirty="0"/>
            </a:br>
            <a:r>
              <a:rPr lang="en-US" altLang="ja-JP" sz="2400" b="1" dirty="0"/>
              <a:t>Lancet November 19,2014 </a:t>
            </a:r>
            <a:endParaRPr kumimoji="1" lang="ja-JP" altLang="en-US" sz="2400" b="1" dirty="0"/>
          </a:p>
        </p:txBody>
      </p:sp>
      <p:pic>
        <p:nvPicPr>
          <p:cNvPr id="5" name="コンテンツ プレースホルダー 4"/>
          <p:cNvPicPr>
            <a:picLocks noGrp="1" noChangeAspect="1"/>
          </p:cNvPicPr>
          <p:nvPr>
            <p:ph idx="1"/>
          </p:nvPr>
        </p:nvPicPr>
        <p:blipFill rotWithShape="1">
          <a:blip r:embed="rId3"/>
          <a:srcRect l="-23573" r="16671"/>
          <a:stretch/>
        </p:blipFill>
        <p:spPr>
          <a:xfrm>
            <a:off x="-1146660" y="0"/>
            <a:ext cx="5673416" cy="6682312"/>
          </a:xfrm>
        </p:spPr>
      </p:pic>
      <p:sp>
        <p:nvSpPr>
          <p:cNvPr id="4" name="正方形/長方形 3"/>
          <p:cNvSpPr/>
          <p:nvPr/>
        </p:nvSpPr>
        <p:spPr>
          <a:xfrm>
            <a:off x="4820904" y="1733213"/>
            <a:ext cx="3865895" cy="4524315"/>
          </a:xfrm>
          <a:prstGeom prst="rect">
            <a:avLst/>
          </a:prstGeom>
        </p:spPr>
        <p:txBody>
          <a:bodyPr wrap="square">
            <a:spAutoFit/>
          </a:bodyPr>
          <a:lstStyle/>
          <a:p>
            <a:pPr marL="285750" indent="-285750">
              <a:buFont typeface="Arial"/>
              <a:buChar char="•"/>
            </a:pPr>
            <a:r>
              <a:rPr lang="en-US" altLang="ja-JP" sz="2400" dirty="0"/>
              <a:t>Primary PCI</a:t>
            </a:r>
            <a:r>
              <a:rPr lang="ja-JP" altLang="en-US" sz="2400" dirty="0"/>
              <a:t>までの</a:t>
            </a:r>
            <a:r>
              <a:rPr lang="en-US" altLang="ja-JP" sz="2400" dirty="0"/>
              <a:t>Door to balloon time</a:t>
            </a:r>
            <a:r>
              <a:rPr lang="ja-JP" altLang="en-US" sz="2400" dirty="0"/>
              <a:t>の短縮は集団レベルでの死亡率の減少に関連付けられていない。</a:t>
            </a:r>
            <a:endParaRPr lang="en-US" altLang="ja-JP" sz="2400" dirty="0"/>
          </a:p>
          <a:p>
            <a:pPr marL="285750" indent="-285750">
              <a:buFont typeface="Arial"/>
              <a:buChar char="•"/>
            </a:pPr>
            <a:endParaRPr lang="en-US" altLang="ja-JP" sz="2400" dirty="0"/>
          </a:p>
          <a:p>
            <a:pPr marL="285750" indent="-285750">
              <a:buFont typeface="Arial"/>
              <a:buChar char="•"/>
            </a:pPr>
            <a:r>
              <a:rPr lang="ja-JP" altLang="en-US" sz="2400" dirty="0"/>
              <a:t>筆者らは今回、より短い</a:t>
            </a:r>
            <a:r>
              <a:rPr lang="en-US" altLang="ja-JP" sz="2400" dirty="0"/>
              <a:t>D2B</a:t>
            </a:r>
            <a:r>
              <a:rPr lang="ja-JP" altLang="en-US" sz="2400" dirty="0"/>
              <a:t>時間で個々の患者の死亡率を減少させたにも関わらず、集団レベルでは死亡率は増加しているのではないかという逆説的な仮説を検証する事とした。</a:t>
            </a:r>
          </a:p>
        </p:txBody>
      </p:sp>
    </p:spTree>
    <p:extLst>
      <p:ext uri="{BB962C8B-B14F-4D97-AF65-F5344CB8AC3E}">
        <p14:creationId xmlns:p14="http://schemas.microsoft.com/office/powerpoint/2010/main" val="1734533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方法</a:t>
            </a:r>
          </a:p>
        </p:txBody>
      </p:sp>
      <p:sp>
        <p:nvSpPr>
          <p:cNvPr id="3" name="コンテンツ プレースホルダー 2"/>
          <p:cNvSpPr>
            <a:spLocks noGrp="1"/>
          </p:cNvSpPr>
          <p:nvPr>
            <p:ph idx="1"/>
          </p:nvPr>
        </p:nvSpPr>
        <p:spPr/>
        <p:txBody>
          <a:bodyPr>
            <a:normAutofit fontScale="92500" lnSpcReduction="20000"/>
          </a:bodyPr>
          <a:lstStyle/>
          <a:p>
            <a:r>
              <a:rPr kumimoji="1" lang="en-US" altLang="ja-JP" dirty="0"/>
              <a:t>2005</a:t>
            </a:r>
            <a:r>
              <a:rPr kumimoji="1" lang="ja-JP" altLang="en-US" dirty="0"/>
              <a:t>年</a:t>
            </a:r>
            <a:r>
              <a:rPr kumimoji="1" lang="en-US" altLang="ja-JP" dirty="0"/>
              <a:t>1</a:t>
            </a:r>
            <a:r>
              <a:rPr kumimoji="1" lang="ja-JP" altLang="en-US" dirty="0"/>
              <a:t>月から</a:t>
            </a:r>
            <a:r>
              <a:rPr kumimoji="1" lang="en-US" altLang="ja-JP" dirty="0"/>
              <a:t>2011</a:t>
            </a:r>
            <a:r>
              <a:rPr kumimoji="1" lang="ja-JP" altLang="en-US" dirty="0"/>
              <a:t>年</a:t>
            </a:r>
            <a:r>
              <a:rPr kumimoji="1" lang="en-US" altLang="ja-JP" dirty="0"/>
              <a:t>12</a:t>
            </a:r>
            <a:r>
              <a:rPr kumimoji="1" lang="ja-JP" altLang="en-US" dirty="0"/>
              <a:t>月</a:t>
            </a:r>
            <a:r>
              <a:rPr kumimoji="1" lang="en-US" altLang="ja-JP" dirty="0"/>
              <a:t>31</a:t>
            </a:r>
            <a:r>
              <a:rPr kumimoji="1" lang="ja-JP" altLang="en-US" dirty="0"/>
              <a:t>日に</a:t>
            </a:r>
            <a:r>
              <a:rPr kumimoji="1" lang="en-US" altLang="ja-JP" dirty="0"/>
              <a:t>STEMI</a:t>
            </a:r>
            <a:r>
              <a:rPr kumimoji="1" lang="ja-JP" altLang="en-US" dirty="0"/>
              <a:t>に対し</a:t>
            </a:r>
            <a:r>
              <a:rPr kumimoji="1" lang="en-US" altLang="ja-JP" dirty="0"/>
              <a:t>Primary PCI</a:t>
            </a:r>
            <a:r>
              <a:rPr kumimoji="1" lang="ja-JP" altLang="en-US" dirty="0"/>
              <a:t>を施行された</a:t>
            </a:r>
            <a:r>
              <a:rPr kumimoji="1" lang="en-US" altLang="ja-JP" dirty="0"/>
              <a:t>423</a:t>
            </a:r>
            <a:r>
              <a:rPr kumimoji="1" lang="ja-JP" altLang="en-US" dirty="0"/>
              <a:t>施設</a:t>
            </a:r>
            <a:r>
              <a:rPr kumimoji="1" lang="en-US" altLang="ja-JP" dirty="0"/>
              <a:t>150116</a:t>
            </a:r>
            <a:r>
              <a:rPr kumimoji="1" lang="ja-JP" altLang="en-US" dirty="0"/>
              <a:t>例を</a:t>
            </a:r>
            <a:r>
              <a:rPr kumimoji="1" lang="en-US" altLang="ja-JP" dirty="0"/>
              <a:t>Retrospective</a:t>
            </a:r>
            <a:r>
              <a:rPr kumimoji="1" lang="ja-JP" altLang="en-US" dirty="0"/>
              <a:t>に追跡調査した。</a:t>
            </a:r>
            <a:endParaRPr kumimoji="1" lang="en-US" altLang="ja-JP" dirty="0"/>
          </a:p>
          <a:p>
            <a:r>
              <a:rPr lang="en-US" altLang="ja-JP" dirty="0"/>
              <a:t>Primary PCI</a:t>
            </a:r>
            <a:r>
              <a:rPr lang="ja-JP" altLang="en-US" dirty="0"/>
              <a:t>でないもの、</a:t>
            </a:r>
            <a:r>
              <a:rPr lang="en-US" altLang="ja-JP" dirty="0"/>
              <a:t>PCI</a:t>
            </a:r>
            <a:r>
              <a:rPr lang="ja-JP" altLang="en-US" dirty="0"/>
              <a:t>のために転送となったもの、</a:t>
            </a:r>
            <a:r>
              <a:rPr lang="en-US" altLang="ja-JP" dirty="0"/>
              <a:t>D2B</a:t>
            </a:r>
            <a:r>
              <a:rPr lang="ja-JP" altLang="en-US" dirty="0"/>
              <a:t>時間が</a:t>
            </a:r>
            <a:r>
              <a:rPr lang="en-US" altLang="ja-JP" dirty="0"/>
              <a:t>15</a:t>
            </a:r>
            <a:r>
              <a:rPr lang="ja-JP" altLang="en-US" dirty="0"/>
              <a:t>分未満ないし</a:t>
            </a:r>
            <a:r>
              <a:rPr lang="en-US" altLang="ja-JP" dirty="0"/>
              <a:t>3</a:t>
            </a:r>
            <a:r>
              <a:rPr lang="ja-JP" altLang="en-US" dirty="0"/>
              <a:t>時間以上のもの期間中一貫した記録が残されていないものは除外された。</a:t>
            </a:r>
            <a:endParaRPr lang="en-US" altLang="ja-JP" dirty="0"/>
          </a:p>
          <a:p>
            <a:r>
              <a:rPr lang="en-US" altLang="ja-JP" dirty="0"/>
              <a:t>65</a:t>
            </a:r>
            <a:r>
              <a:rPr lang="ja-JP" altLang="en-US" dirty="0"/>
              <a:t>歳以上の全院内死亡率と</a:t>
            </a:r>
            <a:r>
              <a:rPr lang="en-US" altLang="ja-JP" dirty="0"/>
              <a:t>6</a:t>
            </a:r>
            <a:r>
              <a:rPr lang="ja-JP" altLang="en-US" dirty="0"/>
              <a:t>ヶ月後死亡率に関しそれぞれ評価を行った。</a:t>
            </a:r>
            <a:endParaRPr lang="en-US" altLang="ja-JP" dirty="0"/>
          </a:p>
          <a:p>
            <a:r>
              <a:rPr lang="ja-JP" altLang="en-US" dirty="0"/>
              <a:t>筆者らは個人と集団のマルチレベルモデルを作成し評価を行う事とした。</a:t>
            </a:r>
            <a:endParaRPr lang="en-US" altLang="ja-JP" dirty="0"/>
          </a:p>
          <a:p>
            <a:endParaRPr kumimoji="1" lang="ja-JP" altLang="en-US" dirty="0"/>
          </a:p>
        </p:txBody>
      </p:sp>
    </p:spTree>
    <p:extLst>
      <p:ext uri="{BB962C8B-B14F-4D97-AF65-F5344CB8AC3E}">
        <p14:creationId xmlns:p14="http://schemas.microsoft.com/office/powerpoint/2010/main" val="2738077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srcRect l="-19379" r="-19379"/>
          <a:stretch>
            <a:fillRect/>
          </a:stretch>
        </p:blipFill>
        <p:spPr>
          <a:xfrm>
            <a:off x="0" y="1172169"/>
            <a:ext cx="9274315" cy="5100516"/>
          </a:xfrm>
        </p:spPr>
      </p:pic>
    </p:spTree>
    <p:extLst>
      <p:ext uri="{BB962C8B-B14F-4D97-AF65-F5344CB8AC3E}">
        <p14:creationId xmlns:p14="http://schemas.microsoft.com/office/powerpoint/2010/main" val="3268024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idx="1"/>
          </p:nvPr>
        </p:nvPicPr>
        <p:blipFill rotWithShape="1">
          <a:blip r:embed="rId3"/>
          <a:srcRect l="-77003" r="-393"/>
          <a:stretch/>
        </p:blipFill>
        <p:spPr>
          <a:xfrm>
            <a:off x="-3550710" y="135135"/>
            <a:ext cx="8225736" cy="6477509"/>
          </a:xfrm>
        </p:spPr>
      </p:pic>
      <p:sp>
        <p:nvSpPr>
          <p:cNvPr id="4" name="テキスト ボックス 3"/>
          <p:cNvSpPr txBox="1"/>
          <p:nvPr/>
        </p:nvSpPr>
        <p:spPr>
          <a:xfrm>
            <a:off x="27023" y="2405367"/>
            <a:ext cx="184666" cy="369332"/>
          </a:xfrm>
          <a:prstGeom prst="rect">
            <a:avLst/>
          </a:prstGeom>
          <a:noFill/>
        </p:spPr>
        <p:txBody>
          <a:bodyPr wrap="none" rtlCol="0">
            <a:spAutoFit/>
          </a:bodyPr>
          <a:lstStyle/>
          <a:p>
            <a:endParaRPr kumimoji="1" lang="ja-JP" altLang="en-US" dirty="0"/>
          </a:p>
        </p:txBody>
      </p:sp>
      <p:sp>
        <p:nvSpPr>
          <p:cNvPr id="6" name="テキスト ボックス 5"/>
          <p:cNvSpPr txBox="1"/>
          <p:nvPr/>
        </p:nvSpPr>
        <p:spPr>
          <a:xfrm>
            <a:off x="4675026" y="253171"/>
            <a:ext cx="4468974" cy="6370974"/>
          </a:xfrm>
          <a:prstGeom prst="rect">
            <a:avLst/>
          </a:prstGeom>
          <a:noFill/>
        </p:spPr>
        <p:txBody>
          <a:bodyPr wrap="square" rtlCol="0">
            <a:spAutoFit/>
          </a:bodyPr>
          <a:lstStyle/>
          <a:p>
            <a:r>
              <a:rPr lang="ja-JP" altLang="en-US" sz="2400" b="1" dirty="0"/>
              <a:t>・薬剤溶出性ステント留置後の抗血小板薬 </a:t>
            </a:r>
            <a:r>
              <a:rPr lang="en-US" altLang="ja-JP" sz="2400" b="1" dirty="0"/>
              <a:t>2 </a:t>
            </a:r>
            <a:r>
              <a:rPr lang="ja-JP" altLang="en-US" sz="2400" b="1" dirty="0"/>
              <a:t>剤併用療法期間の </a:t>
            </a:r>
            <a:r>
              <a:rPr lang="en-US" altLang="ja-JP" sz="2400" b="1" dirty="0"/>
              <a:t>12 </a:t>
            </a:r>
            <a:r>
              <a:rPr lang="ja-JP" altLang="en-US" sz="2400" b="1" dirty="0"/>
              <a:t>ヵ月と </a:t>
            </a:r>
            <a:r>
              <a:rPr lang="en-US" altLang="ja-JP" sz="2400" b="1" dirty="0"/>
              <a:t>30 </a:t>
            </a:r>
            <a:r>
              <a:rPr lang="ja-JP" altLang="en-US" sz="2400" b="1" dirty="0"/>
              <a:t>ヵ月との比較</a:t>
            </a:r>
            <a:endParaRPr lang="en-US" altLang="ja-JP" sz="2400" b="1" dirty="0"/>
          </a:p>
          <a:p>
            <a:r>
              <a:rPr lang="ja-JP" altLang="en-US" sz="2400" b="1" dirty="0"/>
              <a:t>（</a:t>
            </a:r>
            <a:r>
              <a:rPr lang="en-US" altLang="ja-JP" sz="2400" b="1" dirty="0"/>
              <a:t>NEJM December 4, 2014</a:t>
            </a:r>
            <a:r>
              <a:rPr lang="ja-JP" altLang="en-US" sz="2400" b="1" dirty="0"/>
              <a:t>）</a:t>
            </a:r>
            <a:endParaRPr lang="en-US" altLang="ja-JP" sz="2400" b="1" dirty="0"/>
          </a:p>
          <a:p>
            <a:pPr marL="342900" indent="-342900">
              <a:buFont typeface="Arial"/>
              <a:buChar char="•"/>
            </a:pPr>
            <a:endParaRPr lang="en-US" altLang="ja-JP" sz="2400" b="1" dirty="0"/>
          </a:p>
          <a:p>
            <a:pPr marL="342900" indent="-342900">
              <a:buFont typeface="Arial"/>
              <a:buChar char="•"/>
            </a:pPr>
            <a:r>
              <a:rPr lang="ja-JP" altLang="en-US" sz="2400" dirty="0"/>
              <a:t>冠動脈ステント留置後は，血栓性合併症予防のため抗血小板薬 </a:t>
            </a:r>
            <a:r>
              <a:rPr lang="en-US" altLang="ja-JP" sz="2400" dirty="0"/>
              <a:t>2 </a:t>
            </a:r>
            <a:r>
              <a:rPr lang="ja-JP" altLang="en-US" sz="2400" dirty="0"/>
              <a:t>剤併用療法が推奨</a:t>
            </a:r>
            <a:endParaRPr lang="en-US" altLang="ja-JP" sz="2400" dirty="0"/>
          </a:p>
          <a:p>
            <a:r>
              <a:rPr lang="en-US" altLang="ja-JP" sz="2400" dirty="0"/>
              <a:t>※1 </a:t>
            </a:r>
            <a:r>
              <a:rPr lang="ja-JP" altLang="en-US" sz="2400" dirty="0"/>
              <a:t>年を超えた場合の利益とリスクは明らかにされていない．</a:t>
            </a:r>
          </a:p>
          <a:p>
            <a:pPr marL="342900" indent="-342900">
              <a:buFont typeface="Arial"/>
              <a:buChar char="•"/>
            </a:pPr>
            <a:endParaRPr lang="en-US" altLang="ja-JP" sz="2400" b="1" dirty="0"/>
          </a:p>
          <a:p>
            <a:r>
              <a:rPr lang="en-US" altLang="ja-JP" sz="2400" b="1" dirty="0"/>
              <a:t>→</a:t>
            </a:r>
            <a:r>
              <a:rPr lang="ja-JP" altLang="en-US" sz="2400" dirty="0"/>
              <a:t>チエノピリジン系薬（クロピドグレルまたはプラスグレル）とアスピリンによる治療を </a:t>
            </a:r>
            <a:r>
              <a:rPr lang="en-US" altLang="ja-JP" sz="2400" dirty="0"/>
              <a:t>12 </a:t>
            </a:r>
            <a:r>
              <a:rPr lang="ja-JP" altLang="en-US" sz="2400" dirty="0"/>
              <a:t>ヵ月間行った後，患者をさらに </a:t>
            </a:r>
            <a:r>
              <a:rPr lang="en-US" altLang="ja-JP" sz="2400" dirty="0"/>
              <a:t>18 </a:t>
            </a:r>
            <a:r>
              <a:rPr lang="ja-JP" altLang="en-US" sz="2400" dirty="0"/>
              <a:t>ヵ月間チエノピリジン投与を継続する群とプラセボ群に無作為に割り付けた。</a:t>
            </a:r>
            <a:endParaRPr lang="ja-JP" altLang="en-US" sz="2400" b="1" dirty="0"/>
          </a:p>
        </p:txBody>
      </p:sp>
    </p:spTree>
    <p:extLst>
      <p:ext uri="{BB962C8B-B14F-4D97-AF65-F5344CB8AC3E}">
        <p14:creationId xmlns:p14="http://schemas.microsoft.com/office/powerpoint/2010/main" val="1279636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srcRect l="-80165" r="-80165"/>
          <a:stretch>
            <a:fillRect/>
          </a:stretch>
        </p:blipFill>
        <p:spPr>
          <a:xfrm>
            <a:off x="-1394282" y="274638"/>
            <a:ext cx="11970588" cy="6583362"/>
          </a:xfrm>
        </p:spPr>
      </p:pic>
    </p:spTree>
    <p:extLst>
      <p:ext uri="{BB962C8B-B14F-4D97-AF65-F5344CB8AC3E}">
        <p14:creationId xmlns:p14="http://schemas.microsoft.com/office/powerpoint/2010/main" val="2959086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結果</a:t>
            </a:r>
          </a:p>
        </p:txBody>
      </p:sp>
      <p:sp>
        <p:nvSpPr>
          <p:cNvPr id="3" name="コンテンツ プレースホルダー 2"/>
          <p:cNvSpPr>
            <a:spLocks noGrp="1"/>
          </p:cNvSpPr>
          <p:nvPr>
            <p:ph idx="1"/>
          </p:nvPr>
        </p:nvSpPr>
        <p:spPr>
          <a:xfrm>
            <a:off x="457200" y="1502520"/>
            <a:ext cx="8229600" cy="5257800"/>
          </a:xfrm>
        </p:spPr>
        <p:txBody>
          <a:bodyPr>
            <a:normAutofit fontScale="85000" lnSpcReduction="10000"/>
          </a:bodyPr>
          <a:lstStyle/>
          <a:p>
            <a:r>
              <a:rPr kumimoji="1" lang="en-US" altLang="ja-JP" dirty="0"/>
              <a:t>D2B</a:t>
            </a:r>
            <a:r>
              <a:rPr kumimoji="1" lang="ja-JP" altLang="en-US" dirty="0"/>
              <a:t>時間は</a:t>
            </a:r>
            <a:r>
              <a:rPr kumimoji="1" lang="en-US" altLang="ja-JP" dirty="0"/>
              <a:t>2005</a:t>
            </a:r>
            <a:r>
              <a:rPr kumimoji="1" lang="ja-JP" altLang="en-US" dirty="0"/>
              <a:t>年の時点では平均</a:t>
            </a:r>
            <a:r>
              <a:rPr kumimoji="1" lang="en-US" altLang="ja-JP" dirty="0"/>
              <a:t>86</a:t>
            </a:r>
            <a:r>
              <a:rPr kumimoji="1" lang="ja-JP" altLang="en-US" dirty="0"/>
              <a:t>分</a:t>
            </a:r>
            <a:r>
              <a:rPr kumimoji="1" lang="en-US" altLang="ja-JP" dirty="0"/>
              <a:t>(IQR65-109min)</a:t>
            </a:r>
            <a:r>
              <a:rPr kumimoji="1" lang="ja-JP" altLang="en-US" dirty="0"/>
              <a:t>であったのに対し、</a:t>
            </a:r>
            <a:r>
              <a:rPr kumimoji="1" lang="en-US" altLang="ja-JP" dirty="0"/>
              <a:t>2011</a:t>
            </a:r>
            <a:r>
              <a:rPr kumimoji="1" lang="ja-JP" altLang="en-US" dirty="0"/>
              <a:t>年は平均</a:t>
            </a:r>
            <a:r>
              <a:rPr kumimoji="1" lang="en-US" altLang="ja-JP" dirty="0"/>
              <a:t>63</a:t>
            </a:r>
            <a:r>
              <a:rPr kumimoji="1" lang="ja-JP" altLang="en-US" dirty="0"/>
              <a:t>分</a:t>
            </a:r>
            <a:r>
              <a:rPr kumimoji="1" lang="en-US" altLang="ja-JP" dirty="0"/>
              <a:t>(IQR47-80min)</a:t>
            </a:r>
            <a:r>
              <a:rPr kumimoji="1" lang="ja-JP" altLang="en-US" dirty="0"/>
              <a:t>と有意に減少していた。</a:t>
            </a:r>
            <a:r>
              <a:rPr kumimoji="1" lang="en-US" altLang="ja-JP" dirty="0"/>
              <a:t>(P</a:t>
            </a:r>
            <a:r>
              <a:rPr kumimoji="1" lang="ja-JP" altLang="en-US" dirty="0"/>
              <a:t>＜</a:t>
            </a:r>
            <a:r>
              <a:rPr kumimoji="1" lang="en-US" altLang="ja-JP" dirty="0"/>
              <a:t>0.0001)</a:t>
            </a:r>
          </a:p>
          <a:p>
            <a:r>
              <a:rPr lang="en-US" altLang="ja-JP" dirty="0"/>
              <a:t>Risk adjusted in-hospital mortality</a:t>
            </a:r>
            <a:r>
              <a:rPr lang="ja-JP" altLang="en-US" dirty="0"/>
              <a:t>は</a:t>
            </a:r>
            <a:r>
              <a:rPr lang="en-US" altLang="ja-JP" dirty="0"/>
              <a:t>4.7%→5.3%(P=0.06)</a:t>
            </a:r>
            <a:r>
              <a:rPr lang="ja-JP" altLang="en-US" dirty="0"/>
              <a:t>および</a:t>
            </a:r>
            <a:r>
              <a:rPr lang="en-US" altLang="ja-JP" dirty="0"/>
              <a:t>Risk-adjusted 6-month mortality</a:t>
            </a:r>
            <a:r>
              <a:rPr lang="ja-JP" altLang="en-US" dirty="0"/>
              <a:t>は</a:t>
            </a:r>
            <a:r>
              <a:rPr lang="en-US" altLang="ja-JP" dirty="0"/>
              <a:t>12.9%→14.4%(P=0.001)</a:t>
            </a:r>
            <a:r>
              <a:rPr lang="ja-JP" altLang="en-US" dirty="0"/>
              <a:t>と上昇傾向を示す結果となった。</a:t>
            </a:r>
            <a:endParaRPr lang="en-US" altLang="ja-JP" dirty="0"/>
          </a:p>
          <a:p>
            <a:r>
              <a:rPr lang="ja-JP" altLang="en-US" dirty="0"/>
              <a:t>個人の</a:t>
            </a:r>
            <a:r>
              <a:rPr lang="en-US" altLang="ja-JP" dirty="0"/>
              <a:t>D2B</a:t>
            </a:r>
            <a:r>
              <a:rPr lang="ja-JP" altLang="en-US" dirty="0"/>
              <a:t>時間と院内死亡率・</a:t>
            </a:r>
            <a:r>
              <a:rPr lang="en-US" altLang="ja-JP" dirty="0"/>
              <a:t>6</a:t>
            </a:r>
            <a:r>
              <a:rPr lang="ja-JP" altLang="en-US" dirty="0"/>
              <a:t>ヶ月後の死亡率に注目すると院内死亡率</a:t>
            </a:r>
            <a:r>
              <a:rPr lang="en-US" altLang="ja-JP" dirty="0"/>
              <a:t>(adjusted OR for each 10min decrease 0.92;95% CI 0.91-0.93 P</a:t>
            </a:r>
            <a:r>
              <a:rPr lang="ja-JP" altLang="en-US" dirty="0"/>
              <a:t>＜</a:t>
            </a:r>
            <a:r>
              <a:rPr lang="en-US" altLang="ja-JP" dirty="0"/>
              <a:t>0.0001)</a:t>
            </a:r>
            <a:r>
              <a:rPr lang="ja-JP" altLang="en-US" dirty="0"/>
              <a:t>および</a:t>
            </a:r>
            <a:r>
              <a:rPr lang="en-US" altLang="ja-JP" dirty="0"/>
              <a:t>6</a:t>
            </a:r>
            <a:r>
              <a:rPr lang="ja-JP" altLang="en-US" dirty="0"/>
              <a:t>ヶ月後死亡率</a:t>
            </a:r>
            <a:r>
              <a:rPr lang="en-US" altLang="ja-JP" dirty="0"/>
              <a:t>(adjusted OR for each 10min decrease 0.94;95% CI0.93-0.95 P</a:t>
            </a:r>
            <a:r>
              <a:rPr lang="ja-JP" altLang="en-US" dirty="0"/>
              <a:t>＜</a:t>
            </a:r>
            <a:r>
              <a:rPr lang="en-US" altLang="ja-JP" dirty="0"/>
              <a:t>0.0001)</a:t>
            </a:r>
            <a:r>
              <a:rPr lang="ja-JP" altLang="en-US" dirty="0"/>
              <a:t>はどちらも有意に減少を示していた。</a:t>
            </a:r>
            <a:endParaRPr lang="en-US" altLang="ja-JP" dirty="0"/>
          </a:p>
          <a:p>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756065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まとめ</a:t>
            </a:r>
          </a:p>
        </p:txBody>
      </p:sp>
      <p:sp>
        <p:nvSpPr>
          <p:cNvPr id="3" name="コンテンツ プレースホルダー 2"/>
          <p:cNvSpPr>
            <a:spLocks noGrp="1"/>
          </p:cNvSpPr>
          <p:nvPr>
            <p:ph idx="1"/>
          </p:nvPr>
        </p:nvSpPr>
        <p:spPr/>
        <p:txBody>
          <a:bodyPr>
            <a:normAutofit lnSpcReduction="10000"/>
          </a:bodyPr>
          <a:lstStyle/>
          <a:p>
            <a:r>
              <a:rPr kumimoji="1" lang="ja-JP" altLang="en-US" dirty="0"/>
              <a:t>個人の</a:t>
            </a:r>
            <a:r>
              <a:rPr kumimoji="1" lang="en-US" altLang="ja-JP" dirty="0"/>
              <a:t>D2B</a:t>
            </a:r>
            <a:r>
              <a:rPr kumimoji="1" lang="ja-JP" altLang="en-US" dirty="0"/>
              <a:t>時間が短くなる事によって、その後の死亡率は低下する事が判明した一方で、</a:t>
            </a:r>
            <a:r>
              <a:rPr kumimoji="1" lang="en-US" altLang="ja-JP" dirty="0"/>
              <a:t>Primary PCI</a:t>
            </a:r>
            <a:r>
              <a:rPr lang="ja-JP" altLang="en-US" dirty="0"/>
              <a:t>人口の増加や変化に伴うと考えられる全死亡率の増加が示唆される結果となった。</a:t>
            </a:r>
            <a:endParaRPr lang="en-US" altLang="ja-JP" dirty="0"/>
          </a:p>
          <a:p>
            <a:r>
              <a:rPr lang="en-US" altLang="ja-JP" dirty="0"/>
              <a:t>D2B</a:t>
            </a:r>
            <a:r>
              <a:rPr lang="ja-JP" altLang="en-US" dirty="0"/>
              <a:t>時間の低下と集団レベルでの死亡率の変化との関連がないことは、</a:t>
            </a:r>
            <a:r>
              <a:rPr lang="en-US" altLang="ja-JP" dirty="0"/>
              <a:t>STEMI</a:t>
            </a:r>
            <a:r>
              <a:rPr lang="ja-JP" altLang="en-US" dirty="0"/>
              <a:t>で</a:t>
            </a:r>
            <a:r>
              <a:rPr lang="en-US" altLang="ja-JP" dirty="0"/>
              <a:t>Primary PCI</a:t>
            </a:r>
            <a:r>
              <a:rPr lang="ja-JP" altLang="en-US" dirty="0"/>
              <a:t>を受けた患者における個々のレベルの関係を示すものとして解釈されるべきではない。</a:t>
            </a:r>
            <a:endParaRPr kumimoji="1" lang="ja-JP" altLang="en-US" dirty="0"/>
          </a:p>
        </p:txBody>
      </p:sp>
    </p:spTree>
    <p:extLst>
      <p:ext uri="{BB962C8B-B14F-4D97-AF65-F5344CB8AC3E}">
        <p14:creationId xmlns:p14="http://schemas.microsoft.com/office/powerpoint/2010/main" val="3921825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44800" y="274638"/>
            <a:ext cx="4813167" cy="1143000"/>
          </a:xfrm>
        </p:spPr>
        <p:txBody>
          <a:bodyPr>
            <a:noAutofit/>
          </a:bodyPr>
          <a:lstStyle/>
          <a:p>
            <a:r>
              <a:rPr lang="en-US" altLang="ja-JP" sz="2800" b="1" dirty="0"/>
              <a:t>BMI</a:t>
            </a:r>
            <a:r>
              <a:rPr lang="ja-JP" altLang="en-US" sz="2800" b="1" dirty="0"/>
              <a:t>数値と降圧薬による</a:t>
            </a:r>
            <a:br>
              <a:rPr lang="en-US" altLang="ja-JP" sz="2800" b="1" dirty="0"/>
            </a:br>
            <a:r>
              <a:rPr lang="ja-JP" altLang="en-US" sz="2800" b="1" dirty="0"/>
              <a:t>心血管リスク軽減効果の検討</a:t>
            </a:r>
            <a:br>
              <a:rPr lang="en-US" altLang="ja-JP" sz="2800" b="1" dirty="0"/>
            </a:br>
            <a:r>
              <a:rPr lang="en-US" altLang="ja-JP" sz="2800" b="1" dirty="0"/>
              <a:t>Lancet November 4,2014</a:t>
            </a:r>
            <a:endParaRPr kumimoji="1" lang="ja-JP" altLang="en-US" sz="2800" b="1" dirty="0"/>
          </a:p>
        </p:txBody>
      </p:sp>
      <p:sp>
        <p:nvSpPr>
          <p:cNvPr id="3" name="コンテンツ プレースホルダー 2"/>
          <p:cNvSpPr>
            <a:spLocks noGrp="1"/>
          </p:cNvSpPr>
          <p:nvPr>
            <p:ph idx="1"/>
          </p:nvPr>
        </p:nvSpPr>
        <p:spPr>
          <a:xfrm>
            <a:off x="4876800" y="1757460"/>
            <a:ext cx="4038600" cy="5453063"/>
          </a:xfrm>
        </p:spPr>
        <p:txBody>
          <a:bodyPr>
            <a:normAutofit/>
          </a:bodyPr>
          <a:lstStyle/>
          <a:p>
            <a:r>
              <a:rPr lang="ja-JP" altLang="en-US" sz="2400" dirty="0"/>
              <a:t>肥満患者の降圧による心血管リスク軽減は薬剤のチョイスに影響されうるのではないか。</a:t>
            </a:r>
            <a:endParaRPr lang="en-US" altLang="ja-JP" sz="2400" dirty="0"/>
          </a:p>
          <a:p>
            <a:endParaRPr lang="en-US" altLang="ja-JP" sz="2400" dirty="0"/>
          </a:p>
          <a:p>
            <a:r>
              <a:rPr lang="ja-JP" altLang="en-US" sz="2400" dirty="0"/>
              <a:t>今回、筆者らは</a:t>
            </a:r>
            <a:r>
              <a:rPr lang="en-US" altLang="ja-JP" sz="2400" dirty="0"/>
              <a:t>BMI</a:t>
            </a:r>
            <a:r>
              <a:rPr lang="ja-JP" altLang="en-US" sz="2400" dirty="0"/>
              <a:t>毎にカテゴライズされた患者群において降圧薬が心血管リスクに与える影響を評価した。</a:t>
            </a:r>
          </a:p>
        </p:txBody>
      </p:sp>
      <p:pic>
        <p:nvPicPr>
          <p:cNvPr id="4" name="図 3"/>
          <p:cNvPicPr>
            <a:picLocks noChangeAspect="1"/>
          </p:cNvPicPr>
          <p:nvPr/>
        </p:nvPicPr>
        <p:blipFill rotWithShape="1">
          <a:blip r:embed="rId3"/>
          <a:srcRect r="18915"/>
          <a:stretch/>
        </p:blipFill>
        <p:spPr>
          <a:xfrm>
            <a:off x="1" y="0"/>
            <a:ext cx="4622800" cy="6858000"/>
          </a:xfrm>
          <a:prstGeom prst="rect">
            <a:avLst/>
          </a:prstGeom>
        </p:spPr>
      </p:pic>
    </p:spTree>
    <p:extLst>
      <p:ext uri="{BB962C8B-B14F-4D97-AF65-F5344CB8AC3E}">
        <p14:creationId xmlns:p14="http://schemas.microsoft.com/office/powerpoint/2010/main" val="801927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方法</a:t>
            </a:r>
          </a:p>
        </p:txBody>
      </p:sp>
      <p:sp>
        <p:nvSpPr>
          <p:cNvPr id="3" name="コンテンツ プレースホルダー 2"/>
          <p:cNvSpPr>
            <a:spLocks noGrp="1"/>
          </p:cNvSpPr>
          <p:nvPr>
            <p:ph idx="1"/>
          </p:nvPr>
        </p:nvSpPr>
        <p:spPr/>
        <p:txBody>
          <a:bodyPr>
            <a:normAutofit lnSpcReduction="10000"/>
          </a:bodyPr>
          <a:lstStyle/>
          <a:p>
            <a:r>
              <a:rPr lang="ja-JP" altLang="en-US" dirty="0"/>
              <a:t>降圧療法を行っており、</a:t>
            </a:r>
            <a:r>
              <a:rPr lang="en-US" altLang="ja-JP" dirty="0" err="1"/>
              <a:t>Trialist’s</a:t>
            </a:r>
            <a:r>
              <a:rPr lang="en-US" altLang="ja-JP" dirty="0"/>
              <a:t> Collaboration</a:t>
            </a:r>
            <a:r>
              <a:rPr lang="ja-JP" altLang="en-US" dirty="0"/>
              <a:t>に登録されている無作為化試験</a:t>
            </a:r>
            <a:r>
              <a:rPr lang="en-US" altLang="ja-JP" dirty="0"/>
              <a:t>22</a:t>
            </a:r>
            <a:r>
              <a:rPr lang="ja-JP" altLang="en-US" dirty="0"/>
              <a:t>件（被験者</a:t>
            </a:r>
            <a:r>
              <a:rPr lang="en-US" altLang="ja-JP" dirty="0"/>
              <a:t>13</a:t>
            </a:r>
            <a:r>
              <a:rPr lang="ja-JP" altLang="en-US" dirty="0"/>
              <a:t>万</a:t>
            </a:r>
            <a:r>
              <a:rPr lang="en-US" altLang="ja-JP" dirty="0"/>
              <a:t>5715</a:t>
            </a:r>
            <a:r>
              <a:rPr lang="ja-JP" altLang="en-US" dirty="0"/>
              <a:t>人）を対象に、ベースラインの体格指数別に</a:t>
            </a:r>
            <a:r>
              <a:rPr lang="en-US" altLang="ja-JP" dirty="0"/>
              <a:t>ACE</a:t>
            </a:r>
            <a:r>
              <a:rPr lang="ja-JP" altLang="en-US" dirty="0"/>
              <a:t>阻害薬、</a:t>
            </a:r>
            <a:r>
              <a:rPr lang="en-US" altLang="ja-JP" dirty="0" err="1"/>
              <a:t>Ca</a:t>
            </a:r>
            <a:r>
              <a:rPr lang="ja-JP" altLang="en-US" dirty="0"/>
              <a:t>拮抗薬など種々のクラスの降圧薬による主要心血管イベント（脳卒中、冠動脈疾患、心不全、心血管死）抑制効果をメタ解析で比較した。</a:t>
            </a:r>
            <a:endParaRPr lang="en-US" altLang="ja-JP" dirty="0"/>
          </a:p>
          <a:p>
            <a:r>
              <a:rPr kumimoji="1" lang="en-US" altLang="ja-JP" dirty="0"/>
              <a:t>BMI</a:t>
            </a:r>
            <a:r>
              <a:rPr kumimoji="1" lang="ja-JP" altLang="en-US" dirty="0"/>
              <a:t>は＜</a:t>
            </a:r>
            <a:r>
              <a:rPr kumimoji="1" lang="en-US" altLang="ja-JP" dirty="0"/>
              <a:t>25kg/m</a:t>
            </a:r>
            <a:r>
              <a:rPr kumimoji="1" lang="en-US" altLang="ja-JP" baseline="30000" dirty="0"/>
              <a:t>2</a:t>
            </a:r>
            <a:r>
              <a:rPr kumimoji="1" lang="en-US" altLang="ja-JP" dirty="0"/>
              <a:t>,</a:t>
            </a:r>
            <a:r>
              <a:rPr lang="en-US" altLang="ja-JP" baseline="30000" dirty="0"/>
              <a:t> </a:t>
            </a:r>
            <a:r>
              <a:rPr lang="en-US" altLang="ja-JP" dirty="0"/>
              <a:t>25 to 30</a:t>
            </a:r>
            <a:r>
              <a:rPr lang="ja-JP" altLang="en-US" dirty="0"/>
              <a:t>＜</a:t>
            </a:r>
            <a:r>
              <a:rPr lang="en-US" altLang="ja-JP" dirty="0"/>
              <a:t>kg/m</a:t>
            </a:r>
            <a:r>
              <a:rPr lang="en-US" altLang="ja-JP" baseline="30000" dirty="0"/>
              <a:t>2</a:t>
            </a:r>
            <a:r>
              <a:rPr lang="en-US" altLang="ja-JP" dirty="0"/>
              <a:t>, ≧30kg/m</a:t>
            </a:r>
            <a:r>
              <a:rPr lang="en-US" altLang="ja-JP" baseline="30000" dirty="0"/>
              <a:t>2</a:t>
            </a:r>
            <a:r>
              <a:rPr lang="ja-JP" altLang="en-US" baseline="30000" dirty="0"/>
              <a:t>　</a:t>
            </a:r>
            <a:r>
              <a:rPr lang="ja-JP" altLang="en-US" dirty="0"/>
              <a:t>の</a:t>
            </a:r>
            <a:r>
              <a:rPr lang="en-US" altLang="ja-JP" dirty="0"/>
              <a:t>3</a:t>
            </a:r>
            <a:r>
              <a:rPr lang="ja-JP" altLang="en-US" dirty="0"/>
              <a:t>パターンで分類された</a:t>
            </a:r>
            <a:endParaRPr lang="en-US" altLang="ja-JP" baseline="30000" dirty="0"/>
          </a:p>
        </p:txBody>
      </p:sp>
    </p:spTree>
    <p:extLst>
      <p:ext uri="{BB962C8B-B14F-4D97-AF65-F5344CB8AC3E}">
        <p14:creationId xmlns:p14="http://schemas.microsoft.com/office/powerpoint/2010/main" val="4225322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3"/>
          <a:srcRect l="-7005" r="-7005"/>
          <a:stretch>
            <a:fillRect/>
          </a:stretch>
        </p:blipFill>
        <p:spPr/>
      </p:pic>
    </p:spTree>
    <p:extLst>
      <p:ext uri="{BB962C8B-B14F-4D97-AF65-F5344CB8AC3E}">
        <p14:creationId xmlns:p14="http://schemas.microsoft.com/office/powerpoint/2010/main" val="3953653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74638"/>
            <a:ext cx="8229600" cy="5851525"/>
          </a:xfrm>
        </p:spPr>
        <p:txBody>
          <a:bodyPr>
            <a:normAutofit fontScale="85000" lnSpcReduction="10000"/>
          </a:bodyPr>
          <a:lstStyle/>
          <a:p>
            <a:r>
              <a:rPr kumimoji="1" lang="en-US" altLang="ja-JP" dirty="0"/>
              <a:t>22trial 135715</a:t>
            </a:r>
            <a:r>
              <a:rPr kumimoji="1" lang="ja-JP" altLang="en-US" dirty="0"/>
              <a:t>例の</a:t>
            </a:r>
            <a:r>
              <a:rPr kumimoji="1" lang="en-US" altLang="ja-JP" dirty="0"/>
              <a:t>14353</a:t>
            </a:r>
            <a:r>
              <a:rPr lang="ja-JP" altLang="en-US" dirty="0"/>
              <a:t>主要心血管イベントが対象となった。</a:t>
            </a:r>
            <a:endParaRPr lang="en-US" altLang="ja-JP" dirty="0"/>
          </a:p>
          <a:p>
            <a:r>
              <a:rPr kumimoji="1" lang="en-US" altLang="ja-JP" dirty="0"/>
              <a:t>①ACE </a:t>
            </a:r>
            <a:r>
              <a:rPr kumimoji="1" lang="en-US" altLang="ja-JP" dirty="0" err="1"/>
              <a:t>vs</a:t>
            </a:r>
            <a:r>
              <a:rPr kumimoji="1" lang="en-US" altLang="ja-JP" dirty="0"/>
              <a:t> placebo ②Calcium antagonist </a:t>
            </a:r>
            <a:r>
              <a:rPr kumimoji="1" lang="en-US" altLang="ja-JP" dirty="0" err="1"/>
              <a:t>vs</a:t>
            </a:r>
            <a:r>
              <a:rPr kumimoji="1" lang="en-US" altLang="ja-JP" dirty="0"/>
              <a:t> placebo ③More intensive </a:t>
            </a:r>
            <a:r>
              <a:rPr kumimoji="1" lang="en-US" altLang="ja-JP" dirty="0" err="1"/>
              <a:t>vs</a:t>
            </a:r>
            <a:r>
              <a:rPr kumimoji="1" lang="en-US" altLang="ja-JP" dirty="0"/>
              <a:t> less intensive ④ACE inhibitor </a:t>
            </a:r>
            <a:r>
              <a:rPr kumimoji="1" lang="en-US" altLang="ja-JP" dirty="0" err="1"/>
              <a:t>vs</a:t>
            </a:r>
            <a:r>
              <a:rPr kumimoji="1" lang="en-US" altLang="ja-JP" dirty="0"/>
              <a:t>(diuretic or β blocker) ⑤</a:t>
            </a:r>
            <a:r>
              <a:rPr kumimoji="1" lang="en-US" altLang="ja-JP" dirty="0" err="1"/>
              <a:t>calciumu</a:t>
            </a:r>
            <a:r>
              <a:rPr kumimoji="1" lang="en-US" altLang="ja-JP" dirty="0"/>
              <a:t> antagonist </a:t>
            </a:r>
            <a:r>
              <a:rPr kumimoji="1" lang="en-US" altLang="ja-JP" dirty="0" err="1"/>
              <a:t>vs</a:t>
            </a:r>
            <a:r>
              <a:rPr kumimoji="1" lang="en-US" altLang="ja-JP" dirty="0"/>
              <a:t> (diuretic or β blocker) ⑥ACE inhibitor </a:t>
            </a:r>
            <a:r>
              <a:rPr kumimoji="1" lang="en-US" altLang="ja-JP" dirty="0" err="1"/>
              <a:t>vs</a:t>
            </a:r>
            <a:r>
              <a:rPr kumimoji="1" lang="en-US" altLang="ja-JP" dirty="0"/>
              <a:t> calcium antagonist</a:t>
            </a:r>
            <a:r>
              <a:rPr kumimoji="1" lang="ja-JP" altLang="en-US" dirty="0"/>
              <a:t>の</a:t>
            </a:r>
            <a:r>
              <a:rPr kumimoji="1" lang="en-US" altLang="ja-JP" dirty="0"/>
              <a:t>6</a:t>
            </a:r>
            <a:r>
              <a:rPr kumimoji="1" lang="ja-JP" altLang="en-US" dirty="0"/>
              <a:t>通りを評価したが、有意な</a:t>
            </a:r>
            <a:r>
              <a:rPr lang="ja-JP" altLang="en-US" dirty="0"/>
              <a:t>差</a:t>
            </a:r>
            <a:r>
              <a:rPr kumimoji="1" lang="ja-JP" altLang="en-US" dirty="0"/>
              <a:t>は認められなかった。</a:t>
            </a:r>
            <a:endParaRPr kumimoji="1" lang="en-US" altLang="ja-JP" dirty="0"/>
          </a:p>
          <a:p>
            <a:r>
              <a:rPr lang="ja-JP" altLang="en-US" dirty="0"/>
              <a:t>連続変数で解析した場合のみ</a:t>
            </a:r>
            <a:r>
              <a:rPr lang="en-US" altLang="ja-JP" dirty="0"/>
              <a:t>ACE </a:t>
            </a:r>
            <a:r>
              <a:rPr lang="en-US" altLang="ja-JP" dirty="0" err="1"/>
              <a:t>i</a:t>
            </a:r>
            <a:r>
              <a:rPr lang="ja-JP" altLang="en-US" dirty="0"/>
              <a:t>と</a:t>
            </a:r>
            <a:r>
              <a:rPr lang="en-US" altLang="ja-JP" dirty="0"/>
              <a:t>(</a:t>
            </a:r>
            <a:r>
              <a:rPr lang="en-US" altLang="ja-JP" dirty="0" err="1"/>
              <a:t>Ca</a:t>
            </a:r>
            <a:r>
              <a:rPr lang="en-US" altLang="ja-JP" dirty="0"/>
              <a:t> antagonist or diuretic)</a:t>
            </a:r>
            <a:r>
              <a:rPr lang="ja-JP" altLang="en-US" dirty="0"/>
              <a:t>の間にわずかな関連が認められた。</a:t>
            </a:r>
            <a:r>
              <a:rPr lang="en-US" altLang="ja-JP" dirty="0"/>
              <a:t>(Each 5kg/m</a:t>
            </a:r>
            <a:r>
              <a:rPr lang="en-US" altLang="ja-JP" baseline="30000" dirty="0"/>
              <a:t>2 </a:t>
            </a:r>
            <a:r>
              <a:rPr lang="en-US" altLang="ja-JP" dirty="0"/>
              <a:t>higher BMI HR 0.93 95%CI 0.89-0.98 P=0.004, HR0.93 95%CI 0.89-0.98 P=0.002)</a:t>
            </a:r>
          </a:p>
          <a:p>
            <a:r>
              <a:rPr kumimoji="1" lang="en-US" altLang="ja-JP" dirty="0"/>
              <a:t>Meta </a:t>
            </a:r>
            <a:r>
              <a:rPr kumimoji="1" lang="ja-JP" altLang="en-US" dirty="0"/>
              <a:t>回帰分析では</a:t>
            </a:r>
            <a:r>
              <a:rPr kumimoji="1" lang="en-US" altLang="ja-JP" dirty="0"/>
              <a:t>BMI</a:t>
            </a:r>
            <a:r>
              <a:rPr lang="ja-JP" altLang="en-US" dirty="0"/>
              <a:t>分類と収縮期血圧の低下との間のリスク減少関係に有意差を示さなかった。</a:t>
            </a:r>
            <a:endParaRPr kumimoji="1" lang="ja-JP" altLang="en-US" dirty="0"/>
          </a:p>
        </p:txBody>
      </p:sp>
    </p:spTree>
    <p:extLst>
      <p:ext uri="{BB962C8B-B14F-4D97-AF65-F5344CB8AC3E}">
        <p14:creationId xmlns:p14="http://schemas.microsoft.com/office/powerpoint/2010/main" val="1841544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まとめ</a:t>
            </a:r>
          </a:p>
        </p:txBody>
      </p:sp>
      <p:sp>
        <p:nvSpPr>
          <p:cNvPr id="3" name="コンテンツ プレースホルダー 2"/>
          <p:cNvSpPr>
            <a:spLocks noGrp="1"/>
          </p:cNvSpPr>
          <p:nvPr>
            <p:ph idx="1"/>
          </p:nvPr>
        </p:nvSpPr>
        <p:spPr/>
        <p:txBody>
          <a:bodyPr/>
          <a:lstStyle/>
          <a:p>
            <a:r>
              <a:rPr kumimoji="1" lang="ja-JP" altLang="en-US" dirty="0"/>
              <a:t>今回の結果から、肥満患者とやせた患者を比較した際、特定の降圧薬の使用により、多少の予後の変化をもたらす可能性が考えられた。</a:t>
            </a:r>
          </a:p>
        </p:txBody>
      </p:sp>
    </p:spTree>
    <p:extLst>
      <p:ext uri="{BB962C8B-B14F-4D97-AF65-F5344CB8AC3E}">
        <p14:creationId xmlns:p14="http://schemas.microsoft.com/office/powerpoint/2010/main" val="3401092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評価</a:t>
            </a:r>
            <a:endParaRPr kumimoji="1" lang="ja-JP" altLang="en-US" dirty="0"/>
          </a:p>
        </p:txBody>
      </p:sp>
      <p:sp>
        <p:nvSpPr>
          <p:cNvPr id="3" name="コンテンツ プレースホルダー 2"/>
          <p:cNvSpPr>
            <a:spLocks noGrp="1"/>
          </p:cNvSpPr>
          <p:nvPr>
            <p:ph idx="1"/>
          </p:nvPr>
        </p:nvSpPr>
        <p:spPr/>
        <p:txBody>
          <a:bodyPr/>
          <a:lstStyle/>
          <a:p>
            <a:r>
              <a:rPr lang="ja-JP" altLang="en-US" dirty="0"/>
              <a:t>複合主要有効性評価項目は，</a:t>
            </a:r>
            <a:r>
              <a:rPr lang="en-US" altLang="ja-JP" dirty="0"/>
              <a:t>12 </a:t>
            </a:r>
            <a:r>
              <a:rPr lang="ja-JP" altLang="en-US" dirty="0"/>
              <a:t>ヵ月目から </a:t>
            </a:r>
            <a:r>
              <a:rPr lang="en-US" altLang="ja-JP" dirty="0"/>
              <a:t>30 </a:t>
            </a:r>
            <a:r>
              <a:rPr lang="ja-JP" altLang="en-US" dirty="0"/>
              <a:t>ヵ月目までの期間におけるステント血栓症と主要な心血管・脳血管有害事象（死亡，心筋梗塞，脳卒中の複合）とした．</a:t>
            </a:r>
            <a:endParaRPr lang="en-US" altLang="ja-JP" dirty="0"/>
          </a:p>
          <a:p>
            <a:r>
              <a:rPr lang="ja-JP" altLang="en-US" dirty="0"/>
              <a:t>主要安全性評価項目は中等度または重度の出血とした．</a:t>
            </a:r>
          </a:p>
          <a:p>
            <a:endParaRPr kumimoji="1" lang="ja-JP" altLang="en-US" dirty="0"/>
          </a:p>
        </p:txBody>
      </p:sp>
    </p:spTree>
    <p:extLst>
      <p:ext uri="{BB962C8B-B14F-4D97-AF65-F5344CB8AC3E}">
        <p14:creationId xmlns:p14="http://schemas.microsoft.com/office/powerpoint/2010/main" val="204264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rotWithShape="1">
          <a:blip r:embed="rId2"/>
          <a:srcRect l="-9164" r="-7255"/>
          <a:stretch/>
        </p:blipFill>
        <p:spPr>
          <a:xfrm>
            <a:off x="164250" y="274638"/>
            <a:ext cx="4345678" cy="6347095"/>
          </a:xfrm>
        </p:spPr>
      </p:pic>
      <p:pic>
        <p:nvPicPr>
          <p:cNvPr id="5" name="図 4"/>
          <p:cNvPicPr>
            <a:picLocks noChangeAspect="1"/>
          </p:cNvPicPr>
          <p:nvPr/>
        </p:nvPicPr>
        <p:blipFill>
          <a:blip r:embed="rId3"/>
          <a:stretch>
            <a:fillRect/>
          </a:stretch>
        </p:blipFill>
        <p:spPr>
          <a:xfrm>
            <a:off x="4513176" y="535118"/>
            <a:ext cx="4146557" cy="5683886"/>
          </a:xfrm>
          <a:prstGeom prst="rect">
            <a:avLst/>
          </a:prstGeom>
        </p:spPr>
      </p:pic>
    </p:spTree>
    <p:extLst>
      <p:ext uri="{BB962C8B-B14F-4D97-AF65-F5344CB8AC3E}">
        <p14:creationId xmlns:p14="http://schemas.microsoft.com/office/powerpoint/2010/main" val="1456024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23" y="2405367"/>
            <a:ext cx="184666" cy="369332"/>
          </a:xfrm>
          <a:prstGeom prst="rect">
            <a:avLst/>
          </a:prstGeom>
          <a:noFill/>
        </p:spPr>
        <p:txBody>
          <a:bodyPr wrap="none" rtlCol="0">
            <a:spAutoFit/>
          </a:bodyPr>
          <a:lstStyle/>
          <a:p>
            <a:endParaRPr kumimoji="1" lang="ja-JP" altLang="en-US" dirty="0"/>
          </a:p>
        </p:txBody>
      </p:sp>
      <p:sp>
        <p:nvSpPr>
          <p:cNvPr id="2" name="コンテンツ プレースホルダー 1"/>
          <p:cNvSpPr>
            <a:spLocks noGrp="1"/>
          </p:cNvSpPr>
          <p:nvPr>
            <p:ph idx="1"/>
          </p:nvPr>
        </p:nvSpPr>
        <p:spPr>
          <a:xfrm>
            <a:off x="457200" y="383985"/>
            <a:ext cx="8229600" cy="4525963"/>
          </a:xfrm>
        </p:spPr>
        <p:txBody>
          <a:bodyPr>
            <a:noAutofit/>
          </a:bodyPr>
          <a:lstStyle/>
          <a:p>
            <a:r>
              <a:rPr lang="en-US" altLang="ja-JP" sz="2400" dirty="0"/>
              <a:t>9,961 </a:t>
            </a:r>
            <a:r>
              <a:rPr lang="ja-JP" altLang="en-US" sz="2400" dirty="0"/>
              <a:t>例をチエノピリジン継続群</a:t>
            </a:r>
            <a:r>
              <a:rPr lang="en-US" altLang="ja-JP" sz="2400" dirty="0"/>
              <a:t>(5020</a:t>
            </a:r>
            <a:r>
              <a:rPr lang="ja-JP" altLang="en-US" sz="2400" dirty="0"/>
              <a:t>例</a:t>
            </a:r>
            <a:r>
              <a:rPr lang="en-US" altLang="ja-JP" sz="2400" dirty="0"/>
              <a:t>)</a:t>
            </a:r>
            <a:r>
              <a:rPr lang="ja-JP" altLang="en-US" sz="2400" dirty="0"/>
              <a:t>とプラセボ群</a:t>
            </a:r>
            <a:r>
              <a:rPr lang="en-US" altLang="ja-JP" sz="2400" dirty="0"/>
              <a:t>(4941</a:t>
            </a:r>
            <a:r>
              <a:rPr lang="ja-JP" altLang="en-US" sz="2400" dirty="0"/>
              <a:t>例</a:t>
            </a:r>
            <a:r>
              <a:rPr lang="en-US" altLang="ja-JP" sz="2400" dirty="0"/>
              <a:t>)</a:t>
            </a:r>
            <a:r>
              <a:rPr lang="ja-JP" altLang="en-US" sz="2400" dirty="0"/>
              <a:t>に無作為に割り付けた．アスピリンは全例で継続した</a:t>
            </a:r>
            <a:r>
              <a:rPr lang="en-US" altLang="ja-JP" sz="2400" dirty="0"/>
              <a:t>.</a:t>
            </a:r>
          </a:p>
          <a:p>
            <a:r>
              <a:rPr lang="en-US" altLang="ja-JP" sz="2400" dirty="0">
                <a:solidFill>
                  <a:srgbClr val="000000"/>
                </a:solidFill>
              </a:rPr>
              <a:t>30</a:t>
            </a:r>
            <a:r>
              <a:rPr lang="ja-JP" altLang="en-US" sz="2400" dirty="0">
                <a:solidFill>
                  <a:srgbClr val="000000"/>
                </a:solidFill>
              </a:rPr>
              <a:t>ヶ月後、チエノピリジン継続群では，プラセボ群と比較して，ステント血栓症の発生率が低下（</a:t>
            </a:r>
            <a:r>
              <a:rPr lang="en-US" altLang="ja-JP" sz="2400" dirty="0">
                <a:solidFill>
                  <a:srgbClr val="000000"/>
                </a:solidFill>
              </a:rPr>
              <a:t>0.4% </a:t>
            </a:r>
            <a:r>
              <a:rPr lang="en-US" altLang="ja-JP" sz="2400" dirty="0" err="1">
                <a:solidFill>
                  <a:srgbClr val="000000"/>
                </a:solidFill>
              </a:rPr>
              <a:t>vs</a:t>
            </a:r>
            <a:r>
              <a:rPr lang="ja-JP" altLang="en-US" sz="2400" dirty="0">
                <a:solidFill>
                  <a:srgbClr val="000000"/>
                </a:solidFill>
              </a:rPr>
              <a:t> </a:t>
            </a:r>
            <a:r>
              <a:rPr lang="en-US" altLang="ja-JP" sz="2400" dirty="0">
                <a:solidFill>
                  <a:srgbClr val="000000"/>
                </a:solidFill>
              </a:rPr>
              <a:t>1.4% HR</a:t>
            </a:r>
            <a:r>
              <a:rPr lang="ja-JP" altLang="en-US" sz="2400" dirty="0">
                <a:solidFill>
                  <a:srgbClr val="000000"/>
                </a:solidFill>
              </a:rPr>
              <a:t> </a:t>
            </a:r>
            <a:r>
              <a:rPr lang="en-US" altLang="ja-JP" sz="2400" dirty="0">
                <a:solidFill>
                  <a:srgbClr val="000000"/>
                </a:solidFill>
              </a:rPr>
              <a:t>0.29 [95%CI</a:t>
            </a:r>
            <a:r>
              <a:rPr lang="ja-JP" altLang="en-US" sz="2400" dirty="0">
                <a:solidFill>
                  <a:srgbClr val="000000"/>
                </a:solidFill>
              </a:rPr>
              <a:t>；</a:t>
            </a:r>
            <a:r>
              <a:rPr lang="en-US" altLang="ja-JP" sz="2400" dirty="0">
                <a:solidFill>
                  <a:srgbClr val="000000"/>
                </a:solidFill>
              </a:rPr>
              <a:t> 0.17</a:t>
            </a:r>
            <a:r>
              <a:rPr lang="ja-JP" altLang="en-US" sz="2400" dirty="0">
                <a:solidFill>
                  <a:srgbClr val="000000"/>
                </a:solidFill>
              </a:rPr>
              <a:t>～</a:t>
            </a:r>
            <a:r>
              <a:rPr lang="en-US" altLang="ja-JP" sz="2400" dirty="0">
                <a:solidFill>
                  <a:srgbClr val="000000"/>
                </a:solidFill>
              </a:rPr>
              <a:t>0.48]</a:t>
            </a:r>
            <a:r>
              <a:rPr lang="ja-JP" altLang="en-US" sz="2400" dirty="0">
                <a:solidFill>
                  <a:srgbClr val="000000"/>
                </a:solidFill>
              </a:rPr>
              <a:t>，</a:t>
            </a:r>
            <a:r>
              <a:rPr lang="en-US" altLang="ja-JP" sz="2400" dirty="0">
                <a:solidFill>
                  <a:srgbClr val="000000"/>
                </a:solidFill>
              </a:rPr>
              <a:t>P</a:t>
            </a:r>
            <a:r>
              <a:rPr lang="ja-JP" altLang="en-US" sz="2400" dirty="0">
                <a:solidFill>
                  <a:srgbClr val="000000"/>
                </a:solidFill>
              </a:rPr>
              <a:t>＜</a:t>
            </a:r>
            <a:r>
              <a:rPr lang="en-US" altLang="ja-JP" sz="2400" dirty="0">
                <a:solidFill>
                  <a:srgbClr val="000000"/>
                </a:solidFill>
              </a:rPr>
              <a:t>0.001</a:t>
            </a:r>
            <a:r>
              <a:rPr lang="ja-JP" altLang="en-US" sz="2400" dirty="0">
                <a:solidFill>
                  <a:srgbClr val="000000"/>
                </a:solidFill>
              </a:rPr>
              <a:t>），主要な心血管・脳血管有害事象の発現率も低下（</a:t>
            </a:r>
            <a:r>
              <a:rPr lang="en-US" altLang="ja-JP" sz="2400" dirty="0">
                <a:solidFill>
                  <a:srgbClr val="000000"/>
                </a:solidFill>
              </a:rPr>
              <a:t>4.3% </a:t>
            </a:r>
            <a:r>
              <a:rPr lang="en-US" altLang="ja-JP" sz="2400" dirty="0" err="1">
                <a:solidFill>
                  <a:srgbClr val="000000"/>
                </a:solidFill>
              </a:rPr>
              <a:t>vs</a:t>
            </a:r>
            <a:r>
              <a:rPr lang="ja-JP" altLang="en-US" sz="2400" dirty="0">
                <a:solidFill>
                  <a:srgbClr val="000000"/>
                </a:solidFill>
              </a:rPr>
              <a:t> </a:t>
            </a:r>
            <a:r>
              <a:rPr lang="en-US" altLang="ja-JP" sz="2400" dirty="0">
                <a:solidFill>
                  <a:srgbClr val="000000"/>
                </a:solidFill>
              </a:rPr>
              <a:t>5.9%</a:t>
            </a:r>
            <a:r>
              <a:rPr lang="ja-JP" altLang="en-US" sz="2400" dirty="0">
                <a:solidFill>
                  <a:srgbClr val="000000"/>
                </a:solidFill>
              </a:rPr>
              <a:t>，</a:t>
            </a:r>
            <a:r>
              <a:rPr lang="en-US" altLang="ja-JP" sz="2400" dirty="0">
                <a:solidFill>
                  <a:srgbClr val="000000"/>
                </a:solidFill>
              </a:rPr>
              <a:t>HR</a:t>
            </a:r>
            <a:r>
              <a:rPr lang="ja-JP" altLang="en-US" sz="2400" dirty="0">
                <a:solidFill>
                  <a:srgbClr val="000000"/>
                </a:solidFill>
              </a:rPr>
              <a:t> </a:t>
            </a:r>
            <a:r>
              <a:rPr lang="en-US" altLang="ja-JP" sz="2400" dirty="0">
                <a:solidFill>
                  <a:srgbClr val="000000"/>
                </a:solidFill>
              </a:rPr>
              <a:t>0.71 [95% CI 0.59</a:t>
            </a:r>
            <a:r>
              <a:rPr lang="ja-JP" altLang="en-US" sz="2400" dirty="0">
                <a:solidFill>
                  <a:srgbClr val="000000"/>
                </a:solidFill>
              </a:rPr>
              <a:t>～</a:t>
            </a:r>
            <a:r>
              <a:rPr lang="en-US" altLang="ja-JP" sz="2400" dirty="0">
                <a:solidFill>
                  <a:srgbClr val="000000"/>
                </a:solidFill>
              </a:rPr>
              <a:t>0.85]</a:t>
            </a:r>
            <a:r>
              <a:rPr lang="ja-JP" altLang="en-US" sz="2400" dirty="0">
                <a:solidFill>
                  <a:srgbClr val="000000"/>
                </a:solidFill>
              </a:rPr>
              <a:t>，</a:t>
            </a:r>
            <a:r>
              <a:rPr lang="en-US" altLang="ja-JP" sz="2400" dirty="0">
                <a:solidFill>
                  <a:srgbClr val="000000"/>
                </a:solidFill>
              </a:rPr>
              <a:t>P</a:t>
            </a:r>
            <a:r>
              <a:rPr lang="ja-JP" altLang="en-US" sz="2400" dirty="0">
                <a:solidFill>
                  <a:srgbClr val="000000"/>
                </a:solidFill>
              </a:rPr>
              <a:t>＜</a:t>
            </a:r>
            <a:r>
              <a:rPr lang="en-US" altLang="ja-JP" sz="2400" dirty="0">
                <a:solidFill>
                  <a:srgbClr val="000000"/>
                </a:solidFill>
              </a:rPr>
              <a:t>0.001</a:t>
            </a:r>
            <a:r>
              <a:rPr lang="ja-JP" altLang="en-US" sz="2400" dirty="0">
                <a:solidFill>
                  <a:srgbClr val="000000"/>
                </a:solidFill>
              </a:rPr>
              <a:t>）した．</a:t>
            </a:r>
            <a:endParaRPr lang="en-US" altLang="ja-JP" sz="2400" dirty="0">
              <a:solidFill>
                <a:srgbClr val="000000"/>
              </a:solidFill>
            </a:endParaRPr>
          </a:p>
          <a:p>
            <a:r>
              <a:rPr lang="ja-JP" altLang="en-US" sz="2400" dirty="0">
                <a:solidFill>
                  <a:srgbClr val="000000"/>
                </a:solidFill>
              </a:rPr>
              <a:t>心筋梗塞の発生率</a:t>
            </a:r>
            <a:r>
              <a:rPr lang="ja-JP" altLang="en-US" sz="2400" dirty="0"/>
              <a:t>は，チエノピリジン継続群のほうがプラセボ群よりも低かった（</a:t>
            </a:r>
            <a:r>
              <a:rPr lang="en-US" altLang="ja-JP" sz="2400" dirty="0"/>
              <a:t>2.1% </a:t>
            </a:r>
            <a:r>
              <a:rPr lang="en-US" altLang="ja-JP" sz="2400" dirty="0" err="1"/>
              <a:t>vs</a:t>
            </a:r>
            <a:r>
              <a:rPr lang="ja-JP" altLang="en-US" sz="2400" dirty="0"/>
              <a:t> </a:t>
            </a:r>
            <a:r>
              <a:rPr lang="en-US" altLang="ja-JP" sz="2400" dirty="0"/>
              <a:t>4.1%</a:t>
            </a:r>
            <a:r>
              <a:rPr lang="ja-JP" altLang="en-US" sz="2400" dirty="0"/>
              <a:t>，</a:t>
            </a:r>
            <a:r>
              <a:rPr lang="en-US" altLang="ja-JP" sz="2400" dirty="0"/>
              <a:t>HR</a:t>
            </a:r>
            <a:r>
              <a:rPr lang="ja-JP" altLang="en-US" sz="2400" dirty="0"/>
              <a:t> </a:t>
            </a:r>
            <a:r>
              <a:rPr lang="en-US" altLang="ja-JP" sz="2400" dirty="0"/>
              <a:t>0.47</a:t>
            </a:r>
            <a:r>
              <a:rPr lang="ja-JP" altLang="en-US" sz="2400" dirty="0"/>
              <a:t>，</a:t>
            </a:r>
            <a:r>
              <a:rPr lang="en-US" altLang="ja-JP" sz="2400" dirty="0"/>
              <a:t>P</a:t>
            </a:r>
            <a:r>
              <a:rPr lang="ja-JP" altLang="en-US" sz="2400" dirty="0"/>
              <a:t>＜</a:t>
            </a:r>
            <a:r>
              <a:rPr lang="en-US" altLang="ja-JP" sz="2400" dirty="0"/>
              <a:t>0.001</a:t>
            </a:r>
            <a:r>
              <a:rPr lang="ja-JP" altLang="en-US" sz="2400" dirty="0"/>
              <a:t>）</a:t>
            </a:r>
            <a:endParaRPr lang="en-US" altLang="ja-JP" sz="2400" dirty="0"/>
          </a:p>
          <a:p>
            <a:r>
              <a:rPr lang="ja-JP" altLang="en-US" sz="2400" dirty="0"/>
              <a:t>全死因死亡率は，チエノピリジン継続群 </a:t>
            </a:r>
            <a:r>
              <a:rPr lang="en-US" altLang="ja-JP" sz="2400" dirty="0"/>
              <a:t>2.0%</a:t>
            </a:r>
            <a:r>
              <a:rPr lang="ja-JP" altLang="en-US" sz="2400" dirty="0"/>
              <a:t>，プラセボ群 </a:t>
            </a:r>
            <a:r>
              <a:rPr lang="en-US" altLang="ja-JP" sz="2400" dirty="0"/>
              <a:t>1.5%</a:t>
            </a:r>
            <a:r>
              <a:rPr lang="ja-JP" altLang="en-US" sz="2400" dirty="0"/>
              <a:t>であった（ハザード比 </a:t>
            </a:r>
            <a:r>
              <a:rPr lang="en-US" altLang="ja-JP" sz="2400" dirty="0"/>
              <a:t>1.36 [95% CI 1.00</a:t>
            </a:r>
            <a:r>
              <a:rPr lang="ja-JP" altLang="en-US" sz="2400" dirty="0"/>
              <a:t>～</a:t>
            </a:r>
            <a:r>
              <a:rPr lang="en-US" altLang="ja-JP" sz="2400" dirty="0"/>
              <a:t>1.85]</a:t>
            </a:r>
            <a:r>
              <a:rPr lang="ja-JP" altLang="en-US" sz="2400" dirty="0"/>
              <a:t>，</a:t>
            </a:r>
            <a:r>
              <a:rPr lang="en-US" altLang="ja-JP" sz="2400" dirty="0"/>
              <a:t>P</a:t>
            </a:r>
            <a:r>
              <a:rPr lang="ja-JP" altLang="en-US" sz="2400" dirty="0"/>
              <a:t>＝</a:t>
            </a:r>
            <a:r>
              <a:rPr lang="en-US" altLang="ja-JP" sz="2400" dirty="0"/>
              <a:t>0.05</a:t>
            </a:r>
            <a:r>
              <a:rPr lang="ja-JP" altLang="en-US" sz="2400" dirty="0"/>
              <a:t>）</a:t>
            </a:r>
            <a:endParaRPr lang="en-US" altLang="ja-JP" sz="2400" dirty="0"/>
          </a:p>
          <a:p>
            <a:r>
              <a:rPr lang="ja-JP" altLang="en-US" sz="2400" dirty="0"/>
              <a:t>中等度または重度の出血の発生率は，チエノピリジンの継続投与によって上昇した（</a:t>
            </a:r>
            <a:r>
              <a:rPr lang="en-US" altLang="ja-JP" sz="2400" dirty="0"/>
              <a:t>2.5% </a:t>
            </a:r>
            <a:r>
              <a:rPr lang="en-US" altLang="ja-JP" sz="2400" dirty="0" err="1"/>
              <a:t>vs</a:t>
            </a:r>
            <a:r>
              <a:rPr lang="ja-JP" altLang="en-US" sz="2400" dirty="0"/>
              <a:t> </a:t>
            </a:r>
            <a:r>
              <a:rPr lang="en-US" altLang="ja-JP" sz="2400" dirty="0"/>
              <a:t>1.6%</a:t>
            </a:r>
            <a:r>
              <a:rPr lang="ja-JP" altLang="en-US" sz="2400" dirty="0"/>
              <a:t>，</a:t>
            </a:r>
            <a:r>
              <a:rPr lang="en-US" altLang="ja-JP" sz="2400" dirty="0"/>
              <a:t>P</a:t>
            </a:r>
            <a:r>
              <a:rPr lang="ja-JP" altLang="en-US" sz="2400" dirty="0"/>
              <a:t>＝</a:t>
            </a:r>
            <a:r>
              <a:rPr lang="en-US" altLang="ja-JP" sz="2400" dirty="0"/>
              <a:t>0.001</a:t>
            </a:r>
            <a:r>
              <a:rPr lang="ja-JP" altLang="en-US" sz="2400" dirty="0"/>
              <a:t>）．両群とも，チエノピリジン投与中止後の </a:t>
            </a:r>
            <a:r>
              <a:rPr lang="en-US" altLang="ja-JP" sz="2400" dirty="0"/>
              <a:t>3 </a:t>
            </a:r>
            <a:r>
              <a:rPr lang="ja-JP" altLang="en-US" sz="2400" dirty="0"/>
              <a:t>ヵ月間にステント血栓症と心筋梗塞のリスク上昇が認められた．</a:t>
            </a:r>
          </a:p>
          <a:p>
            <a:endParaRPr kumimoji="1" lang="ja-JP" altLang="en-US" sz="2400" dirty="0"/>
          </a:p>
        </p:txBody>
      </p:sp>
    </p:spTree>
    <p:extLst>
      <p:ext uri="{BB962C8B-B14F-4D97-AF65-F5344CB8AC3E}">
        <p14:creationId xmlns:p14="http://schemas.microsoft.com/office/powerpoint/2010/main" val="3995676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まとめ</a:t>
            </a:r>
            <a:endParaRPr kumimoji="1" lang="ja-JP" altLang="en-US" dirty="0"/>
          </a:p>
        </p:txBody>
      </p:sp>
      <p:sp>
        <p:nvSpPr>
          <p:cNvPr id="3" name="コンテンツ プレースホルダー 2"/>
          <p:cNvSpPr>
            <a:spLocks noGrp="1"/>
          </p:cNvSpPr>
          <p:nvPr>
            <p:ph idx="1"/>
          </p:nvPr>
        </p:nvSpPr>
        <p:spPr/>
        <p:txBody>
          <a:bodyPr/>
          <a:lstStyle/>
          <a:p>
            <a:r>
              <a:rPr lang="ja-JP" altLang="en-US" dirty="0"/>
              <a:t>薬剤溶出性ステント留置後に抗血小板薬 </a:t>
            </a:r>
            <a:r>
              <a:rPr lang="en-US" altLang="ja-JP" dirty="0"/>
              <a:t>2 </a:t>
            </a:r>
            <a:r>
              <a:rPr lang="ja-JP" altLang="en-US" dirty="0"/>
              <a:t>剤併用療法を </a:t>
            </a:r>
            <a:r>
              <a:rPr lang="en-US" altLang="ja-JP" dirty="0"/>
              <a:t>1 </a:t>
            </a:r>
            <a:r>
              <a:rPr lang="ja-JP" altLang="en-US" dirty="0"/>
              <a:t>年以上行うと，アスピリン療法単独の場合と比較して，ステント血栓症および主要な心血管・脳血管有害事象のリスクが有意に低下したが，出血のリスクの上昇との関連が認められた．</a:t>
            </a:r>
            <a:endParaRPr kumimoji="1" lang="ja-JP" altLang="en-US" dirty="0"/>
          </a:p>
        </p:txBody>
      </p:sp>
    </p:spTree>
    <p:extLst>
      <p:ext uri="{BB962C8B-B14F-4D97-AF65-F5344CB8AC3E}">
        <p14:creationId xmlns:p14="http://schemas.microsoft.com/office/powerpoint/2010/main" val="3489933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857854" y="228600"/>
            <a:ext cx="4209946" cy="6426200"/>
          </a:xfrm>
        </p:spPr>
        <p:txBody>
          <a:bodyPr>
            <a:normAutofit/>
          </a:bodyPr>
          <a:lstStyle/>
          <a:p>
            <a:r>
              <a:rPr lang="ja-JP" altLang="en-US" sz="2400" b="1" dirty="0"/>
              <a:t>マルファン症候群の小児および若年成人におけるアテノロールとロサルタンの比較</a:t>
            </a:r>
            <a:endParaRPr lang="en-US" altLang="ja-JP" sz="2400" b="1" dirty="0"/>
          </a:p>
          <a:p>
            <a:pPr marL="0" indent="0">
              <a:buNone/>
            </a:pPr>
            <a:r>
              <a:rPr kumimoji="1" lang="ja-JP" altLang="en-US" sz="2400" b="1" dirty="0"/>
              <a:t>　　</a:t>
            </a:r>
            <a:r>
              <a:rPr kumimoji="1" lang="en-US" altLang="ja-JP" sz="2400" b="1" dirty="0"/>
              <a:t>NEJM </a:t>
            </a:r>
            <a:r>
              <a:rPr lang="en-US" altLang="ja-JP" sz="2400" b="1" dirty="0"/>
              <a:t>November </a:t>
            </a:r>
            <a:r>
              <a:rPr kumimoji="1" lang="en-US" altLang="ja-JP" sz="2400" b="1" dirty="0"/>
              <a:t>27, 2014</a:t>
            </a:r>
          </a:p>
          <a:p>
            <a:pPr marL="0" indent="0">
              <a:buNone/>
            </a:pPr>
            <a:endParaRPr lang="en-US" altLang="ja-JP" sz="2400" dirty="0"/>
          </a:p>
          <a:p>
            <a:r>
              <a:rPr lang="ja-JP" altLang="en-US" sz="2400" dirty="0"/>
              <a:t>大動脈基部解離はマルファン症候群における主な死亡原因である．</a:t>
            </a:r>
            <a:endParaRPr lang="en-US" altLang="ja-JP" sz="2400" dirty="0"/>
          </a:p>
          <a:p>
            <a:r>
              <a:rPr lang="ja-JP" altLang="en-US" sz="2400" dirty="0"/>
              <a:t>大動脈基部拡張の抑制には，現在多くの施設で標準治療に用いられている</a:t>
            </a:r>
            <a:r>
              <a:rPr lang="en-US" altLang="ja-JP" sz="2400" dirty="0"/>
              <a:t>β</a:t>
            </a:r>
            <a:r>
              <a:rPr lang="ja-JP" altLang="en-US" sz="2400" dirty="0"/>
              <a:t>遮断薬よりもロサルタンのほうが有効である可能性が示唆されている．</a:t>
            </a:r>
            <a:endParaRPr lang="en-US" altLang="ja-JP" sz="2400" dirty="0"/>
          </a:p>
          <a:p>
            <a:endParaRPr lang="ja-JP" altLang="en-US" sz="2400" dirty="0"/>
          </a:p>
          <a:p>
            <a:endParaRPr kumimoji="1" lang="ja-JP" altLang="en-US" sz="2800" dirty="0"/>
          </a:p>
        </p:txBody>
      </p:sp>
      <p:pic>
        <p:nvPicPr>
          <p:cNvPr id="4" name="図 3"/>
          <p:cNvPicPr>
            <a:picLocks noChangeAspect="1"/>
          </p:cNvPicPr>
          <p:nvPr/>
        </p:nvPicPr>
        <p:blipFill>
          <a:blip r:embed="rId3"/>
          <a:stretch>
            <a:fillRect/>
          </a:stretch>
        </p:blipFill>
        <p:spPr>
          <a:xfrm>
            <a:off x="-12700" y="0"/>
            <a:ext cx="4946754" cy="6858000"/>
          </a:xfrm>
          <a:prstGeom prst="rect">
            <a:avLst/>
          </a:prstGeom>
        </p:spPr>
      </p:pic>
      <p:sp>
        <p:nvSpPr>
          <p:cNvPr id="5" name="テキスト ボックス 4"/>
          <p:cNvSpPr txBox="1"/>
          <p:nvPr/>
        </p:nvSpPr>
        <p:spPr>
          <a:xfrm>
            <a:off x="3657600" y="5740400"/>
            <a:ext cx="5283200" cy="1015663"/>
          </a:xfrm>
          <a:prstGeom prst="rect">
            <a:avLst/>
          </a:prstGeom>
          <a:noFill/>
        </p:spPr>
        <p:txBody>
          <a:bodyPr wrap="square" rtlCol="0">
            <a:spAutoFit/>
          </a:bodyPr>
          <a:lstStyle/>
          <a:p>
            <a:r>
              <a:rPr lang="en-US" altLang="ja-JP" sz="2000" dirty="0"/>
              <a:t>→</a:t>
            </a:r>
            <a:r>
              <a:rPr lang="ja-JP" altLang="en-US" sz="2000" dirty="0"/>
              <a:t>マルファン症候群の小児および若年成人を対象に，ロサルタンとアテノロールを比較する無作為化試験を行った</a:t>
            </a:r>
            <a:endParaRPr kumimoji="1" lang="ja-JP" altLang="en-US" sz="2000" dirty="0"/>
          </a:p>
        </p:txBody>
      </p:sp>
    </p:spTree>
    <p:extLst>
      <p:ext uri="{BB962C8B-B14F-4D97-AF65-F5344CB8AC3E}">
        <p14:creationId xmlns:p14="http://schemas.microsoft.com/office/powerpoint/2010/main" val="1986705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評価</a:t>
            </a:r>
          </a:p>
        </p:txBody>
      </p:sp>
      <p:sp>
        <p:nvSpPr>
          <p:cNvPr id="3" name="コンテンツ プレースホルダー 2"/>
          <p:cNvSpPr>
            <a:spLocks noGrp="1"/>
          </p:cNvSpPr>
          <p:nvPr>
            <p:ph idx="1"/>
          </p:nvPr>
        </p:nvSpPr>
        <p:spPr/>
        <p:txBody>
          <a:bodyPr>
            <a:normAutofit lnSpcReduction="10000"/>
          </a:bodyPr>
          <a:lstStyle/>
          <a:p>
            <a:r>
              <a:rPr lang="ja-JP" altLang="en-US" dirty="0"/>
              <a:t>主要評価項目は，大動脈基部拡張量とし，体表面積を指標とする大動脈基部最大径の </a:t>
            </a:r>
            <a:r>
              <a:rPr lang="en-US" altLang="ja-JP" dirty="0"/>
              <a:t>z </a:t>
            </a:r>
            <a:r>
              <a:rPr lang="ja-JP" altLang="en-US" dirty="0"/>
              <a:t>スコア（以下，大動脈基部 </a:t>
            </a:r>
            <a:r>
              <a:rPr lang="en-US" altLang="ja-JP" dirty="0"/>
              <a:t>z </a:t>
            </a:r>
            <a:r>
              <a:rPr lang="ja-JP" altLang="en-US" dirty="0"/>
              <a:t>スコア）の </a:t>
            </a:r>
            <a:r>
              <a:rPr lang="en-US" altLang="ja-JP" dirty="0"/>
              <a:t>3 </a:t>
            </a:r>
            <a:r>
              <a:rPr lang="ja-JP" altLang="en-US" dirty="0"/>
              <a:t>年間の変化で表した．</a:t>
            </a:r>
            <a:endParaRPr lang="en-US" altLang="ja-JP" dirty="0"/>
          </a:p>
          <a:p>
            <a:r>
              <a:rPr lang="ja-JP" altLang="en-US" dirty="0"/>
              <a:t>副次的評価項目は，大動脈基部径の絶対値の変化量，大動脈弁逆流の変化量，大動脈解離・大動脈基部手術・死亡のいずれかが発生するまでの期間，身体発育，有害事象の発現率などとした．</a:t>
            </a:r>
          </a:p>
          <a:p>
            <a:endParaRPr lang="ja-JP" altLang="en-US" b="1" dirty="0"/>
          </a:p>
        </p:txBody>
      </p:sp>
    </p:spTree>
    <p:extLst>
      <p:ext uri="{BB962C8B-B14F-4D97-AF65-F5344CB8AC3E}">
        <p14:creationId xmlns:p14="http://schemas.microsoft.com/office/powerpoint/2010/main" val="3438228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srcRect l="-51438" r="-51438"/>
          <a:stretch>
            <a:fillRect/>
          </a:stretch>
        </p:blipFill>
        <p:spPr>
          <a:xfrm>
            <a:off x="-762000" y="274638"/>
            <a:ext cx="10761117" cy="5918200"/>
          </a:xfrm>
        </p:spPr>
      </p:pic>
    </p:spTree>
    <p:extLst>
      <p:ext uri="{BB962C8B-B14F-4D97-AF65-F5344CB8AC3E}">
        <p14:creationId xmlns:p14="http://schemas.microsoft.com/office/powerpoint/2010/main" val="2658821540"/>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3702</Words>
  <Application>Microsoft Office PowerPoint</Application>
  <PresentationFormat>画面に合わせる (4:3)</PresentationFormat>
  <Paragraphs>132</Paragraphs>
  <Slides>27</Slides>
  <Notes>8</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27</vt:i4>
      </vt:variant>
    </vt:vector>
  </HeadingPairs>
  <TitlesOfParts>
    <vt:vector size="30" baseType="lpstr">
      <vt:lpstr>Arial</vt:lpstr>
      <vt:lpstr>Calibri</vt:lpstr>
      <vt:lpstr>ホワイト</vt:lpstr>
      <vt:lpstr>内容</vt:lpstr>
      <vt:lpstr>PowerPoint プレゼンテーション</vt:lpstr>
      <vt:lpstr>評価</vt:lpstr>
      <vt:lpstr>PowerPoint プレゼンテーション</vt:lpstr>
      <vt:lpstr>PowerPoint プレゼンテーション</vt:lpstr>
      <vt:lpstr>まとめ</vt:lpstr>
      <vt:lpstr>PowerPoint プレゼンテーション</vt:lpstr>
      <vt:lpstr>評価</vt:lpstr>
      <vt:lpstr>PowerPoint プレゼンテーション</vt:lpstr>
      <vt:lpstr>PowerPoint プレゼンテーション</vt:lpstr>
      <vt:lpstr>まとめ</vt:lpstr>
      <vt:lpstr>PowerPoint プレゼンテーション</vt:lpstr>
      <vt:lpstr>評価</vt:lpstr>
      <vt:lpstr>PowerPoint プレゼンテーション</vt:lpstr>
      <vt:lpstr>PowerPoint プレゼンテーション</vt:lpstr>
      <vt:lpstr>まとめ</vt:lpstr>
      <vt:lpstr>Door-to-balloon timeとPrimary PCIの死亡率の関係 (retrospective study) Lancet November 19,2014 </vt:lpstr>
      <vt:lpstr>方法</vt:lpstr>
      <vt:lpstr>PowerPoint プレゼンテーション</vt:lpstr>
      <vt:lpstr>PowerPoint プレゼンテーション</vt:lpstr>
      <vt:lpstr>結果</vt:lpstr>
      <vt:lpstr>まとめ</vt:lpstr>
      <vt:lpstr>BMI数値と降圧薬による 心血管リスク軽減効果の検討 Lancet November 4,2014</vt:lpstr>
      <vt:lpstr>方法</vt:lpstr>
      <vt:lpstr>PowerPoint プレゼンテーション</vt:lpstr>
      <vt:lpstr>PowerPoint プレゼンテーション</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2020-09-26T13:08:41Z</dcterms:created>
  <dcterms:modified xsi:type="dcterms:W3CDTF">2020-09-26T13:08:46Z</dcterms:modified>
</cp:coreProperties>
</file>