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sldIdLst>
    <p:sldId id="257" r:id="rId2"/>
    <p:sldId id="271" r:id="rId3"/>
    <p:sldId id="279" r:id="rId4"/>
    <p:sldId id="258" r:id="rId5"/>
    <p:sldId id="272" r:id="rId6"/>
    <p:sldId id="260" r:id="rId7"/>
    <p:sldId id="274" r:id="rId8"/>
    <p:sldId id="273" r:id="rId9"/>
    <p:sldId id="261" r:id="rId10"/>
    <p:sldId id="276" r:id="rId11"/>
    <p:sldId id="262" r:id="rId12"/>
    <p:sldId id="277"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55" autoAdjust="0"/>
  </p:normalViewPr>
  <p:slideViewPr>
    <p:cSldViewPr snapToGrid="0" snapToObjects="1">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C46A1-3489-C34F-8255-FE67CDE5DDBB}" type="datetimeFigureOut">
              <a:rPr kumimoji="1" lang="ja-JP" altLang="en-US" smtClean="0"/>
              <a:t>2020/10/20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5C869-2467-0448-9D60-53EFB65180C4}" type="slidenum">
              <a:rPr kumimoji="1" lang="ja-JP" altLang="en-US" smtClean="0"/>
              <a:t>‹#›</a:t>
            </a:fld>
            <a:endParaRPr kumimoji="1" lang="ja-JP" altLang="en-US"/>
          </a:p>
        </p:txBody>
      </p:sp>
    </p:spTree>
    <p:extLst>
      <p:ext uri="{BB962C8B-B14F-4D97-AF65-F5344CB8AC3E}">
        <p14:creationId xmlns:p14="http://schemas.microsoft.com/office/powerpoint/2010/main" val="161647554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1</a:t>
            </a:fld>
            <a:endParaRPr kumimoji="1" lang="ja-JP" altLang="en-US"/>
          </a:p>
        </p:txBody>
      </p:sp>
    </p:spTree>
    <p:extLst>
      <p:ext uri="{BB962C8B-B14F-4D97-AF65-F5344CB8AC3E}">
        <p14:creationId xmlns:p14="http://schemas.microsoft.com/office/powerpoint/2010/main" val="254503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4</a:t>
            </a:fld>
            <a:endParaRPr kumimoji="1" lang="ja-JP" altLang="en-US"/>
          </a:p>
        </p:txBody>
      </p:sp>
    </p:spTree>
    <p:extLst>
      <p:ext uri="{BB962C8B-B14F-4D97-AF65-F5344CB8AC3E}">
        <p14:creationId xmlns:p14="http://schemas.microsoft.com/office/powerpoint/2010/main" val="246729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6</a:t>
            </a:fld>
            <a:endParaRPr kumimoji="1" lang="ja-JP" altLang="en-US"/>
          </a:p>
        </p:txBody>
      </p:sp>
    </p:spTree>
    <p:extLst>
      <p:ext uri="{BB962C8B-B14F-4D97-AF65-F5344CB8AC3E}">
        <p14:creationId xmlns:p14="http://schemas.microsoft.com/office/powerpoint/2010/main" val="245717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7</a:t>
            </a:fld>
            <a:endParaRPr kumimoji="1" lang="ja-JP" altLang="en-US"/>
          </a:p>
        </p:txBody>
      </p:sp>
    </p:spTree>
    <p:extLst>
      <p:ext uri="{BB962C8B-B14F-4D97-AF65-F5344CB8AC3E}">
        <p14:creationId xmlns:p14="http://schemas.microsoft.com/office/powerpoint/2010/main" val="121105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8</a:t>
            </a:fld>
            <a:endParaRPr kumimoji="1" lang="ja-JP" altLang="en-US"/>
          </a:p>
        </p:txBody>
      </p:sp>
    </p:spTree>
    <p:extLst>
      <p:ext uri="{BB962C8B-B14F-4D97-AF65-F5344CB8AC3E}">
        <p14:creationId xmlns:p14="http://schemas.microsoft.com/office/powerpoint/2010/main" val="8566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9</a:t>
            </a:fld>
            <a:endParaRPr kumimoji="1" lang="ja-JP" altLang="en-US"/>
          </a:p>
        </p:txBody>
      </p:sp>
    </p:spTree>
    <p:extLst>
      <p:ext uri="{BB962C8B-B14F-4D97-AF65-F5344CB8AC3E}">
        <p14:creationId xmlns:p14="http://schemas.microsoft.com/office/powerpoint/2010/main" val="428855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2A5C869-2467-0448-9D60-53EFB65180C4}" type="slidenum">
              <a:rPr kumimoji="1" lang="ja-JP" altLang="en-US" smtClean="0"/>
              <a:t>11</a:t>
            </a:fld>
            <a:endParaRPr kumimoji="1" lang="ja-JP" altLang="en-US"/>
          </a:p>
        </p:txBody>
      </p:sp>
    </p:spTree>
    <p:extLst>
      <p:ext uri="{BB962C8B-B14F-4D97-AF65-F5344CB8AC3E}">
        <p14:creationId xmlns:p14="http://schemas.microsoft.com/office/powerpoint/2010/main" val="324828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357314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414584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152099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6674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155797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161923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411006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325006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168102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220564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A79C46-DF28-E042-A654-3A9318B38470}" type="datetimeFigureOut">
              <a:rPr kumimoji="1" lang="ja-JP" altLang="en-US" smtClean="0"/>
              <a:t>2020/10/20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410416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9C46-DF28-E042-A654-3A9318B38470}" type="datetimeFigureOut">
              <a:rPr kumimoji="1" lang="ja-JP" altLang="en-US" smtClean="0"/>
              <a:t>2020/10/20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62145-767E-7B49-8423-ED7D82745F33}" type="slidenum">
              <a:rPr kumimoji="1" lang="ja-JP" altLang="en-US" smtClean="0"/>
              <a:t>‹#›</a:t>
            </a:fld>
            <a:endParaRPr kumimoji="1" lang="ja-JP" altLang="en-US"/>
          </a:p>
        </p:txBody>
      </p:sp>
    </p:spTree>
    <p:extLst>
      <p:ext uri="{BB962C8B-B14F-4D97-AF65-F5344CB8AC3E}">
        <p14:creationId xmlns:p14="http://schemas.microsoft.com/office/powerpoint/2010/main" val="69571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2173" y="-131276"/>
            <a:ext cx="2768650" cy="1143000"/>
          </a:xfrm>
        </p:spPr>
        <p:txBody>
          <a:bodyPr>
            <a:noAutofit/>
          </a:bodyPr>
          <a:lstStyle/>
          <a:p>
            <a:r>
              <a:rPr kumimoji="1" lang="en-US" altLang="ja-JP" sz="1400" dirty="0"/>
              <a:t>STEMI</a:t>
            </a:r>
            <a:r>
              <a:rPr kumimoji="1" lang="ja-JP" altLang="en-US" sz="1400" dirty="0"/>
              <a:t>に対する血栓除去、</a:t>
            </a:r>
            <a:r>
              <a:rPr kumimoji="1" lang="en-US" altLang="ja-JP" sz="1400" dirty="0"/>
              <a:t>1</a:t>
            </a:r>
            <a:r>
              <a:rPr kumimoji="1" lang="ja-JP" altLang="en-US" sz="1400" dirty="0"/>
              <a:t>年後の追跡調査結果（</a:t>
            </a:r>
            <a:r>
              <a:rPr kumimoji="1" lang="en-US" altLang="ja-JP" sz="1400" dirty="0"/>
              <a:t>TOTAL</a:t>
            </a:r>
            <a:r>
              <a:rPr kumimoji="1" lang="ja-JP" altLang="en-US" sz="1400" dirty="0"/>
              <a:t>試験）</a:t>
            </a:r>
          </a:p>
        </p:txBody>
      </p:sp>
      <p:pic>
        <p:nvPicPr>
          <p:cNvPr id="4" name="コンテンツ プレースホルダー 3"/>
          <p:cNvPicPr>
            <a:picLocks noGrp="1" noChangeAspect="1"/>
          </p:cNvPicPr>
          <p:nvPr>
            <p:ph idx="1"/>
          </p:nvPr>
        </p:nvPicPr>
        <p:blipFill rotWithShape="1">
          <a:blip r:embed="rId3"/>
          <a:srcRect l="-1137" r="-845"/>
          <a:stretch/>
        </p:blipFill>
        <p:spPr>
          <a:xfrm>
            <a:off x="26193" y="1"/>
            <a:ext cx="6002722" cy="6858000"/>
          </a:xfrm>
        </p:spPr>
      </p:pic>
      <p:sp>
        <p:nvSpPr>
          <p:cNvPr id="3" name="テキスト ボックス 2"/>
          <p:cNvSpPr txBox="1"/>
          <p:nvPr/>
        </p:nvSpPr>
        <p:spPr>
          <a:xfrm>
            <a:off x="6028915" y="824924"/>
            <a:ext cx="2979243" cy="5632312"/>
          </a:xfrm>
          <a:prstGeom prst="rect">
            <a:avLst/>
          </a:prstGeom>
          <a:noFill/>
        </p:spPr>
        <p:txBody>
          <a:bodyPr wrap="square" rtlCol="0">
            <a:spAutoFit/>
          </a:bodyPr>
          <a:lstStyle/>
          <a:p>
            <a:r>
              <a:rPr lang="ja-JP" altLang="en-US" dirty="0"/>
              <a:t>・</a:t>
            </a:r>
            <a:r>
              <a:rPr lang="en-US" altLang="ja-JP" dirty="0"/>
              <a:t>10732</a:t>
            </a:r>
            <a:r>
              <a:rPr lang="ja-JP" altLang="en-US" dirty="0"/>
              <a:t>名の</a:t>
            </a:r>
            <a:r>
              <a:rPr lang="en-US" altLang="ja-JP" dirty="0"/>
              <a:t>STEMI</a:t>
            </a:r>
            <a:r>
              <a:rPr lang="ja-JP" altLang="en-US" dirty="0"/>
              <a:t>患者に対する</a:t>
            </a:r>
            <a:r>
              <a:rPr lang="en-US" altLang="ja-JP" dirty="0"/>
              <a:t>PCI+</a:t>
            </a:r>
            <a:r>
              <a:rPr lang="ja-JP" altLang="en-US" dirty="0"/>
              <a:t>血栓除去対</a:t>
            </a:r>
            <a:r>
              <a:rPr lang="en-US" altLang="ja-JP" dirty="0"/>
              <a:t>PCI</a:t>
            </a:r>
            <a:r>
              <a:rPr lang="ja-JP" altLang="en-US" dirty="0"/>
              <a:t>単独治療の</a:t>
            </a:r>
            <a:r>
              <a:rPr lang="en-US" altLang="ja-JP" dirty="0"/>
              <a:t>1</a:t>
            </a:r>
            <a:r>
              <a:rPr lang="ja-JP" altLang="en-US" dirty="0"/>
              <a:t>年後の予後調査</a:t>
            </a:r>
            <a:endParaRPr lang="en-US" altLang="ja-JP" dirty="0"/>
          </a:p>
          <a:p>
            <a:endParaRPr kumimoji="1" lang="en-US" altLang="ja-JP" dirty="0"/>
          </a:p>
          <a:p>
            <a:r>
              <a:rPr lang="ja-JP" altLang="en-US" dirty="0"/>
              <a:t>・前向きランダム化、</a:t>
            </a:r>
            <a:r>
              <a:rPr lang="en-US" altLang="ja-JP" dirty="0"/>
              <a:t>investigator initiated </a:t>
            </a:r>
            <a:r>
              <a:rPr lang="ja-JP" altLang="en-US" dirty="0"/>
              <a:t>の１：１割り付け試験</a:t>
            </a:r>
            <a:endParaRPr lang="en-US" altLang="ja-JP" dirty="0"/>
          </a:p>
          <a:p>
            <a:endParaRPr kumimoji="1" lang="en-US" altLang="ja-JP" dirty="0"/>
          </a:p>
          <a:p>
            <a:r>
              <a:rPr lang="ja-JP" altLang="en-US" dirty="0"/>
              <a:t>・</a:t>
            </a:r>
            <a:r>
              <a:rPr lang="en-US" altLang="ja-JP" dirty="0"/>
              <a:t>18</a:t>
            </a:r>
            <a:r>
              <a:rPr lang="ja-JP" altLang="en-US" dirty="0"/>
              <a:t>歳以上、</a:t>
            </a:r>
            <a:r>
              <a:rPr lang="en-US" altLang="ja-JP" dirty="0"/>
              <a:t>20</a:t>
            </a:r>
            <a:r>
              <a:rPr lang="ja-JP" altLang="en-US" dirty="0"/>
              <a:t>ヵ国、</a:t>
            </a:r>
            <a:r>
              <a:rPr lang="en-US" altLang="ja-JP" dirty="0"/>
              <a:t>87</a:t>
            </a:r>
            <a:r>
              <a:rPr lang="ja-JP" altLang="en-US" dirty="0"/>
              <a:t>病院、症状発症から</a:t>
            </a:r>
            <a:r>
              <a:rPr lang="en-US" altLang="ja-JP" dirty="0"/>
              <a:t>12</a:t>
            </a:r>
            <a:r>
              <a:rPr lang="ja-JP" altLang="en-US" dirty="0"/>
              <a:t>時間以内</a:t>
            </a:r>
            <a:endParaRPr lang="en-US" altLang="ja-JP" dirty="0"/>
          </a:p>
          <a:p>
            <a:endParaRPr kumimoji="1" lang="en-US" altLang="ja-JP" dirty="0"/>
          </a:p>
          <a:p>
            <a:r>
              <a:rPr lang="ja-JP" altLang="en-US" dirty="0"/>
              <a:t>・以前</a:t>
            </a:r>
            <a:r>
              <a:rPr lang="en-US" altLang="ja-JP" dirty="0"/>
              <a:t>NEJM</a:t>
            </a:r>
            <a:r>
              <a:rPr lang="ja-JP" altLang="en-US" dirty="0"/>
              <a:t>に発表された</a:t>
            </a:r>
            <a:r>
              <a:rPr lang="en-US" altLang="ja-JP" dirty="0"/>
              <a:t>180</a:t>
            </a:r>
            <a:r>
              <a:rPr lang="ja-JP" altLang="en-US" dirty="0"/>
              <a:t>日調査の</a:t>
            </a:r>
            <a:r>
              <a:rPr lang="en-US" altLang="ja-JP" dirty="0"/>
              <a:t>1</a:t>
            </a:r>
            <a:r>
              <a:rPr lang="ja-JP" altLang="en-US" dirty="0"/>
              <a:t>年後までの追跡</a:t>
            </a:r>
            <a:endParaRPr lang="en-US" altLang="ja-JP" dirty="0"/>
          </a:p>
          <a:p>
            <a:endParaRPr kumimoji="1" lang="en-US" altLang="ja-JP" dirty="0"/>
          </a:p>
          <a:p>
            <a:r>
              <a:rPr lang="ja-JP" altLang="en-US" dirty="0"/>
              <a:t>・</a:t>
            </a:r>
            <a:r>
              <a:rPr lang="en-US" altLang="ja-JP" dirty="0"/>
              <a:t>Aug 5 2010 ~ July 25 2014</a:t>
            </a:r>
            <a:r>
              <a:rPr lang="ja-JP" altLang="en-US" dirty="0"/>
              <a:t>までを対象期間</a:t>
            </a:r>
            <a:endParaRPr lang="en-US" altLang="ja-JP" dirty="0"/>
          </a:p>
          <a:p>
            <a:endParaRPr kumimoji="1" lang="en-US" altLang="ja-JP" dirty="0"/>
          </a:p>
          <a:p>
            <a:r>
              <a:rPr lang="ja-JP" altLang="en-US" dirty="0"/>
              <a:t>・主要評価項目（心血管死、心筋梗塞、心原性ショックまたは心不全）</a:t>
            </a:r>
            <a:endParaRPr kumimoji="1" lang="ja-JP" altLang="en-US" dirty="0"/>
          </a:p>
        </p:txBody>
      </p:sp>
    </p:spTree>
    <p:extLst>
      <p:ext uri="{BB962C8B-B14F-4D97-AF65-F5344CB8AC3E}">
        <p14:creationId xmlns:p14="http://schemas.microsoft.com/office/powerpoint/2010/main" val="261184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44" y="274638"/>
            <a:ext cx="4587494" cy="616138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テキスト ボックス 2"/>
          <p:cNvSpPr txBox="1"/>
          <p:nvPr/>
        </p:nvSpPr>
        <p:spPr>
          <a:xfrm>
            <a:off x="5125344" y="462575"/>
            <a:ext cx="3891656" cy="3416320"/>
          </a:xfrm>
          <a:prstGeom prst="rect">
            <a:avLst/>
          </a:prstGeom>
          <a:noFill/>
        </p:spPr>
        <p:txBody>
          <a:bodyPr wrap="square" rtlCol="0">
            <a:spAutoFit/>
          </a:bodyPr>
          <a:lstStyle/>
          <a:p>
            <a:r>
              <a:rPr lang="ja-JP" altLang="en-US" dirty="0"/>
              <a:t>・</a:t>
            </a:r>
            <a:r>
              <a:rPr lang="en-US" altLang="ja-JP" dirty="0"/>
              <a:t>598</a:t>
            </a:r>
            <a:r>
              <a:rPr lang="ja-JP" altLang="en-US" dirty="0"/>
              <a:t>名中、</a:t>
            </a:r>
            <a:r>
              <a:rPr lang="en-US" altLang="ja-JP" dirty="0"/>
              <a:t>72</a:t>
            </a:r>
            <a:r>
              <a:rPr lang="ja-JP" altLang="en-US" dirty="0"/>
              <a:t>名が</a:t>
            </a:r>
            <a:r>
              <a:rPr lang="en-US" altLang="ja-JP" dirty="0"/>
              <a:t>PE</a:t>
            </a:r>
            <a:r>
              <a:rPr lang="ja-JP" altLang="en-US" dirty="0"/>
              <a:t>、</a:t>
            </a:r>
            <a:r>
              <a:rPr lang="en-US" altLang="ja-JP" dirty="0"/>
              <a:t>1</a:t>
            </a:r>
            <a:r>
              <a:rPr lang="ja-JP" altLang="en-US" dirty="0"/>
              <a:t>名が</a:t>
            </a:r>
            <a:r>
              <a:rPr lang="en-US" altLang="ja-JP" dirty="0"/>
              <a:t>DVT</a:t>
            </a:r>
            <a:r>
              <a:rPr lang="ja-JP" altLang="en-US" dirty="0"/>
              <a:t>だった。</a:t>
            </a:r>
            <a:endParaRPr lang="en-US" altLang="ja-JP" dirty="0"/>
          </a:p>
          <a:p>
            <a:endParaRPr lang="en-US" altLang="ja-JP" dirty="0"/>
          </a:p>
          <a:p>
            <a:r>
              <a:rPr lang="ja-JP" altLang="en-US" dirty="0"/>
              <a:t>・</a:t>
            </a:r>
            <a:r>
              <a:rPr lang="en-US" altLang="ja-JP" dirty="0"/>
              <a:t>PE</a:t>
            </a:r>
            <a:r>
              <a:rPr lang="ja-JP" altLang="en-US" dirty="0"/>
              <a:t>除外率は各スコア</a:t>
            </a:r>
            <a:r>
              <a:rPr lang="en-US" altLang="ja-JP" dirty="0"/>
              <a:t>43</a:t>
            </a:r>
            <a:r>
              <a:rPr lang="ja-JP" altLang="en-US" dirty="0"/>
              <a:t>％</a:t>
            </a:r>
            <a:r>
              <a:rPr lang="en-US" altLang="ja-JP" dirty="0"/>
              <a:t>-48</a:t>
            </a:r>
            <a:r>
              <a:rPr lang="ja-JP" altLang="en-US" dirty="0"/>
              <a:t>％とほぼ同等で、失敗率（</a:t>
            </a:r>
            <a:r>
              <a:rPr lang="en-US" altLang="ja-JP" dirty="0"/>
              <a:t>failure rate</a:t>
            </a:r>
            <a:r>
              <a:rPr lang="ja-JP" altLang="en-US" dirty="0"/>
              <a:t>）は簡易</a:t>
            </a:r>
            <a:r>
              <a:rPr lang="en-US" altLang="ja-JP" dirty="0"/>
              <a:t>Wells</a:t>
            </a:r>
            <a:r>
              <a:rPr lang="ja-JP" altLang="en-US" dirty="0"/>
              <a:t>モデルの</a:t>
            </a:r>
            <a:r>
              <a:rPr lang="en-US" altLang="ja-JP" dirty="0"/>
              <a:t>1.2</a:t>
            </a:r>
            <a:r>
              <a:rPr lang="ja-JP" altLang="en-US" dirty="0"/>
              <a:t>％（</a:t>
            </a:r>
            <a:r>
              <a:rPr lang="en-US" altLang="ja-JP" dirty="0"/>
              <a:t>95</a:t>
            </a:r>
            <a:r>
              <a:rPr lang="ja-JP" altLang="en-US" dirty="0"/>
              <a:t>％ </a:t>
            </a:r>
            <a:r>
              <a:rPr lang="en-US" altLang="ja-JP" dirty="0"/>
              <a:t>CI, 0.2</a:t>
            </a:r>
            <a:r>
              <a:rPr lang="ja-JP" altLang="en-US" dirty="0"/>
              <a:t>％ </a:t>
            </a:r>
            <a:r>
              <a:rPr lang="en-US" altLang="ja-JP" dirty="0"/>
              <a:t>- 3.3</a:t>
            </a:r>
            <a:r>
              <a:rPr lang="ja-JP" altLang="en-US" dirty="0"/>
              <a:t>％）から、簡易改訂ジュネーブモデルの</a:t>
            </a:r>
            <a:r>
              <a:rPr lang="en-US" altLang="ja-JP" dirty="0"/>
              <a:t>3.1</a:t>
            </a:r>
            <a:r>
              <a:rPr lang="ja-JP" altLang="en-US" dirty="0"/>
              <a:t>％（同</a:t>
            </a:r>
            <a:r>
              <a:rPr lang="en-US" altLang="ja-JP" dirty="0"/>
              <a:t>1.4</a:t>
            </a:r>
            <a:r>
              <a:rPr lang="ja-JP" altLang="en-US" dirty="0"/>
              <a:t>％ </a:t>
            </a:r>
            <a:r>
              <a:rPr lang="en-US" altLang="ja-JP" dirty="0"/>
              <a:t>- 5.9</a:t>
            </a:r>
            <a:r>
              <a:rPr lang="ja-JP" altLang="en-US" dirty="0"/>
              <a:t>％）と差があった。</a:t>
            </a:r>
            <a:endParaRPr lang="en-US" altLang="ja-JP" dirty="0"/>
          </a:p>
          <a:p>
            <a:endParaRPr kumimoji="1" lang="en-US" altLang="ja-JP" dirty="0"/>
          </a:p>
          <a:p>
            <a:r>
              <a:rPr lang="ja-JP" altLang="en-US" dirty="0"/>
              <a:t>・このデータに</a:t>
            </a:r>
            <a:r>
              <a:rPr lang="en-US" altLang="ja-JP" dirty="0"/>
              <a:t>D-dimer80n</a:t>
            </a:r>
            <a:r>
              <a:rPr lang="ja-JP" altLang="en-US" dirty="0"/>
              <a:t>ｇ</a:t>
            </a:r>
            <a:r>
              <a:rPr lang="en-US" altLang="ja-JP" dirty="0"/>
              <a:t>/ml</a:t>
            </a:r>
            <a:r>
              <a:rPr lang="ja-JP" altLang="en-US" dirty="0"/>
              <a:t>のカットオフを組み合わせた簡易</a:t>
            </a:r>
            <a:r>
              <a:rPr lang="en-US" altLang="ja-JP" dirty="0"/>
              <a:t>Wells</a:t>
            </a:r>
            <a:r>
              <a:rPr lang="ja-JP" altLang="en-US" dirty="0"/>
              <a:t>モデルが</a:t>
            </a:r>
            <a:r>
              <a:rPr lang="en-US" altLang="ja-JP" dirty="0"/>
              <a:t>PE</a:t>
            </a:r>
            <a:r>
              <a:rPr lang="ja-JP" altLang="en-US" dirty="0"/>
              <a:t>の除外に最も有効との記載</a:t>
            </a:r>
            <a:endParaRPr kumimoji="1" lang="ja-JP" altLang="en-US" dirty="0"/>
          </a:p>
        </p:txBody>
      </p:sp>
    </p:spTree>
    <p:extLst>
      <p:ext uri="{BB962C8B-B14F-4D97-AF65-F5344CB8AC3E}">
        <p14:creationId xmlns:p14="http://schemas.microsoft.com/office/powerpoint/2010/main" val="19687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0600" y="-240923"/>
            <a:ext cx="3158672" cy="1143000"/>
          </a:xfrm>
        </p:spPr>
        <p:txBody>
          <a:bodyPr>
            <a:noAutofit/>
          </a:bodyPr>
          <a:lstStyle/>
          <a:p>
            <a:r>
              <a:rPr kumimoji="1" lang="ja-JP" altLang="en-US" sz="1800" dirty="0"/>
              <a:t>ジゴキシンの安全性に関して</a:t>
            </a:r>
          </a:p>
        </p:txBody>
      </p:sp>
      <p:pic>
        <p:nvPicPr>
          <p:cNvPr id="4" name="コンテンツ プレースホルダー 3"/>
          <p:cNvPicPr>
            <a:picLocks noGrp="1" noChangeAspect="1"/>
          </p:cNvPicPr>
          <p:nvPr>
            <p:ph idx="1"/>
          </p:nvPr>
        </p:nvPicPr>
        <p:blipFill rotWithShape="1">
          <a:blip r:embed="rId3"/>
          <a:srcRect l="-873" r="-1423"/>
          <a:stretch/>
        </p:blipFill>
        <p:spPr>
          <a:xfrm>
            <a:off x="117839" y="91658"/>
            <a:ext cx="5742761" cy="6573205"/>
          </a:xfrm>
        </p:spPr>
      </p:pic>
      <p:sp>
        <p:nvSpPr>
          <p:cNvPr id="3" name="テキスト ボックス 2"/>
          <p:cNvSpPr txBox="1"/>
          <p:nvPr/>
        </p:nvSpPr>
        <p:spPr>
          <a:xfrm>
            <a:off x="6088094" y="713978"/>
            <a:ext cx="2624624" cy="6186310"/>
          </a:xfrm>
          <a:prstGeom prst="rect">
            <a:avLst/>
          </a:prstGeom>
          <a:noFill/>
        </p:spPr>
        <p:txBody>
          <a:bodyPr wrap="square" rtlCol="0">
            <a:spAutoFit/>
          </a:bodyPr>
          <a:lstStyle/>
          <a:p>
            <a:r>
              <a:rPr kumimoji="1" lang="ja-JP" altLang="en-US" dirty="0"/>
              <a:t>・</a:t>
            </a:r>
            <a:r>
              <a:rPr kumimoji="1" lang="en-US" altLang="ja-JP" dirty="0"/>
              <a:t>Medline, </a:t>
            </a:r>
            <a:r>
              <a:rPr kumimoji="1" lang="en-US" altLang="ja-JP" dirty="0" err="1"/>
              <a:t>Embase</a:t>
            </a:r>
            <a:r>
              <a:rPr kumimoji="1" lang="en-US" altLang="ja-JP" dirty="0"/>
              <a:t>, the Cochrane Library</a:t>
            </a:r>
            <a:r>
              <a:rPr lang="ja-JP" altLang="en-US" dirty="0"/>
              <a:t>にあるジゴキシン治療に関する研究解析</a:t>
            </a:r>
            <a:r>
              <a:rPr lang="en-US" altLang="ja-JP" dirty="0"/>
              <a:t>75</a:t>
            </a:r>
            <a:r>
              <a:rPr lang="ja-JP" altLang="en-US" dirty="0"/>
              <a:t>件（対象約</a:t>
            </a:r>
            <a:r>
              <a:rPr lang="en-US" altLang="ja-JP" dirty="0"/>
              <a:t>400</a:t>
            </a:r>
            <a:r>
              <a:rPr lang="ja-JP" altLang="en-US" dirty="0"/>
              <a:t>万人年）を対象に、ジゴキシンの安全性をメタ解析で検討</a:t>
            </a:r>
            <a:endParaRPr lang="en-US" altLang="ja-JP" dirty="0"/>
          </a:p>
          <a:p>
            <a:endParaRPr kumimoji="1" lang="en-US" altLang="ja-JP" dirty="0"/>
          </a:p>
          <a:p>
            <a:r>
              <a:rPr lang="ja-JP" altLang="en-US" dirty="0"/>
              <a:t>・対照群はプラセボまたはジゴキシン非投与群</a:t>
            </a:r>
            <a:endParaRPr lang="en-US" altLang="ja-JP" dirty="0"/>
          </a:p>
          <a:p>
            <a:endParaRPr kumimoji="1" lang="en-US" altLang="ja-JP" dirty="0"/>
          </a:p>
          <a:p>
            <a:r>
              <a:rPr lang="ja-JP" altLang="en-US" dirty="0"/>
              <a:t>・</a:t>
            </a:r>
            <a:r>
              <a:rPr lang="en-US" altLang="ja-JP" dirty="0"/>
              <a:t>52</a:t>
            </a:r>
            <a:r>
              <a:rPr lang="ja-JP" altLang="en-US" dirty="0"/>
              <a:t>のスタディ計</a:t>
            </a:r>
            <a:r>
              <a:rPr lang="en-US" altLang="ja-JP" dirty="0"/>
              <a:t>621845</a:t>
            </a:r>
            <a:r>
              <a:rPr lang="ja-JP" altLang="en-US" dirty="0"/>
              <a:t>名をシステマティックにレビューしたところベースとしてジゴキシン群は平均</a:t>
            </a:r>
            <a:r>
              <a:rPr lang="en-US" altLang="ja-JP" dirty="0"/>
              <a:t>2.4</a:t>
            </a:r>
            <a:r>
              <a:rPr lang="ja-JP" altLang="en-US" dirty="0"/>
              <a:t>歳高く、</a:t>
            </a:r>
            <a:r>
              <a:rPr lang="en-US" altLang="ja-JP" dirty="0"/>
              <a:t>EF</a:t>
            </a:r>
            <a:r>
              <a:rPr lang="ja-JP" altLang="en-US" dirty="0"/>
              <a:t>が低く、（</a:t>
            </a:r>
            <a:r>
              <a:rPr lang="en-US" altLang="ja-JP" dirty="0"/>
              <a:t>33%vs42%</a:t>
            </a:r>
            <a:r>
              <a:rPr lang="ja-JP" altLang="en-US" dirty="0"/>
              <a:t>）糖尿病、利尿薬使用、抗不整脈薬の併用が多かった</a:t>
            </a:r>
            <a:endParaRPr lang="en-US" altLang="ja-JP" dirty="0"/>
          </a:p>
          <a:p>
            <a:endParaRPr kumimoji="1" lang="en-US" altLang="ja-JP" dirty="0"/>
          </a:p>
          <a:p>
            <a:r>
              <a:rPr lang="ja-JP" altLang="en-US" dirty="0"/>
              <a:t>・ジゴキシンは心不全・</a:t>
            </a:r>
            <a:r>
              <a:rPr lang="en-US" altLang="ja-JP" dirty="0" err="1"/>
              <a:t>Af</a:t>
            </a:r>
            <a:r>
              <a:rPr lang="ja-JP" altLang="en-US" dirty="0"/>
              <a:t>に対し使用</a:t>
            </a:r>
            <a:endParaRPr kumimoji="1" lang="ja-JP" altLang="en-US" dirty="0"/>
          </a:p>
        </p:txBody>
      </p:sp>
    </p:spTree>
    <p:extLst>
      <p:ext uri="{BB962C8B-B14F-4D97-AF65-F5344CB8AC3E}">
        <p14:creationId xmlns:p14="http://schemas.microsoft.com/office/powerpoint/2010/main" val="360496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383" y="143102"/>
            <a:ext cx="6440487" cy="30645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正方形/長方形 6"/>
          <p:cNvSpPr/>
          <p:nvPr/>
        </p:nvSpPr>
        <p:spPr>
          <a:xfrm>
            <a:off x="3822825" y="3492885"/>
            <a:ext cx="5118696" cy="3139321"/>
          </a:xfrm>
          <a:prstGeom prst="rect">
            <a:avLst/>
          </a:prstGeom>
        </p:spPr>
        <p:txBody>
          <a:bodyPr wrap="square">
            <a:spAutoFit/>
          </a:bodyPr>
          <a:lstStyle/>
          <a:p>
            <a:r>
              <a:rPr lang="ja-JP" altLang="en-US" dirty="0"/>
              <a:t>・コントロール群に対するジゴキシン群の死亡リスク比は、未調整解析</a:t>
            </a:r>
            <a:r>
              <a:rPr lang="en-US" altLang="ja-JP" dirty="0"/>
              <a:t>1.76</a:t>
            </a:r>
            <a:r>
              <a:rPr lang="ja-JP" altLang="en-US" dirty="0"/>
              <a:t>（</a:t>
            </a:r>
            <a:r>
              <a:rPr lang="en-US" altLang="ja-JP" dirty="0"/>
              <a:t>95</a:t>
            </a:r>
            <a:r>
              <a:rPr lang="ja-JP" altLang="en-US" dirty="0"/>
              <a:t>％ </a:t>
            </a:r>
            <a:r>
              <a:rPr lang="en-US" altLang="ja-JP" dirty="0"/>
              <a:t>CI, 1.57 - 1.97</a:t>
            </a:r>
            <a:r>
              <a:rPr lang="ja-JP" altLang="en-US" dirty="0"/>
              <a:t>）、調整解析</a:t>
            </a:r>
            <a:r>
              <a:rPr lang="en-US" altLang="ja-JP" dirty="0"/>
              <a:t>1.61</a:t>
            </a:r>
            <a:r>
              <a:rPr lang="ja-JP" altLang="en-US" dirty="0"/>
              <a:t>（同</a:t>
            </a:r>
            <a:r>
              <a:rPr lang="en-US" altLang="ja-JP" dirty="0"/>
              <a:t>1.31 - 1.97</a:t>
            </a:r>
            <a:r>
              <a:rPr lang="ja-JP" altLang="en-US" dirty="0"/>
              <a:t>）、傾向スコアマッチ研究</a:t>
            </a:r>
            <a:r>
              <a:rPr lang="en-US" altLang="ja-JP" dirty="0"/>
              <a:t>1.18</a:t>
            </a:r>
            <a:r>
              <a:rPr lang="ja-JP" altLang="en-US" dirty="0"/>
              <a:t>（同</a:t>
            </a:r>
            <a:r>
              <a:rPr lang="en-US" altLang="ja-JP" dirty="0"/>
              <a:t>1.09 - 1.26</a:t>
            </a:r>
            <a:r>
              <a:rPr lang="ja-JP" altLang="en-US" dirty="0"/>
              <a:t>）、無作為化比較試験</a:t>
            </a:r>
            <a:r>
              <a:rPr lang="en-US" altLang="ja-JP" dirty="0"/>
              <a:t>0.99</a:t>
            </a:r>
            <a:r>
              <a:rPr lang="ja-JP" altLang="en-US" dirty="0"/>
              <a:t>（同</a:t>
            </a:r>
            <a:r>
              <a:rPr lang="en-US" altLang="ja-JP" dirty="0"/>
              <a:t>0.93 - 1.05</a:t>
            </a:r>
            <a:r>
              <a:rPr lang="ja-JP" altLang="en-US" dirty="0"/>
              <a:t>）だった。</a:t>
            </a:r>
            <a:endParaRPr lang="en-US" altLang="ja-JP" dirty="0"/>
          </a:p>
          <a:p>
            <a:r>
              <a:rPr lang="ja-JP" altLang="en-US" dirty="0"/>
              <a:t>・バイアスリスクの低い研究ほど、ジゴキシンと死亡率に関連がなかった（</a:t>
            </a:r>
            <a:r>
              <a:rPr lang="en-US" altLang="ja-JP" dirty="0"/>
              <a:t>P</a:t>
            </a:r>
            <a:r>
              <a:rPr lang="ja-JP" altLang="en-US" dirty="0"/>
              <a:t>＜</a:t>
            </a:r>
            <a:r>
              <a:rPr lang="en-US" altLang="ja-JP" dirty="0"/>
              <a:t>0.001</a:t>
            </a:r>
            <a:r>
              <a:rPr lang="ja-JP" altLang="en-US" dirty="0"/>
              <a:t>）</a:t>
            </a:r>
            <a:endParaRPr lang="en-US" altLang="ja-JP" dirty="0"/>
          </a:p>
          <a:p>
            <a:endParaRPr lang="en-US" altLang="ja-JP" dirty="0"/>
          </a:p>
          <a:p>
            <a:r>
              <a:rPr lang="en-US" altLang="ja-JP" dirty="0"/>
              <a:t>←</a:t>
            </a:r>
            <a:r>
              <a:rPr lang="ja-JP" altLang="en-US" dirty="0"/>
              <a:t>特に心不全に対してジゴキシンを用いているスタディでジゴキシンは入院や死亡を改善する傾向があった。</a:t>
            </a:r>
            <a:endParaRPr lang="en-US" altLang="ja-JP" dirty="0"/>
          </a:p>
        </p:txBody>
      </p:sp>
      <p:pic>
        <p:nvPicPr>
          <p:cNvPr id="8"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97" r="-1511"/>
          <a:stretch/>
        </p:blipFill>
        <p:spPr bwMode="auto">
          <a:xfrm>
            <a:off x="142544" y="2909647"/>
            <a:ext cx="3498857" cy="35523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9533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stretch>
            <a:fillRect/>
          </a:stretch>
        </p:blipFill>
        <p:spPr>
          <a:xfrm>
            <a:off x="379704" y="140954"/>
            <a:ext cx="7362173" cy="4546710"/>
          </a:xfrm>
          <a:prstGeom prst="rect">
            <a:avLst/>
          </a:prstGeom>
        </p:spPr>
      </p:pic>
      <p:sp>
        <p:nvSpPr>
          <p:cNvPr id="2" name="正方形/長方形 1"/>
          <p:cNvSpPr/>
          <p:nvPr/>
        </p:nvSpPr>
        <p:spPr>
          <a:xfrm>
            <a:off x="379704" y="4934575"/>
            <a:ext cx="8484428" cy="1200329"/>
          </a:xfrm>
          <a:prstGeom prst="rect">
            <a:avLst/>
          </a:prstGeom>
        </p:spPr>
        <p:txBody>
          <a:bodyPr wrap="square">
            <a:spAutoFit/>
          </a:bodyPr>
          <a:lstStyle/>
          <a:p>
            <a:r>
              <a:rPr lang="ja-JP" altLang="en-US" dirty="0"/>
              <a:t>・</a:t>
            </a:r>
            <a:r>
              <a:rPr lang="en-US" altLang="ja-JP" dirty="0"/>
              <a:t>1</a:t>
            </a:r>
            <a:r>
              <a:rPr lang="ja-JP" altLang="en-US" dirty="0"/>
              <a:t>年時の主要評価項目発生率は両群とも</a:t>
            </a:r>
            <a:r>
              <a:rPr lang="en-US" altLang="ja-JP" dirty="0"/>
              <a:t>8</a:t>
            </a:r>
            <a:r>
              <a:rPr lang="ja-JP" altLang="en-US" dirty="0"/>
              <a:t>％だった（ハザード比</a:t>
            </a:r>
            <a:r>
              <a:rPr lang="en-US" altLang="ja-JP" dirty="0"/>
              <a:t>1.00</a:t>
            </a:r>
            <a:r>
              <a:rPr lang="ja-JP" altLang="en-US" dirty="0"/>
              <a:t>［</a:t>
            </a:r>
            <a:r>
              <a:rPr lang="en-US" altLang="ja-JP" dirty="0"/>
              <a:t>95</a:t>
            </a:r>
            <a:r>
              <a:rPr lang="ja-JP" altLang="en-US" dirty="0"/>
              <a:t>％ </a:t>
            </a:r>
            <a:r>
              <a:rPr lang="en-US" altLang="ja-JP" dirty="0"/>
              <a:t>CI, 0.87 - 1.15</a:t>
            </a:r>
            <a:r>
              <a:rPr lang="ja-JP" altLang="en-US" dirty="0"/>
              <a:t>］、</a:t>
            </a:r>
            <a:r>
              <a:rPr lang="en-US" altLang="ja-JP" dirty="0"/>
              <a:t>P</a:t>
            </a:r>
            <a:r>
              <a:rPr lang="ja-JP" altLang="en-US" dirty="0"/>
              <a:t>＝</a:t>
            </a:r>
            <a:r>
              <a:rPr lang="en-US" altLang="ja-JP" dirty="0"/>
              <a:t>0.99</a:t>
            </a:r>
            <a:r>
              <a:rPr lang="ja-JP" altLang="en-US" dirty="0"/>
              <a:t>）</a:t>
            </a:r>
            <a:endParaRPr lang="en-US" altLang="ja-JP" dirty="0"/>
          </a:p>
          <a:p>
            <a:r>
              <a:rPr lang="ja-JP" altLang="en-US" dirty="0"/>
              <a:t>・</a:t>
            </a:r>
            <a:r>
              <a:rPr lang="en-US" altLang="ja-JP" dirty="0"/>
              <a:t>1</a:t>
            </a:r>
            <a:r>
              <a:rPr lang="ja-JP" altLang="en-US" dirty="0"/>
              <a:t>年間の心血管死は両群とも</a:t>
            </a:r>
            <a:r>
              <a:rPr lang="en-US" altLang="ja-JP" dirty="0"/>
              <a:t>4</a:t>
            </a:r>
            <a:r>
              <a:rPr lang="ja-JP" altLang="en-US" dirty="0"/>
              <a:t>％だった（同</a:t>
            </a:r>
            <a:r>
              <a:rPr lang="en-US" altLang="ja-JP" dirty="0"/>
              <a:t>0</a:t>
            </a:r>
            <a:r>
              <a:rPr lang="ja-JP" altLang="en-US" dirty="0"/>
              <a:t>.</a:t>
            </a:r>
            <a:r>
              <a:rPr lang="en-US" altLang="ja-JP" dirty="0"/>
              <a:t>93</a:t>
            </a:r>
            <a:r>
              <a:rPr lang="ja-JP" altLang="en-US" dirty="0"/>
              <a:t>［</a:t>
            </a:r>
            <a:r>
              <a:rPr lang="en-US" altLang="ja-JP" dirty="0"/>
              <a:t>95</a:t>
            </a:r>
            <a:r>
              <a:rPr lang="ja-JP" altLang="en-US" dirty="0"/>
              <a:t>％ </a:t>
            </a:r>
            <a:r>
              <a:rPr lang="en-US" altLang="ja-JP" dirty="0"/>
              <a:t>CI, 0.76 – 1.14</a:t>
            </a:r>
            <a:r>
              <a:rPr lang="ja-JP" altLang="en-US" dirty="0"/>
              <a:t>］、</a:t>
            </a:r>
            <a:r>
              <a:rPr lang="en-US" altLang="ja-JP" dirty="0"/>
              <a:t>P</a:t>
            </a:r>
            <a:r>
              <a:rPr lang="ja-JP" altLang="en-US" dirty="0"/>
              <a:t>＝</a:t>
            </a:r>
            <a:r>
              <a:rPr lang="en-US" altLang="ja-JP" dirty="0"/>
              <a:t>0.48</a:t>
            </a:r>
            <a:r>
              <a:rPr lang="ja-JP" altLang="en-US" dirty="0"/>
              <a:t>）</a:t>
            </a:r>
            <a:endParaRPr lang="en-US" altLang="ja-JP" dirty="0"/>
          </a:p>
          <a:p>
            <a:r>
              <a:rPr lang="ja-JP" altLang="en-US" dirty="0"/>
              <a:t>・脳卒中発生率は血栓除去群で高かった（同</a:t>
            </a:r>
            <a:r>
              <a:rPr lang="en-US" altLang="ja-JP" dirty="0"/>
              <a:t>1.66</a:t>
            </a:r>
            <a:r>
              <a:rPr lang="ja-JP" altLang="en-US" dirty="0"/>
              <a:t>［</a:t>
            </a:r>
            <a:r>
              <a:rPr lang="en-US" altLang="ja-JP" dirty="0"/>
              <a:t>95</a:t>
            </a:r>
            <a:r>
              <a:rPr lang="ja-JP" altLang="en-US" dirty="0"/>
              <a:t>％ </a:t>
            </a:r>
            <a:r>
              <a:rPr lang="en-US" altLang="ja-JP" dirty="0"/>
              <a:t>CI, 1.10 - 2.51</a:t>
            </a:r>
            <a:r>
              <a:rPr lang="ja-JP" altLang="en-US" dirty="0"/>
              <a:t>］、</a:t>
            </a:r>
            <a:r>
              <a:rPr lang="en-US" altLang="ja-JP" dirty="0"/>
              <a:t>P</a:t>
            </a:r>
            <a:r>
              <a:rPr lang="ja-JP" altLang="en-US" dirty="0"/>
              <a:t>＝</a:t>
            </a:r>
            <a:r>
              <a:rPr lang="en-US" altLang="ja-JP" dirty="0"/>
              <a:t>0.015</a:t>
            </a:r>
            <a:r>
              <a:rPr lang="ja-JP" altLang="en-US" dirty="0"/>
              <a:t>）</a:t>
            </a:r>
          </a:p>
        </p:txBody>
      </p:sp>
    </p:spTree>
    <p:extLst>
      <p:ext uri="{BB962C8B-B14F-4D97-AF65-F5344CB8AC3E}">
        <p14:creationId xmlns:p14="http://schemas.microsoft.com/office/powerpoint/2010/main" val="135722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p:cNvPicPr>
          <p:nvPr>
            <p:ph idx="1"/>
          </p:nvPr>
        </p:nvPicPr>
        <p:blipFill>
          <a:blip r:embed="rId2"/>
          <a:srcRect t="-782" b="-782"/>
          <a:stretch>
            <a:fillRect/>
          </a:stretch>
        </p:blipFill>
        <p:spPr>
          <a:xfrm>
            <a:off x="169149" y="169886"/>
            <a:ext cx="5604975" cy="3082520"/>
          </a:xfrm>
          <a:prstGeom prst="rect">
            <a:avLst/>
          </a:prstGeom>
        </p:spPr>
      </p:pic>
      <p:pic>
        <p:nvPicPr>
          <p:cNvPr id="5" name="Picture 1"/>
          <p:cNvPicPr>
            <a:picLocks noChangeAspect="1"/>
          </p:cNvPicPr>
          <p:nvPr/>
        </p:nvPicPr>
        <p:blipFill>
          <a:blip r:embed="rId3"/>
          <a:stretch>
            <a:fillRect/>
          </a:stretch>
        </p:blipFill>
        <p:spPr>
          <a:xfrm>
            <a:off x="169149" y="3322467"/>
            <a:ext cx="7163072" cy="2877167"/>
          </a:xfrm>
          <a:prstGeom prst="rect">
            <a:avLst/>
          </a:prstGeom>
        </p:spPr>
      </p:pic>
      <p:sp>
        <p:nvSpPr>
          <p:cNvPr id="6" name="テキスト ボックス 5"/>
          <p:cNvSpPr txBox="1"/>
          <p:nvPr/>
        </p:nvSpPr>
        <p:spPr>
          <a:xfrm>
            <a:off x="5896220" y="627826"/>
            <a:ext cx="3247780" cy="1477328"/>
          </a:xfrm>
          <a:prstGeom prst="rect">
            <a:avLst/>
          </a:prstGeom>
          <a:noFill/>
        </p:spPr>
        <p:txBody>
          <a:bodyPr wrap="square" rtlCol="0">
            <a:spAutoFit/>
          </a:bodyPr>
          <a:lstStyle/>
          <a:p>
            <a:r>
              <a:rPr kumimoji="1" lang="ja-JP" altLang="en-US" dirty="0"/>
              <a:t>・</a:t>
            </a:r>
            <a:r>
              <a:rPr kumimoji="1" lang="en-US" altLang="ja-JP" dirty="0"/>
              <a:t>All cause death from meta-analysis of trials of manual </a:t>
            </a:r>
            <a:r>
              <a:rPr kumimoji="1" lang="en-US" altLang="ja-JP" dirty="0" err="1"/>
              <a:t>thrombectomy</a:t>
            </a:r>
            <a:r>
              <a:rPr lang="ja-JP" altLang="en-US" dirty="0"/>
              <a:t>（左図）；</a:t>
            </a:r>
            <a:r>
              <a:rPr lang="en-US" altLang="ja-JP" dirty="0"/>
              <a:t>PCI</a:t>
            </a:r>
            <a:r>
              <a:rPr lang="ja-JP" altLang="en-US" dirty="0"/>
              <a:t>施行時に血栓除去全死亡に有意差なし</a:t>
            </a:r>
            <a:endParaRPr kumimoji="1" lang="ja-JP" altLang="en-US" dirty="0"/>
          </a:p>
        </p:txBody>
      </p:sp>
      <p:sp>
        <p:nvSpPr>
          <p:cNvPr id="7" name="テキスト ボックス 6"/>
          <p:cNvSpPr txBox="1"/>
          <p:nvPr/>
        </p:nvSpPr>
        <p:spPr>
          <a:xfrm>
            <a:off x="5896220" y="2286966"/>
            <a:ext cx="3033378" cy="1200329"/>
          </a:xfrm>
          <a:prstGeom prst="rect">
            <a:avLst/>
          </a:prstGeom>
          <a:noFill/>
        </p:spPr>
        <p:txBody>
          <a:bodyPr wrap="square" rtlCol="0">
            <a:spAutoFit/>
          </a:bodyPr>
          <a:lstStyle/>
          <a:p>
            <a:r>
              <a:rPr lang="ja-JP" altLang="en-US" dirty="0"/>
              <a:t>・</a:t>
            </a:r>
            <a:r>
              <a:rPr lang="en-US" altLang="ja-JP" dirty="0"/>
              <a:t>Stroke from meta-analysis of trials of manual </a:t>
            </a:r>
            <a:r>
              <a:rPr lang="en-US" altLang="ja-JP" dirty="0" err="1"/>
              <a:t>thrombectomy</a:t>
            </a:r>
            <a:r>
              <a:rPr lang="ja-JP" altLang="en-US" dirty="0"/>
              <a:t>（下図）；有意差を持って</a:t>
            </a:r>
            <a:r>
              <a:rPr lang="en-US" altLang="ja-JP" dirty="0"/>
              <a:t>Stroke</a:t>
            </a:r>
            <a:r>
              <a:rPr lang="ja-JP" altLang="en-US" dirty="0"/>
              <a:t>増える</a:t>
            </a:r>
            <a:endParaRPr kumimoji="1" lang="ja-JP" altLang="en-US" dirty="0"/>
          </a:p>
        </p:txBody>
      </p:sp>
      <p:sp>
        <p:nvSpPr>
          <p:cNvPr id="8" name="テキスト ボックス 7"/>
          <p:cNvSpPr txBox="1"/>
          <p:nvPr/>
        </p:nvSpPr>
        <p:spPr>
          <a:xfrm>
            <a:off x="432077" y="6389888"/>
            <a:ext cx="7829765" cy="369332"/>
          </a:xfrm>
          <a:prstGeom prst="rect">
            <a:avLst/>
          </a:prstGeom>
          <a:noFill/>
        </p:spPr>
        <p:txBody>
          <a:bodyPr wrap="square" rtlCol="0">
            <a:spAutoFit/>
          </a:bodyPr>
          <a:lstStyle/>
          <a:p>
            <a:r>
              <a:rPr kumimoji="1" lang="en-US" altLang="ja-JP" dirty="0"/>
              <a:t>PCI</a:t>
            </a:r>
            <a:r>
              <a:rPr kumimoji="1" lang="ja-JP" altLang="en-US" dirty="0"/>
              <a:t>時に血栓除去：全死亡は変化させないが</a:t>
            </a:r>
            <a:r>
              <a:rPr kumimoji="1" lang="en-US" altLang="ja-JP" dirty="0"/>
              <a:t>Stroke</a:t>
            </a:r>
            <a:r>
              <a:rPr kumimoji="1" lang="ja-JP" altLang="en-US" dirty="0"/>
              <a:t>を多く作り出す可能性あり？</a:t>
            </a:r>
          </a:p>
        </p:txBody>
      </p:sp>
      <p:sp>
        <p:nvSpPr>
          <p:cNvPr id="2" name="テキスト ボックス 1"/>
          <p:cNvSpPr txBox="1"/>
          <p:nvPr/>
        </p:nvSpPr>
        <p:spPr>
          <a:xfrm>
            <a:off x="5986933" y="138422"/>
            <a:ext cx="3247780" cy="369332"/>
          </a:xfrm>
          <a:prstGeom prst="rect">
            <a:avLst/>
          </a:prstGeom>
          <a:noFill/>
        </p:spPr>
        <p:txBody>
          <a:bodyPr wrap="square" rtlCol="0">
            <a:spAutoFit/>
          </a:bodyPr>
          <a:lstStyle/>
          <a:p>
            <a:r>
              <a:rPr kumimoji="1" lang="ja-JP" altLang="en-US" dirty="0"/>
              <a:t>過去のメタアナリシスからも</a:t>
            </a:r>
          </a:p>
        </p:txBody>
      </p:sp>
    </p:spTree>
    <p:extLst>
      <p:ext uri="{BB962C8B-B14F-4D97-AF65-F5344CB8AC3E}">
        <p14:creationId xmlns:p14="http://schemas.microsoft.com/office/powerpoint/2010/main" val="366127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5326" y="130603"/>
            <a:ext cx="2278590" cy="1143000"/>
          </a:xfrm>
        </p:spPr>
        <p:txBody>
          <a:bodyPr>
            <a:normAutofit/>
          </a:bodyPr>
          <a:lstStyle/>
          <a:p>
            <a:r>
              <a:rPr kumimoji="1" lang="ja-JP" altLang="en-US" sz="1600" dirty="0"/>
              <a:t>第</a:t>
            </a:r>
            <a:r>
              <a:rPr kumimoji="1" lang="en-US" altLang="ja-JP" sz="1600" dirty="0"/>
              <a:t>2</a:t>
            </a:r>
            <a:r>
              <a:rPr kumimoji="1" lang="ja-JP" altLang="en-US" sz="1600" dirty="0"/>
              <a:t>世代の薬剤溶出型吸収性金属スキャフォールドの安全性</a:t>
            </a:r>
          </a:p>
        </p:txBody>
      </p:sp>
      <p:pic>
        <p:nvPicPr>
          <p:cNvPr id="4" name="コンテンツ プレースホルダー 3"/>
          <p:cNvPicPr>
            <a:picLocks noGrp="1" noChangeAspect="1"/>
          </p:cNvPicPr>
          <p:nvPr>
            <p:ph idx="1"/>
          </p:nvPr>
        </p:nvPicPr>
        <p:blipFill rotWithShape="1">
          <a:blip r:embed="rId3"/>
          <a:srcRect l="-554" r="-748"/>
          <a:stretch/>
        </p:blipFill>
        <p:spPr>
          <a:xfrm>
            <a:off x="0" y="0"/>
            <a:ext cx="6408210" cy="6858000"/>
          </a:xfrm>
        </p:spPr>
      </p:pic>
      <p:sp>
        <p:nvSpPr>
          <p:cNvPr id="3" name="テキスト ボックス 2"/>
          <p:cNvSpPr txBox="1"/>
          <p:nvPr/>
        </p:nvSpPr>
        <p:spPr>
          <a:xfrm>
            <a:off x="6565326" y="1273603"/>
            <a:ext cx="2278590" cy="5755420"/>
          </a:xfrm>
          <a:prstGeom prst="rect">
            <a:avLst/>
          </a:prstGeom>
          <a:noFill/>
        </p:spPr>
        <p:txBody>
          <a:bodyPr wrap="square" rtlCol="0">
            <a:spAutoFit/>
          </a:bodyPr>
          <a:lstStyle/>
          <a:p>
            <a:r>
              <a:rPr lang="ja-JP" altLang="en-US" dirty="0"/>
              <a:t>・</a:t>
            </a:r>
            <a:r>
              <a:rPr lang="ja-JP" altLang="en-US" sz="1400" dirty="0"/>
              <a:t>これまではポリマー型の吸収型スキャフォールドが市場にて使用可能であった</a:t>
            </a:r>
            <a:endParaRPr lang="en-US" altLang="ja-JP" sz="1400" dirty="0"/>
          </a:p>
          <a:p>
            <a:endParaRPr lang="en-US" altLang="ja-JP" sz="1400" dirty="0"/>
          </a:p>
          <a:p>
            <a:r>
              <a:rPr lang="ja-JP" altLang="en-US" sz="1400" dirty="0"/>
              <a:t>・前向き・多施設・非ランダム化・d</a:t>
            </a:r>
            <a:r>
              <a:rPr lang="en-US" altLang="ja-JP" sz="1400" dirty="0"/>
              <a:t>e</a:t>
            </a:r>
            <a:r>
              <a:rPr lang="ja-JP" altLang="en-US" sz="1400" dirty="0"/>
              <a:t> </a:t>
            </a:r>
            <a:r>
              <a:rPr lang="en-US" altLang="ja-JP" sz="1400" dirty="0"/>
              <a:t>novo</a:t>
            </a:r>
            <a:r>
              <a:rPr lang="ja-JP" altLang="en-US" sz="1400" dirty="0"/>
              <a:t>冠動脈病変を有する患者</a:t>
            </a:r>
            <a:r>
              <a:rPr lang="en-US" altLang="ja-JP" sz="1400" dirty="0"/>
              <a:t>123</a:t>
            </a:r>
            <a:r>
              <a:rPr lang="ja-JP" altLang="en-US" sz="1400" dirty="0"/>
              <a:t>人を対象に、第</a:t>
            </a:r>
            <a:r>
              <a:rPr lang="en-US" altLang="ja-JP" sz="1400" dirty="0"/>
              <a:t>2</a:t>
            </a:r>
            <a:r>
              <a:rPr lang="ja-JP" altLang="en-US" sz="1400" dirty="0"/>
              <a:t>世代薬剤溶出型吸収性金属スキャフォールド（</a:t>
            </a:r>
            <a:r>
              <a:rPr lang="en-US" altLang="ja-JP" sz="1400" dirty="0"/>
              <a:t>DREAMS 2G</a:t>
            </a:r>
            <a:r>
              <a:rPr lang="ja-JP" altLang="en-US" sz="1400" dirty="0"/>
              <a:t>）の安全性と性能を初のヒト試験で評価（</a:t>
            </a:r>
            <a:r>
              <a:rPr lang="en-US" altLang="ja-JP" sz="1400" dirty="0"/>
              <a:t>BIOSOLVE-II</a:t>
            </a:r>
            <a:r>
              <a:rPr lang="ja-JP" altLang="en-US" sz="1400" dirty="0"/>
              <a:t>試験）</a:t>
            </a:r>
            <a:endParaRPr lang="en-US" altLang="ja-JP" sz="1400" dirty="0"/>
          </a:p>
          <a:p>
            <a:endParaRPr lang="en-US" altLang="ja-JP" sz="1400" dirty="0"/>
          </a:p>
          <a:p>
            <a:r>
              <a:rPr lang="ja-JP" altLang="en-US" sz="1400" dirty="0"/>
              <a:t>・対象は</a:t>
            </a:r>
            <a:r>
              <a:rPr lang="en-US" altLang="ja-JP" sz="1400" dirty="0"/>
              <a:t>Oct</a:t>
            </a:r>
            <a:r>
              <a:rPr lang="ja-JP" altLang="en-US" sz="1400" dirty="0"/>
              <a:t> </a:t>
            </a:r>
            <a:r>
              <a:rPr lang="en-US" altLang="ja-JP" sz="1400" dirty="0"/>
              <a:t>8,2013</a:t>
            </a:r>
            <a:r>
              <a:rPr lang="ja-JP" altLang="en-US" sz="1400" dirty="0"/>
              <a:t> </a:t>
            </a:r>
            <a:r>
              <a:rPr lang="en-US" altLang="ja-JP" sz="1400" dirty="0"/>
              <a:t>–</a:t>
            </a:r>
            <a:r>
              <a:rPr lang="ja-JP" altLang="en-US" sz="1400" dirty="0"/>
              <a:t> </a:t>
            </a:r>
            <a:r>
              <a:rPr lang="en-US" altLang="ja-JP" sz="1400" dirty="0"/>
              <a:t>May</a:t>
            </a:r>
            <a:r>
              <a:rPr lang="ja-JP" altLang="en-US" sz="1400" dirty="0"/>
              <a:t> </a:t>
            </a:r>
            <a:r>
              <a:rPr lang="en-US" altLang="ja-JP" sz="1400" dirty="0"/>
              <a:t>22</a:t>
            </a:r>
            <a:r>
              <a:rPr lang="ja-JP" altLang="en-US" sz="1400" dirty="0"/>
              <a:t>,</a:t>
            </a:r>
            <a:r>
              <a:rPr lang="ja-JP" altLang="ja-JP" sz="1400" dirty="0"/>
              <a:t> </a:t>
            </a:r>
            <a:r>
              <a:rPr lang="en-US" altLang="ja-JP" sz="1400" dirty="0"/>
              <a:t>2015</a:t>
            </a:r>
            <a:r>
              <a:rPr lang="ja-JP" altLang="en-US" sz="1400" dirty="0"/>
              <a:t>までの安定または不安定な狭心症があり、最大</a:t>
            </a:r>
            <a:r>
              <a:rPr lang="en-US" altLang="ja-JP" sz="1400" dirty="0"/>
              <a:t>2</a:t>
            </a:r>
            <a:r>
              <a:rPr lang="ja-JP" altLang="en-US" sz="1400" dirty="0"/>
              <a:t>つまでの</a:t>
            </a:r>
            <a:r>
              <a:rPr lang="en-US" altLang="ja-JP" sz="1400" dirty="0"/>
              <a:t>de novo</a:t>
            </a:r>
            <a:r>
              <a:rPr lang="ja-JP" altLang="en-US" sz="1400" dirty="0"/>
              <a:t>病変、血管径は</a:t>
            </a:r>
            <a:r>
              <a:rPr lang="en-US" altLang="ja-JP" sz="1400" dirty="0"/>
              <a:t>2.2-3.7mm</a:t>
            </a:r>
            <a:r>
              <a:rPr lang="ja-JP" altLang="en-US" sz="1400" dirty="0"/>
              <a:t>を対象</a:t>
            </a:r>
            <a:endParaRPr lang="en-US" altLang="ja-JP" sz="1400" dirty="0"/>
          </a:p>
          <a:p>
            <a:endParaRPr lang="en-US" altLang="ja-JP" sz="1400" dirty="0"/>
          </a:p>
          <a:p>
            <a:r>
              <a:rPr lang="ja-JP" altLang="en-US" sz="1400" dirty="0"/>
              <a:t>・アンギオフォローは</a:t>
            </a:r>
            <a:r>
              <a:rPr lang="en-US" altLang="ja-JP" sz="1400" dirty="0"/>
              <a:t>6</a:t>
            </a:r>
            <a:r>
              <a:rPr lang="ja-JP" altLang="en-US" sz="1400" dirty="0"/>
              <a:t>ヶ月後に行い、</a:t>
            </a:r>
            <a:r>
              <a:rPr lang="en-US" altLang="ja-JP" sz="1400" dirty="0"/>
              <a:t>DAPT</a:t>
            </a:r>
            <a:r>
              <a:rPr lang="ja-JP" altLang="en-US" sz="1400" dirty="0"/>
              <a:t>は少なくとも</a:t>
            </a:r>
            <a:r>
              <a:rPr lang="en-US" altLang="ja-JP" sz="1400" dirty="0"/>
              <a:t>6</a:t>
            </a:r>
            <a:r>
              <a:rPr lang="ja-JP" altLang="en-US" sz="1400" dirty="0"/>
              <a:t>ヶ月は継続された</a:t>
            </a:r>
            <a:endParaRPr lang="en-US" altLang="ja-JP" sz="1400" dirty="0"/>
          </a:p>
          <a:p>
            <a:endParaRPr lang="en-US" altLang="ja-JP" sz="1400" dirty="0"/>
          </a:p>
          <a:p>
            <a:r>
              <a:rPr lang="ja-JP" altLang="en-US" sz="1400" dirty="0"/>
              <a:t>・主要評価項目は</a:t>
            </a:r>
            <a:r>
              <a:rPr lang="en-US" altLang="ja-JP" sz="1400" dirty="0"/>
              <a:t>6</a:t>
            </a:r>
            <a:r>
              <a:rPr lang="ja-JP" altLang="en-US" sz="1400" dirty="0"/>
              <a:t>ヶ月での</a:t>
            </a:r>
            <a:r>
              <a:rPr lang="en-US" altLang="ja-JP" sz="1400" dirty="0"/>
              <a:t>Late lumen loss</a:t>
            </a:r>
          </a:p>
          <a:p>
            <a:endParaRPr lang="en-US" altLang="ja-JP" sz="1400" dirty="0"/>
          </a:p>
        </p:txBody>
      </p:sp>
    </p:spTree>
    <p:extLst>
      <p:ext uri="{BB962C8B-B14F-4D97-AF65-F5344CB8AC3E}">
        <p14:creationId xmlns:p14="http://schemas.microsoft.com/office/powerpoint/2010/main" val="427104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9409" y="6481547"/>
            <a:ext cx="184666" cy="369332"/>
          </a:xfrm>
          <a:prstGeom prst="rect">
            <a:avLst/>
          </a:prstGeom>
          <a:noFill/>
        </p:spPr>
        <p:txBody>
          <a:bodyPr wrap="none" rtlCol="0">
            <a:spAutoFit/>
          </a:bodyPr>
          <a:lstStyle/>
          <a:p>
            <a:endParaRPr kumimoji="1" lang="ja-JP" altLang="en-US" dirty="0"/>
          </a:p>
        </p:txBody>
      </p:sp>
      <p:pic>
        <p:nvPicPr>
          <p:cNvPr id="5" name="Picture 1"/>
          <p:cNvPicPr>
            <a:picLocks noChangeAspect="1"/>
          </p:cNvPicPr>
          <p:nvPr/>
        </p:nvPicPr>
        <p:blipFill>
          <a:blip r:embed="rId2"/>
          <a:stretch>
            <a:fillRect/>
          </a:stretch>
        </p:blipFill>
        <p:spPr>
          <a:xfrm>
            <a:off x="223942" y="166064"/>
            <a:ext cx="4457101" cy="3448947"/>
          </a:xfrm>
          <a:prstGeom prst="rect">
            <a:avLst/>
          </a:prstGeom>
        </p:spPr>
      </p:pic>
      <p:pic>
        <p:nvPicPr>
          <p:cNvPr id="6" name="Picture 1"/>
          <p:cNvPicPr>
            <a:picLocks noGrp="1" noChangeAspect="1"/>
          </p:cNvPicPr>
          <p:nvPr>
            <p:ph idx="1"/>
          </p:nvPr>
        </p:nvPicPr>
        <p:blipFill>
          <a:blip r:embed="rId3"/>
          <a:srcRect t="-7731" b="-7731"/>
          <a:stretch>
            <a:fillRect/>
          </a:stretch>
        </p:blipFill>
        <p:spPr>
          <a:xfrm>
            <a:off x="326912" y="3835341"/>
            <a:ext cx="5030592" cy="2766632"/>
          </a:xfrm>
          <a:prstGeom prst="rect">
            <a:avLst/>
          </a:prstGeom>
        </p:spPr>
      </p:pic>
      <p:sp>
        <p:nvSpPr>
          <p:cNvPr id="3" name="テキスト ボックス 2"/>
          <p:cNvSpPr txBox="1"/>
          <p:nvPr/>
        </p:nvSpPr>
        <p:spPr>
          <a:xfrm>
            <a:off x="5139458" y="106856"/>
            <a:ext cx="3895717" cy="4524316"/>
          </a:xfrm>
          <a:prstGeom prst="rect">
            <a:avLst/>
          </a:prstGeom>
          <a:noFill/>
        </p:spPr>
        <p:txBody>
          <a:bodyPr wrap="square" rtlCol="0">
            <a:spAutoFit/>
          </a:bodyPr>
          <a:lstStyle/>
          <a:p>
            <a:r>
              <a:rPr lang="ja-JP" altLang="en-US" dirty="0"/>
              <a:t>・</a:t>
            </a:r>
            <a:r>
              <a:rPr lang="en-US" altLang="ja-JP" dirty="0"/>
              <a:t>6</a:t>
            </a:r>
            <a:r>
              <a:rPr lang="ja-JP" altLang="en-US" dirty="0"/>
              <a:t>カ月時のセグメント内の</a:t>
            </a:r>
            <a:r>
              <a:rPr lang="en-US" altLang="en-US" dirty="0"/>
              <a:t>Late lumen loss</a:t>
            </a:r>
            <a:r>
              <a:rPr lang="ja-JP" altLang="en-US" dirty="0"/>
              <a:t>は平均</a:t>
            </a:r>
            <a:r>
              <a:rPr lang="en-US" altLang="ja-JP" dirty="0"/>
              <a:t>0.27mm</a:t>
            </a:r>
            <a:r>
              <a:rPr lang="ja-JP" altLang="en-US" dirty="0"/>
              <a:t>（</a:t>
            </a:r>
            <a:r>
              <a:rPr lang="en-US" altLang="ja-JP" dirty="0"/>
              <a:t>SD0.37</a:t>
            </a:r>
            <a:r>
              <a:rPr lang="ja-JP" altLang="en-US" dirty="0"/>
              <a:t>）だった。</a:t>
            </a:r>
            <a:r>
              <a:rPr lang="en-US" altLang="ja-JP" dirty="0"/>
              <a:t>(A)</a:t>
            </a:r>
          </a:p>
          <a:p>
            <a:endParaRPr lang="en-US" altLang="ja-JP" dirty="0"/>
          </a:p>
          <a:p>
            <a:r>
              <a:rPr lang="ja-JP" altLang="en-US" dirty="0"/>
              <a:t>・</a:t>
            </a:r>
            <a:r>
              <a:rPr lang="en-US" altLang="ja-JP" dirty="0"/>
              <a:t>Scaffold</a:t>
            </a:r>
            <a:r>
              <a:rPr lang="ja-JP" altLang="en-US" dirty="0"/>
              <a:t>内の</a:t>
            </a:r>
            <a:r>
              <a:rPr lang="en-US" altLang="ja-JP" dirty="0"/>
              <a:t>Late lumen loss</a:t>
            </a:r>
            <a:r>
              <a:rPr lang="ja-JP" altLang="en-US" dirty="0"/>
              <a:t>は平均</a:t>
            </a:r>
            <a:r>
              <a:rPr lang="en-US" altLang="ja-JP" dirty="0"/>
              <a:t>0.44mm(SD0.36)</a:t>
            </a:r>
            <a:r>
              <a:rPr lang="ja-JP" altLang="en-US" dirty="0"/>
              <a:t>だった。（</a:t>
            </a:r>
            <a:r>
              <a:rPr lang="en-US" altLang="ja-JP" dirty="0"/>
              <a:t>B</a:t>
            </a:r>
            <a:r>
              <a:rPr lang="ja-JP" altLang="en-US" dirty="0"/>
              <a:t>）</a:t>
            </a:r>
            <a:endParaRPr lang="en-US" altLang="ja-JP" dirty="0"/>
          </a:p>
          <a:p>
            <a:endParaRPr lang="en-US" altLang="ja-JP" dirty="0"/>
          </a:p>
          <a:p>
            <a:r>
              <a:rPr lang="ja-JP" altLang="en-US" dirty="0"/>
              <a:t>・T</a:t>
            </a:r>
            <a:r>
              <a:rPr lang="en-US" altLang="ja-JP" dirty="0" err="1"/>
              <a:t>arget</a:t>
            </a:r>
            <a:r>
              <a:rPr lang="ja-JP" altLang="en-US" dirty="0"/>
              <a:t> </a:t>
            </a:r>
            <a:r>
              <a:rPr lang="en-US" altLang="ja-JP" dirty="0"/>
              <a:t>lesion</a:t>
            </a:r>
            <a:r>
              <a:rPr lang="ja-JP" altLang="en-US" dirty="0"/>
              <a:t> </a:t>
            </a:r>
            <a:r>
              <a:rPr lang="en-US" altLang="ja-JP" dirty="0"/>
              <a:t>failure</a:t>
            </a:r>
            <a:r>
              <a:rPr lang="ja-JP" altLang="en-US" dirty="0"/>
              <a:t> の発生率は</a:t>
            </a:r>
            <a:r>
              <a:rPr lang="en-US" altLang="ja-JP" dirty="0"/>
              <a:t>3</a:t>
            </a:r>
            <a:r>
              <a:rPr lang="ja-JP" altLang="en-US" dirty="0"/>
              <a:t>％で、</a:t>
            </a:r>
            <a:r>
              <a:rPr lang="en-US" altLang="en-US" dirty="0"/>
              <a:t>1</a:t>
            </a:r>
            <a:r>
              <a:rPr lang="ja-JP" altLang="en-US" dirty="0"/>
              <a:t>名が心臓死、</a:t>
            </a:r>
            <a:r>
              <a:rPr lang="en-US" altLang="ja-JP" dirty="0"/>
              <a:t>1</a:t>
            </a:r>
            <a:r>
              <a:rPr lang="ja-JP" altLang="en-US" dirty="0"/>
              <a:t>名が</a:t>
            </a:r>
            <a:r>
              <a:rPr lang="en-US" altLang="ja-JP" dirty="0" err="1"/>
              <a:t>Peri-procedual</a:t>
            </a:r>
            <a:r>
              <a:rPr lang="en-US" altLang="ja-JP" dirty="0"/>
              <a:t> MI</a:t>
            </a:r>
            <a:r>
              <a:rPr lang="ja-JP" altLang="en-US" dirty="0"/>
              <a:t>、</a:t>
            </a:r>
            <a:r>
              <a:rPr lang="en-US" altLang="en-US" dirty="0"/>
              <a:t>2</a:t>
            </a:r>
            <a:r>
              <a:rPr lang="ja-JP" altLang="en-US" dirty="0"/>
              <a:t>名が</a:t>
            </a:r>
            <a:r>
              <a:rPr lang="en-US" altLang="ja-JP" dirty="0"/>
              <a:t>Clinical driven target lesion </a:t>
            </a:r>
            <a:r>
              <a:rPr lang="en-US" altLang="ja-JP" dirty="0" err="1"/>
              <a:t>revascularisation</a:t>
            </a:r>
            <a:r>
              <a:rPr lang="ja-JP" altLang="en-US" dirty="0"/>
              <a:t>だった。</a:t>
            </a:r>
            <a:endParaRPr lang="en-US" altLang="ja-JP" dirty="0"/>
          </a:p>
          <a:p>
            <a:endParaRPr lang="en-US" altLang="ja-JP" dirty="0"/>
          </a:p>
          <a:p>
            <a:r>
              <a:rPr lang="ja-JP" altLang="en-US" dirty="0"/>
              <a:t>・スキャフォールド血栓症は発生しなかった。</a:t>
            </a:r>
            <a:endParaRPr lang="en-US" altLang="ja-JP" dirty="0"/>
          </a:p>
          <a:p>
            <a:endParaRPr lang="en-US" altLang="ja-JP" dirty="0"/>
          </a:p>
          <a:p>
            <a:r>
              <a:rPr lang="ja-JP" altLang="en-US" dirty="0"/>
              <a:t>・アセチルコリン負荷試験の結果は表のようであった。</a:t>
            </a:r>
          </a:p>
        </p:txBody>
      </p:sp>
    </p:spTree>
    <p:extLst>
      <p:ext uri="{BB962C8B-B14F-4D97-AF65-F5344CB8AC3E}">
        <p14:creationId xmlns:p14="http://schemas.microsoft.com/office/powerpoint/2010/main" val="65779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68528" y="174523"/>
            <a:ext cx="2318272" cy="1143000"/>
          </a:xfrm>
        </p:spPr>
        <p:txBody>
          <a:bodyPr>
            <a:normAutofit fontScale="90000"/>
          </a:bodyPr>
          <a:lstStyle/>
          <a:p>
            <a:r>
              <a:rPr lang="ja-JP" altLang="en-US" sz="1600" b="1" dirty="0"/>
              <a:t>経橈骨動脈アクセスによる冠動脈造影および</a:t>
            </a:r>
            <a:r>
              <a:rPr lang="en-US" altLang="ja-JP" sz="1600" b="1" dirty="0"/>
              <a:t>PCI</a:t>
            </a:r>
            <a:r>
              <a:rPr lang="ja-JP" altLang="en-US" sz="1600" b="1" dirty="0"/>
              <a:t>は被曝量も少ない</a:t>
            </a:r>
            <a:br>
              <a:rPr lang="en-US" altLang="ja-JP" b="1" dirty="0"/>
            </a:br>
            <a:endParaRPr kumimoji="1" lang="ja-JP" altLang="en-US" dirty="0"/>
          </a:p>
        </p:txBody>
      </p:sp>
      <p:pic>
        <p:nvPicPr>
          <p:cNvPr id="5" name="コンテンツ プレースホルダー 4"/>
          <p:cNvPicPr>
            <a:picLocks noGrp="1" noChangeAspect="1"/>
          </p:cNvPicPr>
          <p:nvPr>
            <p:ph idx="1"/>
          </p:nvPr>
        </p:nvPicPr>
        <p:blipFill rotWithShape="1">
          <a:blip r:embed="rId3"/>
          <a:srcRect l="-1073" r="-3894"/>
          <a:stretch/>
        </p:blipFill>
        <p:spPr>
          <a:xfrm>
            <a:off x="0" y="0"/>
            <a:ext cx="6368528" cy="6858000"/>
          </a:xfrm>
        </p:spPr>
      </p:pic>
      <p:sp>
        <p:nvSpPr>
          <p:cNvPr id="3" name="テキスト ボックス 2"/>
          <p:cNvSpPr txBox="1"/>
          <p:nvPr/>
        </p:nvSpPr>
        <p:spPr>
          <a:xfrm>
            <a:off x="6232388" y="1021335"/>
            <a:ext cx="2671023" cy="5262978"/>
          </a:xfrm>
          <a:prstGeom prst="rect">
            <a:avLst/>
          </a:prstGeom>
          <a:noFill/>
        </p:spPr>
        <p:txBody>
          <a:bodyPr wrap="square" rtlCol="0">
            <a:spAutoFit/>
          </a:bodyPr>
          <a:lstStyle/>
          <a:p>
            <a:r>
              <a:rPr kumimoji="1" lang="ja-JP" altLang="en-US" sz="1400" dirty="0"/>
              <a:t>・一般に橈骨アクセスは大腿アクセスに比べ出血や合併症が少ない</a:t>
            </a:r>
            <a:endParaRPr kumimoji="1" lang="en-US" altLang="ja-JP" sz="1400" dirty="0"/>
          </a:p>
          <a:p>
            <a:endParaRPr lang="en-US" altLang="ja-JP" sz="1400" dirty="0"/>
          </a:p>
          <a:p>
            <a:r>
              <a:rPr kumimoji="1" lang="ja-JP" altLang="en-US" sz="1400" dirty="0"/>
              <a:t>・しかし放射線被曝量が増えるという潜在的な懸念があった</a:t>
            </a:r>
            <a:endParaRPr kumimoji="1" lang="en-US" altLang="ja-JP" sz="1400" dirty="0"/>
          </a:p>
          <a:p>
            <a:endParaRPr lang="en-US" altLang="ja-JP" sz="1400" dirty="0"/>
          </a:p>
          <a:p>
            <a:r>
              <a:rPr kumimoji="1" lang="ja-JP" altLang="en-US" sz="1400" dirty="0"/>
              <a:t>・</a:t>
            </a:r>
            <a:r>
              <a:rPr kumimoji="1" lang="en-US" altLang="ja-JP" sz="1400" dirty="0" err="1"/>
              <a:t>Pubmed</a:t>
            </a:r>
            <a:r>
              <a:rPr kumimoji="1" lang="ja-JP" altLang="en-US" sz="1400" dirty="0"/>
              <a:t>、</a:t>
            </a:r>
            <a:r>
              <a:rPr kumimoji="1" lang="en-US" altLang="ja-JP" sz="1400" dirty="0" err="1"/>
              <a:t>Embase</a:t>
            </a:r>
            <a:r>
              <a:rPr kumimoji="1" lang="ja-JP" altLang="en-US" sz="1400" dirty="0"/>
              <a:t>、</a:t>
            </a:r>
            <a:r>
              <a:rPr kumimoji="1" lang="en-US" altLang="ja-JP" sz="1400" dirty="0"/>
              <a:t>Cochrane Library</a:t>
            </a:r>
            <a:r>
              <a:rPr kumimoji="1" lang="ja-JP" altLang="en-US" sz="1400" dirty="0"/>
              <a:t>に登場する</a:t>
            </a:r>
            <a:r>
              <a:rPr kumimoji="1" lang="en-US" altLang="ja-JP" sz="1400" dirty="0"/>
              <a:t>24</a:t>
            </a:r>
            <a:r>
              <a:rPr kumimoji="1" lang="ja-JP" altLang="en-US" sz="1400" dirty="0"/>
              <a:t>件の</a:t>
            </a:r>
            <a:r>
              <a:rPr kumimoji="1" lang="en-US" altLang="ja-JP" sz="1400" dirty="0"/>
              <a:t>RCTs</a:t>
            </a:r>
            <a:r>
              <a:rPr kumimoji="1" lang="ja-JP" altLang="en-US" sz="1400" dirty="0"/>
              <a:t>を対象に</a:t>
            </a:r>
            <a:r>
              <a:rPr kumimoji="1" lang="en-US" altLang="ja-JP" sz="1400" dirty="0"/>
              <a:t>1</a:t>
            </a:r>
            <a:r>
              <a:rPr kumimoji="1" lang="ja-JP" altLang="en-US" sz="1400" dirty="0"/>
              <a:t>万</a:t>
            </a:r>
            <a:r>
              <a:rPr kumimoji="1" lang="en-US" altLang="ja-JP" sz="1400" dirty="0"/>
              <a:t>9328</a:t>
            </a:r>
            <a:r>
              <a:rPr kumimoji="1" lang="ja-JP" altLang="en-US" sz="1400" dirty="0"/>
              <a:t>人でのシステマティックレビューとメタ解析を行った</a:t>
            </a:r>
            <a:endParaRPr kumimoji="1" lang="en-US" altLang="ja-JP" sz="1400" dirty="0"/>
          </a:p>
          <a:p>
            <a:endParaRPr lang="en-US" altLang="ja-JP" sz="1400" dirty="0"/>
          </a:p>
          <a:p>
            <a:r>
              <a:rPr kumimoji="1" lang="ja-JP" altLang="en-US" sz="1400" dirty="0"/>
              <a:t>・</a:t>
            </a:r>
            <a:r>
              <a:rPr kumimoji="1" lang="en-US" altLang="ja-JP" sz="1400" dirty="0"/>
              <a:t>Jan</a:t>
            </a:r>
            <a:r>
              <a:rPr lang="en-US" altLang="en-US" sz="1400" dirty="0"/>
              <a:t>1 1989 ~ June 3 2014</a:t>
            </a:r>
            <a:r>
              <a:rPr lang="ja-JP" altLang="en-US" sz="1400" dirty="0"/>
              <a:t>の期間が対象</a:t>
            </a:r>
            <a:r>
              <a:rPr lang="en-US" altLang="en-US" sz="1400" dirty="0"/>
              <a:t> </a:t>
            </a:r>
          </a:p>
          <a:p>
            <a:endParaRPr kumimoji="1" lang="en-US" altLang="ja-JP" sz="1400" dirty="0"/>
          </a:p>
          <a:p>
            <a:r>
              <a:rPr lang="ja-JP" altLang="en-US" sz="1400" dirty="0"/>
              <a:t>・主要評価項目は</a:t>
            </a:r>
            <a:r>
              <a:rPr lang="en-US" altLang="ja-JP" sz="1400" dirty="0"/>
              <a:t>X</a:t>
            </a:r>
            <a:r>
              <a:rPr lang="ja-JP" altLang="en-US" sz="1400" dirty="0"/>
              <a:t>線透視時間と</a:t>
            </a:r>
            <a:r>
              <a:rPr lang="en-US" altLang="ja-JP" sz="1400" dirty="0"/>
              <a:t>Karma</a:t>
            </a:r>
            <a:r>
              <a:rPr lang="ja-JP" altLang="en-US" sz="1400" dirty="0"/>
              <a:t>面積の積</a:t>
            </a:r>
            <a:endParaRPr lang="en-US" altLang="ja-JP" sz="1400" dirty="0"/>
          </a:p>
          <a:p>
            <a:endParaRPr kumimoji="1" lang="en-US" altLang="ja-JP" sz="1400" dirty="0"/>
          </a:p>
          <a:p>
            <a:r>
              <a:rPr lang="en-US" altLang="ja-JP" sz="1400" dirty="0"/>
              <a:t>※</a:t>
            </a:r>
            <a:r>
              <a:rPr lang="ja-JP" altLang="en-US" sz="1400" dirty="0"/>
              <a:t>カルマ面積</a:t>
            </a:r>
            <a:r>
              <a:rPr lang="en-US" altLang="ja-JP" sz="1400" dirty="0" err="1"/>
              <a:t>Gy</a:t>
            </a:r>
            <a:r>
              <a:rPr lang="ja-JP" altLang="en-US" sz="1400" dirty="0"/>
              <a:t>・</a:t>
            </a:r>
            <a:r>
              <a:rPr lang="en-US" altLang="ja-JP" sz="1400" dirty="0"/>
              <a:t>cm2</a:t>
            </a:r>
          </a:p>
          <a:p>
            <a:r>
              <a:rPr lang="en-US" altLang="ja-JP" sz="1400" dirty="0"/>
              <a:t>Gy∙cm</a:t>
            </a:r>
            <a:r>
              <a:rPr lang="en-US" altLang="ja-JP" sz="1400" baseline="30000" dirty="0"/>
              <a:t>2</a:t>
            </a:r>
            <a:r>
              <a:rPr lang="en-US" altLang="ja-JP" sz="1400" dirty="0"/>
              <a:t> is a unit historically known as dose-area product (DAP) and currently named </a:t>
            </a:r>
            <a:r>
              <a:rPr lang="en-US" altLang="ja-JP" sz="1400" b="1" dirty="0" err="1"/>
              <a:t>kerma</a:t>
            </a:r>
            <a:r>
              <a:rPr lang="en-US" altLang="ja-JP" sz="1400" dirty="0"/>
              <a:t>-</a:t>
            </a:r>
            <a:r>
              <a:rPr lang="en-US" altLang="ja-JP" sz="1400" b="1" dirty="0"/>
              <a:t>area product</a:t>
            </a:r>
            <a:r>
              <a:rPr lang="en-US" altLang="ja-JP" sz="1400" dirty="0"/>
              <a:t> (KAP).</a:t>
            </a:r>
            <a:endParaRPr kumimoji="1" lang="ja-JP" altLang="en-US" sz="1400" dirty="0"/>
          </a:p>
        </p:txBody>
      </p:sp>
    </p:spTree>
    <p:extLst>
      <p:ext uri="{BB962C8B-B14F-4D97-AF65-F5344CB8AC3E}">
        <p14:creationId xmlns:p14="http://schemas.microsoft.com/office/powerpoint/2010/main" val="118353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50260" y="274638"/>
            <a:ext cx="2407890" cy="1143000"/>
          </a:xfrm>
        </p:spPr>
        <p:txBody>
          <a:bodyPr>
            <a:normAutofit/>
          </a:bodyPr>
          <a:lstStyle/>
          <a:p>
            <a:r>
              <a:rPr kumimoji="1" lang="en-US" altLang="ja-JP" sz="1400" dirty="0"/>
              <a:t>Figure</a:t>
            </a:r>
            <a:r>
              <a:rPr lang="en-US" altLang="en-US" sz="1400" dirty="0"/>
              <a:t>3 </a:t>
            </a:r>
            <a:br>
              <a:rPr lang="en-US" altLang="en-US" sz="1400" dirty="0"/>
            </a:br>
            <a:r>
              <a:rPr lang="en-US" altLang="en-US" sz="1400" dirty="0"/>
              <a:t>forest plot of fluoroscopy time in </a:t>
            </a:r>
            <a:r>
              <a:rPr lang="en-US" altLang="en-US" sz="1400" dirty="0" err="1"/>
              <a:t>dignostic</a:t>
            </a:r>
            <a:r>
              <a:rPr lang="en-US" altLang="en-US" sz="1400" dirty="0"/>
              <a:t> coronary angiograms and PCI</a:t>
            </a:r>
            <a:endParaRPr kumimoji="1" lang="ja-JP" altLang="en-US" sz="1400" dirty="0"/>
          </a:p>
        </p:txBody>
      </p:sp>
      <p:pic>
        <p:nvPicPr>
          <p:cNvPr id="4" name="Picture 1"/>
          <p:cNvPicPr>
            <a:picLocks noGrp="1" noChangeAspect="1"/>
          </p:cNvPicPr>
          <p:nvPr>
            <p:ph idx="1"/>
          </p:nvPr>
        </p:nvPicPr>
        <p:blipFill rotWithShape="1">
          <a:blip r:embed="rId3"/>
          <a:srcRect l="-4291" r="-2982"/>
          <a:stretch/>
        </p:blipFill>
        <p:spPr>
          <a:xfrm>
            <a:off x="58392" y="131391"/>
            <a:ext cx="6540031" cy="6647971"/>
          </a:xfrm>
          <a:prstGeom prst="rect">
            <a:avLst/>
          </a:prstGeom>
          <a:ln>
            <a:solidFill>
              <a:srgbClr val="4F81BD"/>
            </a:solidFill>
          </a:ln>
        </p:spPr>
      </p:pic>
      <p:cxnSp>
        <p:nvCxnSpPr>
          <p:cNvPr id="6" name="直線コネクタ 5"/>
          <p:cNvCxnSpPr/>
          <p:nvPr/>
        </p:nvCxnSpPr>
        <p:spPr>
          <a:xfrm>
            <a:off x="336927" y="2163979"/>
            <a:ext cx="533899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336927" y="554096"/>
            <a:ext cx="168463"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320860" y="3207390"/>
            <a:ext cx="168463"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36927" y="6281514"/>
            <a:ext cx="533899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6829248" y="1632703"/>
            <a:ext cx="2228902" cy="4247317"/>
          </a:xfrm>
          <a:prstGeom prst="rect">
            <a:avLst/>
          </a:prstGeom>
          <a:noFill/>
        </p:spPr>
        <p:txBody>
          <a:bodyPr wrap="square" rtlCol="0">
            <a:spAutoFit/>
          </a:bodyPr>
          <a:lstStyle/>
          <a:p>
            <a:r>
              <a:rPr lang="ja-JP" altLang="en-US" dirty="0"/>
              <a:t>・逆分散法</a:t>
            </a:r>
            <a:r>
              <a:rPr lang="en-US" altLang="ja-JP" dirty="0"/>
              <a:t>(inverse</a:t>
            </a:r>
            <a:r>
              <a:rPr lang="ja-JP" altLang="en-US" dirty="0"/>
              <a:t> </a:t>
            </a:r>
            <a:r>
              <a:rPr lang="en-US" altLang="ja-JP" dirty="0"/>
              <a:t>variance)</a:t>
            </a:r>
            <a:r>
              <a:rPr lang="ja-JP" altLang="en-US" dirty="0"/>
              <a:t>によると</a:t>
            </a:r>
            <a:r>
              <a:rPr lang="en-US" altLang="ja-JP" dirty="0"/>
              <a:t>DCA/PCI</a:t>
            </a:r>
            <a:r>
              <a:rPr lang="ja-JP" altLang="en-US" dirty="0"/>
              <a:t>ともに経橈骨アプローチでは有意差を持って被曝量が高かった</a:t>
            </a:r>
            <a:endParaRPr lang="en-US" altLang="ja-JP" dirty="0"/>
          </a:p>
          <a:p>
            <a:endParaRPr kumimoji="1" lang="en-US" altLang="ja-JP" dirty="0"/>
          </a:p>
          <a:p>
            <a:r>
              <a:rPr lang="ja-JP" altLang="en-US" dirty="0"/>
              <a:t>・具体的な数値とすると</a:t>
            </a:r>
            <a:r>
              <a:rPr lang="en-US" altLang="ja-JP" dirty="0"/>
              <a:t>CAG</a:t>
            </a:r>
            <a:r>
              <a:rPr lang="ja-JP" altLang="en-US" dirty="0"/>
              <a:t>では</a:t>
            </a:r>
            <a:r>
              <a:rPr lang="en-US" altLang="ja-JP" dirty="0"/>
              <a:t>1.04min </a:t>
            </a:r>
            <a:r>
              <a:rPr lang="ja-JP" altLang="en-US" dirty="0"/>
              <a:t>（</a:t>
            </a:r>
            <a:r>
              <a:rPr lang="en-US" altLang="ja-JP" dirty="0"/>
              <a:t>95% CI 0.84-1.24;P&lt;0.0001</a:t>
            </a:r>
            <a:r>
              <a:rPr lang="ja-JP" altLang="en-US" dirty="0"/>
              <a:t>）</a:t>
            </a:r>
            <a:endParaRPr lang="en-US" altLang="ja-JP" dirty="0"/>
          </a:p>
          <a:p>
            <a:endParaRPr kumimoji="1" lang="en-US" altLang="ja-JP" dirty="0"/>
          </a:p>
          <a:p>
            <a:r>
              <a:rPr lang="ja-JP" altLang="en-US" dirty="0"/>
              <a:t>・</a:t>
            </a:r>
            <a:r>
              <a:rPr lang="en-US" altLang="ja-JP" dirty="0"/>
              <a:t>PCI</a:t>
            </a:r>
            <a:r>
              <a:rPr lang="ja-JP" altLang="en-US" dirty="0"/>
              <a:t>では</a:t>
            </a:r>
            <a:r>
              <a:rPr lang="en-US" altLang="ja-JP" dirty="0"/>
              <a:t>1.15min</a:t>
            </a:r>
          </a:p>
          <a:p>
            <a:r>
              <a:rPr kumimoji="1" lang="en-US" altLang="ja-JP" dirty="0"/>
              <a:t>(95% CI 0.96-1.33;P&lt;0.0001</a:t>
            </a:r>
            <a:endParaRPr kumimoji="1" lang="ja-JP" altLang="en-US" dirty="0"/>
          </a:p>
        </p:txBody>
      </p:sp>
    </p:spTree>
    <p:extLst>
      <p:ext uri="{BB962C8B-B14F-4D97-AF65-F5344CB8AC3E}">
        <p14:creationId xmlns:p14="http://schemas.microsoft.com/office/powerpoint/2010/main" val="19866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stretch>
            <a:fillRect/>
          </a:stretch>
        </p:blipFill>
        <p:spPr>
          <a:xfrm>
            <a:off x="236577" y="156821"/>
            <a:ext cx="6640875" cy="4961573"/>
          </a:xfrm>
          <a:prstGeom prst="rect">
            <a:avLst/>
          </a:prstGeom>
        </p:spPr>
      </p:pic>
      <p:sp>
        <p:nvSpPr>
          <p:cNvPr id="3" name="テキスト ボックス 2"/>
          <p:cNvSpPr txBox="1"/>
          <p:nvPr/>
        </p:nvSpPr>
        <p:spPr>
          <a:xfrm>
            <a:off x="457200" y="5118394"/>
            <a:ext cx="7279159" cy="1200329"/>
          </a:xfrm>
          <a:prstGeom prst="rect">
            <a:avLst/>
          </a:prstGeom>
          <a:noFill/>
        </p:spPr>
        <p:txBody>
          <a:bodyPr wrap="square" rtlCol="0">
            <a:spAutoFit/>
          </a:bodyPr>
          <a:lstStyle/>
          <a:p>
            <a:r>
              <a:rPr kumimoji="1" lang="ja-JP" altLang="en-US" dirty="0"/>
              <a:t>・実際の被曝量に価する</a:t>
            </a:r>
            <a:r>
              <a:rPr kumimoji="1" lang="en-US" altLang="ja-JP" dirty="0"/>
              <a:t>Karma</a:t>
            </a:r>
            <a:r>
              <a:rPr kumimoji="1" lang="ja-JP" altLang="en-US" dirty="0"/>
              <a:t>面積の積においても橈骨動脈アプローチは被曝量が多くなる結果となった</a:t>
            </a:r>
            <a:endParaRPr kumimoji="1" lang="en-US" altLang="ja-JP" dirty="0"/>
          </a:p>
          <a:p>
            <a:r>
              <a:rPr lang="ja-JP" altLang="en-US" dirty="0"/>
              <a:t>・</a:t>
            </a:r>
            <a:r>
              <a:rPr lang="en-US" altLang="ja-JP" dirty="0"/>
              <a:t>CAG</a:t>
            </a:r>
            <a:r>
              <a:rPr lang="ja-JP" altLang="en-US" dirty="0"/>
              <a:t>では</a:t>
            </a:r>
            <a:r>
              <a:rPr lang="en-US" altLang="ja-JP" dirty="0"/>
              <a:t>1.72Gy</a:t>
            </a:r>
            <a:r>
              <a:rPr lang="ja-JP" altLang="en-US" dirty="0"/>
              <a:t>・</a:t>
            </a:r>
            <a:r>
              <a:rPr lang="en-US" altLang="ja-JP" dirty="0"/>
              <a:t>cm2 95% CI-0.10-3.55 P=0.06</a:t>
            </a:r>
          </a:p>
          <a:p>
            <a:r>
              <a:rPr lang="ja-JP" altLang="en-US" dirty="0"/>
              <a:t>・</a:t>
            </a:r>
            <a:r>
              <a:rPr lang="en-US" altLang="ja-JP" dirty="0"/>
              <a:t>PCI</a:t>
            </a:r>
            <a:r>
              <a:rPr lang="ja-JP" altLang="en-US" dirty="0"/>
              <a:t>では</a:t>
            </a:r>
            <a:r>
              <a:rPr lang="en-US" altLang="ja-JP" dirty="0"/>
              <a:t>0.55Gy</a:t>
            </a:r>
            <a:r>
              <a:rPr lang="ja-JP" altLang="en-US" dirty="0"/>
              <a:t>・</a:t>
            </a:r>
            <a:r>
              <a:rPr lang="en-US" altLang="ja-JP" dirty="0"/>
              <a:t>cm2 95% CI 0.08-1.02 P=0.02</a:t>
            </a:r>
          </a:p>
        </p:txBody>
      </p:sp>
      <p:cxnSp>
        <p:nvCxnSpPr>
          <p:cNvPr id="7" name="直線コネクタ 6"/>
          <p:cNvCxnSpPr/>
          <p:nvPr/>
        </p:nvCxnSpPr>
        <p:spPr>
          <a:xfrm>
            <a:off x="236577" y="2008484"/>
            <a:ext cx="533899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236577" y="4519233"/>
            <a:ext cx="533899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85091" y="618886"/>
            <a:ext cx="168463"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262819" y="3116676"/>
            <a:ext cx="168463"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877452" y="427612"/>
            <a:ext cx="2266548" cy="1754327"/>
          </a:xfrm>
          <a:prstGeom prst="rect">
            <a:avLst/>
          </a:prstGeom>
          <a:noFill/>
        </p:spPr>
        <p:txBody>
          <a:bodyPr wrap="square" rtlCol="0">
            <a:spAutoFit/>
          </a:bodyPr>
          <a:lstStyle/>
          <a:p>
            <a:pPr algn="ctr"/>
            <a:r>
              <a:rPr lang="en-US" altLang="ja-JP" dirty="0"/>
              <a:t>Figure 5 </a:t>
            </a:r>
          </a:p>
          <a:p>
            <a:pPr algn="ctr"/>
            <a:r>
              <a:rPr lang="en-US" altLang="ja-JP" dirty="0"/>
              <a:t>Forest plot of karma-area product for diagnostic coronary angiograms and PCI</a:t>
            </a:r>
          </a:p>
          <a:p>
            <a:pPr algn="ctr"/>
            <a:endParaRPr kumimoji="1" lang="ja-JP" altLang="en-US" dirty="0"/>
          </a:p>
        </p:txBody>
      </p:sp>
    </p:spTree>
    <p:extLst>
      <p:ext uri="{BB962C8B-B14F-4D97-AF65-F5344CB8AC3E}">
        <p14:creationId xmlns:p14="http://schemas.microsoft.com/office/powerpoint/2010/main" val="324035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35988" y="-111788"/>
            <a:ext cx="2650811" cy="1143000"/>
          </a:xfrm>
        </p:spPr>
        <p:txBody>
          <a:bodyPr>
            <a:noAutofit/>
          </a:bodyPr>
          <a:lstStyle/>
          <a:p>
            <a:r>
              <a:rPr lang="ja-JP" altLang="en-US" sz="1400" dirty="0"/>
              <a:t>プライマリーケアレベルでの肺塞栓症の除外には簡易</a:t>
            </a:r>
            <a:r>
              <a:rPr lang="en-US" altLang="ja-JP" sz="1400" dirty="0"/>
              <a:t>Well’s</a:t>
            </a:r>
            <a:r>
              <a:rPr lang="ja-JP" altLang="en-US" sz="1400" dirty="0"/>
              <a:t>基準が最も有効</a:t>
            </a:r>
            <a:endParaRPr kumimoji="1" lang="ja-JP" altLang="en-US" sz="1400" dirty="0"/>
          </a:p>
        </p:txBody>
      </p:sp>
      <p:pic>
        <p:nvPicPr>
          <p:cNvPr id="4" name="コンテンツ プレースホルダー 3"/>
          <p:cNvPicPr>
            <a:picLocks noGrp="1" noChangeAspect="1"/>
          </p:cNvPicPr>
          <p:nvPr>
            <p:ph idx="1"/>
          </p:nvPr>
        </p:nvPicPr>
        <p:blipFill rotWithShape="1">
          <a:blip r:embed="rId3"/>
          <a:srcRect l="-1238" r="-93"/>
          <a:stretch/>
        </p:blipFill>
        <p:spPr>
          <a:xfrm>
            <a:off x="0" y="0"/>
            <a:ext cx="5832951" cy="6743427"/>
          </a:xfrm>
        </p:spPr>
      </p:pic>
      <p:sp>
        <p:nvSpPr>
          <p:cNvPr id="3" name="テキスト ボックス 2"/>
          <p:cNvSpPr txBox="1"/>
          <p:nvPr/>
        </p:nvSpPr>
        <p:spPr>
          <a:xfrm>
            <a:off x="6035988" y="946501"/>
            <a:ext cx="2650811" cy="6186307"/>
          </a:xfrm>
          <a:prstGeom prst="rect">
            <a:avLst/>
          </a:prstGeom>
          <a:noFill/>
        </p:spPr>
        <p:txBody>
          <a:bodyPr wrap="square" rtlCol="0">
            <a:spAutoFit/>
          </a:bodyPr>
          <a:lstStyle/>
          <a:p>
            <a:r>
              <a:rPr kumimoji="1" lang="ja-JP" altLang="en-US" dirty="0"/>
              <a:t>・</a:t>
            </a:r>
            <a:r>
              <a:rPr kumimoji="1" lang="en-US" altLang="ja-JP" sz="1400" dirty="0"/>
              <a:t>PE</a:t>
            </a:r>
            <a:r>
              <a:rPr kumimoji="1" lang="ja-JP" altLang="en-US" sz="1400" dirty="0"/>
              <a:t>は見逃しが多く、不必要な紹介も多い疾患、また過剰な</a:t>
            </a:r>
            <a:r>
              <a:rPr kumimoji="1" lang="en-US" altLang="ja-JP" sz="1400" dirty="0"/>
              <a:t>CT</a:t>
            </a:r>
            <a:r>
              <a:rPr kumimoji="1" lang="ja-JP" altLang="en-US" sz="1400" dirty="0"/>
              <a:t>により臨床的に意義の乏しい</a:t>
            </a:r>
            <a:r>
              <a:rPr kumimoji="1" lang="en-US" altLang="ja-JP" sz="1400" dirty="0"/>
              <a:t>PE</a:t>
            </a:r>
            <a:r>
              <a:rPr kumimoji="1" lang="ja-JP" altLang="en-US" sz="1400" dirty="0"/>
              <a:t>を認める可能性も指摘される</a:t>
            </a:r>
            <a:endParaRPr kumimoji="1" lang="en-US" altLang="ja-JP" sz="1400" dirty="0"/>
          </a:p>
          <a:p>
            <a:endParaRPr lang="en-US" altLang="ja-JP" sz="1400" dirty="0"/>
          </a:p>
          <a:p>
            <a:r>
              <a:rPr kumimoji="1" lang="ja-JP" altLang="en-US" sz="1400" dirty="0"/>
              <a:t>・</a:t>
            </a:r>
            <a:r>
              <a:rPr kumimoji="1" lang="en-US" altLang="ja-JP" sz="1400" dirty="0"/>
              <a:t>2010</a:t>
            </a:r>
            <a:r>
              <a:rPr kumimoji="1" lang="ja-JP" altLang="en-US" sz="1400" dirty="0"/>
              <a:t>年１月</a:t>
            </a:r>
            <a:r>
              <a:rPr kumimoji="1" lang="en-US" altLang="ja-JP" sz="1400" dirty="0"/>
              <a:t>-2014</a:t>
            </a:r>
            <a:r>
              <a:rPr kumimoji="1" lang="ja-JP" altLang="en-US" sz="1400" dirty="0"/>
              <a:t>年</a:t>
            </a:r>
            <a:r>
              <a:rPr kumimoji="1" lang="en-US" altLang="ja-JP" sz="1400" dirty="0"/>
              <a:t>8</a:t>
            </a:r>
            <a:r>
              <a:rPr kumimoji="1" lang="ja-JP" altLang="en-US" sz="1400" dirty="0"/>
              <a:t>月までのオランダのプライマリーケア外来を受診した</a:t>
            </a:r>
            <a:r>
              <a:rPr kumimoji="1" lang="en-US" altLang="ja-JP" sz="1400" dirty="0"/>
              <a:t>PE</a:t>
            </a:r>
            <a:r>
              <a:rPr kumimoji="1" lang="ja-JP" altLang="en-US" sz="1400" dirty="0"/>
              <a:t>疑いの</a:t>
            </a:r>
            <a:r>
              <a:rPr kumimoji="1" lang="en-US" altLang="ja-JP" sz="1400" dirty="0"/>
              <a:t>300</a:t>
            </a:r>
            <a:r>
              <a:rPr kumimoji="1" lang="ja-JP" altLang="en-US" sz="1400" dirty="0"/>
              <a:t>施設</a:t>
            </a:r>
            <a:r>
              <a:rPr kumimoji="1" lang="en-US" altLang="ja-JP" sz="1400" dirty="0"/>
              <a:t>598</a:t>
            </a:r>
            <a:r>
              <a:rPr kumimoji="1" lang="ja-JP" altLang="en-US" sz="1400" dirty="0"/>
              <a:t>名を対象に</a:t>
            </a:r>
            <a:r>
              <a:rPr kumimoji="1" lang="en-US" altLang="ja-JP" sz="1400" dirty="0"/>
              <a:t>5</a:t>
            </a:r>
            <a:r>
              <a:rPr kumimoji="1" lang="ja-JP" altLang="en-US" sz="1400" dirty="0"/>
              <a:t>つのスコアを用い、どのスコアが最も有効かシステマティックにレビューした</a:t>
            </a:r>
            <a:endParaRPr kumimoji="1" lang="en-US" altLang="ja-JP" sz="1400" dirty="0"/>
          </a:p>
          <a:p>
            <a:endParaRPr lang="en-US" altLang="ja-JP" sz="1400" dirty="0"/>
          </a:p>
          <a:p>
            <a:r>
              <a:rPr kumimoji="1" lang="ja-JP" altLang="en-US" sz="1400" dirty="0"/>
              <a:t>・</a:t>
            </a:r>
            <a:r>
              <a:rPr lang="en-US" altLang="ja-JP" sz="1400" dirty="0"/>
              <a:t>Original Wells</a:t>
            </a:r>
            <a:r>
              <a:rPr lang="ja-JP" altLang="en-US" sz="1400" dirty="0"/>
              <a:t>と</a:t>
            </a:r>
            <a:r>
              <a:rPr lang="en-US" altLang="ja-JP" sz="1400" dirty="0"/>
              <a:t>Modified Wells</a:t>
            </a:r>
            <a:r>
              <a:rPr lang="ja-JP" altLang="en-US" sz="1400" dirty="0"/>
              <a:t>、</a:t>
            </a:r>
            <a:r>
              <a:rPr lang="en-US" altLang="ja-JP" sz="1400" dirty="0"/>
              <a:t>Simplified Wells</a:t>
            </a:r>
            <a:r>
              <a:rPr lang="ja-JP" altLang="en-US" sz="1400" dirty="0"/>
              <a:t>、</a:t>
            </a:r>
            <a:r>
              <a:rPr lang="en-US" altLang="ja-JP" sz="1400" dirty="0"/>
              <a:t>Original revised </a:t>
            </a:r>
            <a:r>
              <a:rPr lang="en-US" altLang="ja-JP" sz="1400" dirty="0" err="1"/>
              <a:t>Genova</a:t>
            </a:r>
            <a:r>
              <a:rPr lang="ja-JP" altLang="en-US" sz="1400" dirty="0"/>
              <a:t>、</a:t>
            </a:r>
            <a:r>
              <a:rPr lang="en-US" altLang="ja-JP" sz="1400" dirty="0"/>
              <a:t>Simplified revised </a:t>
            </a:r>
            <a:r>
              <a:rPr lang="en-US" altLang="ja-JP" sz="1400" dirty="0" err="1"/>
              <a:t>Genova</a:t>
            </a:r>
            <a:r>
              <a:rPr lang="ja-JP" altLang="en-US" sz="1400" dirty="0"/>
              <a:t>の</a:t>
            </a:r>
            <a:r>
              <a:rPr lang="en-US" altLang="ja-JP" sz="1400" dirty="0"/>
              <a:t>5</a:t>
            </a:r>
            <a:r>
              <a:rPr lang="ja-JP" altLang="en-US" sz="1400" dirty="0"/>
              <a:t>つ</a:t>
            </a:r>
            <a:endParaRPr lang="en-US" altLang="ja-JP" sz="1400" dirty="0"/>
          </a:p>
          <a:p>
            <a:endParaRPr kumimoji="1" lang="en-US" altLang="ja-JP" sz="1400" dirty="0"/>
          </a:p>
          <a:p>
            <a:r>
              <a:rPr lang="ja-JP" altLang="en-US" sz="1400" dirty="0"/>
              <a:t>・</a:t>
            </a:r>
            <a:r>
              <a:rPr lang="en-US" altLang="ja-JP" sz="1400" dirty="0"/>
              <a:t>Failure</a:t>
            </a:r>
            <a:r>
              <a:rPr lang="en-US" altLang="en-US" sz="1400" dirty="0"/>
              <a:t> case</a:t>
            </a:r>
            <a:r>
              <a:rPr lang="ja-JP" altLang="en-US" sz="1400" dirty="0"/>
              <a:t>は</a:t>
            </a:r>
            <a:r>
              <a:rPr lang="en-US" altLang="ja-JP" sz="1400" dirty="0"/>
              <a:t>Low</a:t>
            </a:r>
            <a:r>
              <a:rPr lang="en-US" altLang="en-US" sz="1400" dirty="0"/>
              <a:t> probability</a:t>
            </a:r>
            <a:r>
              <a:rPr lang="ja-JP" altLang="en-US" sz="1400" dirty="0"/>
              <a:t>にみなされた群で</a:t>
            </a:r>
            <a:r>
              <a:rPr lang="en-US" altLang="ja-JP" sz="1400" dirty="0"/>
              <a:t>PE</a:t>
            </a:r>
            <a:r>
              <a:rPr lang="ja-JP" altLang="en-US" sz="1400" dirty="0"/>
              <a:t>を認めたものと定義</a:t>
            </a:r>
            <a:endParaRPr lang="en-US" altLang="ja-JP" sz="1400" dirty="0"/>
          </a:p>
          <a:p>
            <a:endParaRPr lang="en-US" altLang="ja-JP" sz="1400" dirty="0"/>
          </a:p>
          <a:p>
            <a:r>
              <a:rPr lang="ja-JP" altLang="en-US" sz="1400" dirty="0"/>
              <a:t>・全モデルで</a:t>
            </a:r>
            <a:r>
              <a:rPr lang="en-US" altLang="ja-JP" sz="1400" dirty="0"/>
              <a:t>C</a:t>
            </a:r>
            <a:r>
              <a:rPr lang="ja-JP" altLang="en-US" sz="1400" dirty="0"/>
              <a:t>値は</a:t>
            </a:r>
            <a:r>
              <a:rPr lang="en-US" altLang="ja-JP" sz="1400" dirty="0"/>
              <a:t>0.75-0.80</a:t>
            </a:r>
            <a:r>
              <a:rPr lang="ja-JP" altLang="en-US" sz="1400" dirty="0"/>
              <a:t>と同等であった（識別能）</a:t>
            </a:r>
            <a:endParaRPr lang="en-US" altLang="ja-JP" sz="1400" dirty="0"/>
          </a:p>
          <a:p>
            <a:endParaRPr lang="en-US" altLang="ja-JP" sz="1400" dirty="0"/>
          </a:p>
          <a:p>
            <a:r>
              <a:rPr lang="ja-JP" altLang="en-US" sz="1400" dirty="0"/>
              <a:t>・スコアにもよるが感度は</a:t>
            </a:r>
            <a:r>
              <a:rPr lang="en-US" altLang="ja-JP" sz="1400" dirty="0"/>
              <a:t>88%-96%</a:t>
            </a:r>
            <a:r>
              <a:rPr lang="ja-JP" altLang="en-US" sz="1400" dirty="0"/>
              <a:t>、特異度は</a:t>
            </a:r>
            <a:r>
              <a:rPr lang="en-US" altLang="ja-JP" sz="1400" dirty="0"/>
              <a:t>48-53%</a:t>
            </a:r>
            <a:r>
              <a:rPr lang="ja-JP" altLang="en-US" sz="1400" dirty="0"/>
              <a:t>程度</a:t>
            </a:r>
            <a:endParaRPr lang="en-US" altLang="ja-JP" sz="1400" dirty="0"/>
          </a:p>
          <a:p>
            <a:endParaRPr kumimoji="1" lang="en-US" altLang="ja-JP" sz="1400" dirty="0"/>
          </a:p>
          <a:p>
            <a:endParaRPr kumimoji="1" lang="ja-JP" altLang="en-US" sz="1400" dirty="0"/>
          </a:p>
        </p:txBody>
      </p:sp>
    </p:spTree>
    <p:extLst>
      <p:ext uri="{BB962C8B-B14F-4D97-AF65-F5344CB8AC3E}">
        <p14:creationId xmlns:p14="http://schemas.microsoft.com/office/powerpoint/2010/main" val="271880866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1218</Words>
  <Application>Microsoft Office PowerPoint</Application>
  <PresentationFormat>画面に合わせる (4:3)</PresentationFormat>
  <Paragraphs>99</Paragraphs>
  <Slides>12</Slides>
  <Notes>7</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Arial</vt:lpstr>
      <vt:lpstr>Calibri</vt:lpstr>
      <vt:lpstr>ホワイト</vt:lpstr>
      <vt:lpstr>STEMIに対する血栓除去、1年後の追跡調査結果（TOTAL試験）</vt:lpstr>
      <vt:lpstr>PowerPoint プレゼンテーション</vt:lpstr>
      <vt:lpstr>PowerPoint プレゼンテーション</vt:lpstr>
      <vt:lpstr>第2世代の薬剤溶出型吸収性金属スキャフォールドの安全性</vt:lpstr>
      <vt:lpstr>PowerPoint プレゼンテーション</vt:lpstr>
      <vt:lpstr>経橈骨動脈アクセスによる冠動脈造影およびPCIは被曝量も少ない </vt:lpstr>
      <vt:lpstr>Figure3  forest plot of fluoroscopy time in dignostic coronary angiograms and PCI</vt:lpstr>
      <vt:lpstr>PowerPoint プレゼンテーション</vt:lpstr>
      <vt:lpstr>プライマリーケアレベルでの肺塞栓症の除外には簡易Well’s基準が最も有効</vt:lpstr>
      <vt:lpstr>PowerPoint プレゼンテーション</vt:lpstr>
      <vt:lpstr>ジゴキシンの安全性に関して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2020-10-20T02:13:17Z</dcterms:created>
  <dcterms:modified xsi:type="dcterms:W3CDTF">2020-10-20T02:15:00Z</dcterms:modified>
</cp:coreProperties>
</file>