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
  </p:notesMasterIdLst>
  <p:sldIdLst>
    <p:sldId id="256" r:id="rId2"/>
    <p:sldId id="257" r:id="rId3"/>
    <p:sldId id="258" r:id="rId4"/>
    <p:sldId id="259" r:id="rId5"/>
    <p:sldId id="263" r:id="rId6"/>
    <p:sldId id="270" r:id="rId7"/>
    <p:sldId id="267" r:id="rId8"/>
    <p:sldId id="260" r:id="rId9"/>
    <p:sldId id="269" r:id="rId10"/>
    <p:sldId id="262" r:id="rId11"/>
    <p:sldId id="266"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89" autoAdjust="0"/>
  </p:normalViewPr>
  <p:slideViewPr>
    <p:cSldViewPr snapToGrid="0" snapToObjects="1">
      <p:cViewPr varScale="1">
        <p:scale>
          <a:sx n="57" d="100"/>
          <a:sy n="57" d="100"/>
        </p:scale>
        <p:origin x="15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89503-5F9A-7A42-B2B7-405CE394C0AE}" type="datetimeFigureOut">
              <a:rPr kumimoji="1" lang="ja-JP" altLang="en-US" smtClean="0"/>
              <a:t>2021/1/4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2DFD4-8E26-FB41-BC6F-ACB0604CC4DA}" type="slidenum">
              <a:rPr kumimoji="1" lang="ja-JP" altLang="en-US" smtClean="0"/>
              <a:t>‹#›</a:t>
            </a:fld>
            <a:endParaRPr kumimoji="1" lang="ja-JP" altLang="en-US"/>
          </a:p>
        </p:txBody>
      </p:sp>
    </p:spTree>
    <p:extLst>
      <p:ext uri="{BB962C8B-B14F-4D97-AF65-F5344CB8AC3E}">
        <p14:creationId xmlns:p14="http://schemas.microsoft.com/office/powerpoint/2010/main" val="374211515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1</a:t>
            </a:fld>
            <a:endParaRPr kumimoji="1" lang="ja-JP" altLang="en-US"/>
          </a:p>
        </p:txBody>
      </p:sp>
    </p:spTree>
    <p:extLst>
      <p:ext uri="{BB962C8B-B14F-4D97-AF65-F5344CB8AC3E}">
        <p14:creationId xmlns:p14="http://schemas.microsoft.com/office/powerpoint/2010/main" val="7613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11</a:t>
            </a:fld>
            <a:endParaRPr kumimoji="1" lang="ja-JP" altLang="en-US"/>
          </a:p>
        </p:txBody>
      </p:sp>
    </p:spTree>
    <p:extLst>
      <p:ext uri="{BB962C8B-B14F-4D97-AF65-F5344CB8AC3E}">
        <p14:creationId xmlns:p14="http://schemas.microsoft.com/office/powerpoint/2010/main" val="390109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2</a:t>
            </a:fld>
            <a:endParaRPr kumimoji="1" lang="ja-JP" altLang="en-US"/>
          </a:p>
        </p:txBody>
      </p:sp>
    </p:spTree>
    <p:extLst>
      <p:ext uri="{BB962C8B-B14F-4D97-AF65-F5344CB8AC3E}">
        <p14:creationId xmlns:p14="http://schemas.microsoft.com/office/powerpoint/2010/main" val="196966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3</a:t>
            </a:fld>
            <a:endParaRPr kumimoji="1" lang="ja-JP" altLang="en-US"/>
          </a:p>
        </p:txBody>
      </p:sp>
    </p:spTree>
    <p:extLst>
      <p:ext uri="{BB962C8B-B14F-4D97-AF65-F5344CB8AC3E}">
        <p14:creationId xmlns:p14="http://schemas.microsoft.com/office/powerpoint/2010/main" val="28180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4</a:t>
            </a:fld>
            <a:endParaRPr kumimoji="1" lang="ja-JP" altLang="en-US"/>
          </a:p>
        </p:txBody>
      </p:sp>
    </p:spTree>
    <p:extLst>
      <p:ext uri="{BB962C8B-B14F-4D97-AF65-F5344CB8AC3E}">
        <p14:creationId xmlns:p14="http://schemas.microsoft.com/office/powerpoint/2010/main" val="370948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5</a:t>
            </a:fld>
            <a:endParaRPr kumimoji="1" lang="ja-JP" altLang="en-US"/>
          </a:p>
        </p:txBody>
      </p:sp>
    </p:spTree>
    <p:extLst>
      <p:ext uri="{BB962C8B-B14F-4D97-AF65-F5344CB8AC3E}">
        <p14:creationId xmlns:p14="http://schemas.microsoft.com/office/powerpoint/2010/main" val="7969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7</a:t>
            </a:fld>
            <a:endParaRPr kumimoji="1" lang="ja-JP" altLang="en-US"/>
          </a:p>
        </p:txBody>
      </p:sp>
    </p:spTree>
    <p:extLst>
      <p:ext uri="{BB962C8B-B14F-4D97-AF65-F5344CB8AC3E}">
        <p14:creationId xmlns:p14="http://schemas.microsoft.com/office/powerpoint/2010/main" val="196285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8</a:t>
            </a:fld>
            <a:endParaRPr kumimoji="1" lang="ja-JP" altLang="en-US"/>
          </a:p>
        </p:txBody>
      </p:sp>
    </p:spTree>
    <p:extLst>
      <p:ext uri="{BB962C8B-B14F-4D97-AF65-F5344CB8AC3E}">
        <p14:creationId xmlns:p14="http://schemas.microsoft.com/office/powerpoint/2010/main" val="270707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9</a:t>
            </a:fld>
            <a:endParaRPr kumimoji="1" lang="ja-JP" altLang="en-US"/>
          </a:p>
        </p:txBody>
      </p:sp>
    </p:spTree>
    <p:extLst>
      <p:ext uri="{BB962C8B-B14F-4D97-AF65-F5344CB8AC3E}">
        <p14:creationId xmlns:p14="http://schemas.microsoft.com/office/powerpoint/2010/main" val="132861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92DFD4-8E26-FB41-BC6F-ACB0604CC4DA}" type="slidenum">
              <a:rPr kumimoji="1" lang="ja-JP" altLang="en-US" smtClean="0"/>
              <a:t>10</a:t>
            </a:fld>
            <a:endParaRPr kumimoji="1" lang="ja-JP" altLang="en-US"/>
          </a:p>
        </p:txBody>
      </p:sp>
    </p:spTree>
    <p:extLst>
      <p:ext uri="{BB962C8B-B14F-4D97-AF65-F5344CB8AC3E}">
        <p14:creationId xmlns:p14="http://schemas.microsoft.com/office/powerpoint/2010/main" val="341786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145556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351183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60733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393704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212918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148553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70864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299216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9383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175437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D0C55A-1A9E-4E46-B8A1-B668F403333A}" type="datetimeFigureOut">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19788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0C55A-1A9E-4E46-B8A1-B668F403333A}" type="datetimeFigureOut">
              <a:rPr kumimoji="1" lang="ja-JP" altLang="en-US" smtClean="0"/>
              <a:t>2021/1/4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6A72A-EBB1-9647-B011-E2B45977D6F8}" type="slidenum">
              <a:rPr kumimoji="1" lang="ja-JP" altLang="en-US" smtClean="0"/>
              <a:t>‹#›</a:t>
            </a:fld>
            <a:endParaRPr kumimoji="1" lang="ja-JP" altLang="en-US"/>
          </a:p>
        </p:txBody>
      </p:sp>
    </p:spTree>
    <p:extLst>
      <p:ext uri="{BB962C8B-B14F-4D97-AF65-F5344CB8AC3E}">
        <p14:creationId xmlns:p14="http://schemas.microsoft.com/office/powerpoint/2010/main" val="2105228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03310" y="149198"/>
            <a:ext cx="4283489" cy="917036"/>
          </a:xfrm>
        </p:spPr>
        <p:txBody>
          <a:bodyPr>
            <a:normAutofit fontScale="90000"/>
          </a:bodyPr>
          <a:lstStyle/>
          <a:p>
            <a:r>
              <a:rPr lang="ja-JP" altLang="en-US" sz="2000" dirty="0"/>
              <a:t>インクレチン関連薬と心不全に関する</a:t>
            </a:r>
            <a:br>
              <a:rPr lang="en-US" altLang="ja-JP" sz="2000"/>
            </a:br>
            <a:r>
              <a:rPr lang="ja-JP" altLang="en-US" sz="2000"/>
              <a:t>多施設</a:t>
            </a:r>
            <a:r>
              <a:rPr lang="ja-JP" altLang="en-US" sz="2000" dirty="0"/>
              <a:t>共同観察研究</a:t>
            </a:r>
            <a:br>
              <a:rPr lang="ja-JP" altLang="en-US" sz="2000" dirty="0"/>
            </a:br>
            <a:endParaRPr lang="en-US" altLang="ja-JP" sz="2000" b="1" dirty="0"/>
          </a:p>
        </p:txBody>
      </p:sp>
      <p:pic>
        <p:nvPicPr>
          <p:cNvPr id="5" name="コンテンツ プレースホルダー 4"/>
          <p:cNvPicPr>
            <a:picLocks noGrp="1" noChangeAspect="1"/>
          </p:cNvPicPr>
          <p:nvPr>
            <p:ph idx="1"/>
          </p:nvPr>
        </p:nvPicPr>
        <p:blipFill rotWithShape="1">
          <a:blip r:embed="rId3"/>
          <a:srcRect l="-7561" r="-4712"/>
          <a:stretch/>
        </p:blipFill>
        <p:spPr>
          <a:xfrm>
            <a:off x="181404" y="149198"/>
            <a:ext cx="4221907" cy="6583362"/>
          </a:xfrm>
        </p:spPr>
      </p:pic>
      <p:sp>
        <p:nvSpPr>
          <p:cNvPr id="3" name="テキスト ボックス 2"/>
          <p:cNvSpPr txBox="1"/>
          <p:nvPr/>
        </p:nvSpPr>
        <p:spPr>
          <a:xfrm>
            <a:off x="4588933" y="1066234"/>
            <a:ext cx="4097866" cy="369332"/>
          </a:xfrm>
          <a:prstGeom prst="rect">
            <a:avLst/>
          </a:prstGeom>
          <a:noFill/>
        </p:spPr>
        <p:txBody>
          <a:bodyPr wrap="square" rtlCol="0">
            <a:spAutoFit/>
          </a:bodyPr>
          <a:lstStyle/>
          <a:p>
            <a:endParaRPr kumimoji="1" lang="ja-JP" altLang="en-US" dirty="0"/>
          </a:p>
        </p:txBody>
      </p:sp>
      <p:sp>
        <p:nvSpPr>
          <p:cNvPr id="4" name="テキスト ボックス 3"/>
          <p:cNvSpPr txBox="1"/>
          <p:nvPr/>
        </p:nvSpPr>
        <p:spPr>
          <a:xfrm>
            <a:off x="4403310" y="1303301"/>
            <a:ext cx="4435889" cy="4801315"/>
          </a:xfrm>
          <a:prstGeom prst="rect">
            <a:avLst/>
          </a:prstGeom>
          <a:noFill/>
        </p:spPr>
        <p:txBody>
          <a:bodyPr wrap="square" rtlCol="0">
            <a:spAutoFit/>
          </a:bodyPr>
          <a:lstStyle/>
          <a:p>
            <a:r>
              <a:rPr lang="ja-JP" altLang="en-US" dirty="0"/>
              <a:t>・ジペプチジルペプチダーゼ </a:t>
            </a:r>
            <a:r>
              <a:rPr lang="en-US" altLang="ja-JP" dirty="0"/>
              <a:t>4</a:t>
            </a:r>
            <a:r>
              <a:rPr lang="ja-JP" altLang="en-US" dirty="0"/>
              <a:t>（</a:t>
            </a:r>
            <a:r>
              <a:rPr lang="en-US" altLang="ja-JP" dirty="0"/>
              <a:t>DPP-4</a:t>
            </a:r>
            <a:r>
              <a:rPr lang="ja-JP" altLang="en-US" dirty="0"/>
              <a:t>）阻害薬、グルカゴン様ペプチド </a:t>
            </a:r>
            <a:r>
              <a:rPr lang="en-US" altLang="ja-JP" dirty="0"/>
              <a:t>1</a:t>
            </a:r>
            <a:r>
              <a:rPr lang="ja-JP" altLang="en-US" dirty="0"/>
              <a:t>（</a:t>
            </a:r>
            <a:r>
              <a:rPr lang="en-US" altLang="ja-JP" dirty="0"/>
              <a:t>GLP-1</a:t>
            </a:r>
            <a:r>
              <a:rPr lang="ja-JP" altLang="en-US" dirty="0"/>
              <a:t>）アナログなどのインクレチン関連薬は、心不全のリスクを上昇させる可能性が懸念されている</a:t>
            </a:r>
            <a:endParaRPr lang="en-US" altLang="ja-JP" dirty="0"/>
          </a:p>
          <a:p>
            <a:endParaRPr lang="en-US" altLang="ja-JP" dirty="0"/>
          </a:p>
          <a:p>
            <a:endParaRPr kumimoji="1" lang="en-US" altLang="ja-JP" dirty="0"/>
          </a:p>
          <a:p>
            <a:r>
              <a:rPr lang="ja-JP" altLang="en-US" dirty="0"/>
              <a:t>・カナダの</a:t>
            </a:r>
            <a:r>
              <a:rPr lang="en-US" altLang="ja-JP" dirty="0"/>
              <a:t>4</a:t>
            </a:r>
            <a:r>
              <a:rPr lang="ja-JP" altLang="en-US" dirty="0"/>
              <a:t>州、アメリカ、イギリスの医療データを利用し、心不全で入院した</a:t>
            </a:r>
            <a:r>
              <a:rPr lang="en-US" altLang="ja-JP" dirty="0"/>
              <a:t>1</a:t>
            </a:r>
            <a:r>
              <a:rPr lang="ja-JP" altLang="en-US" dirty="0"/>
              <a:t>患者に対し、同コホートから最大</a:t>
            </a:r>
            <a:r>
              <a:rPr lang="en-US" altLang="ja-JP" dirty="0"/>
              <a:t>20</a:t>
            </a:r>
            <a:r>
              <a:rPr lang="ja-JP" altLang="en-US" dirty="0"/>
              <a:t>名を対照に性別、年齢、登録日、糖尿病加療期間、追跡期間でマッチさせた</a:t>
            </a:r>
            <a:endParaRPr lang="en-US" altLang="ja-JP" dirty="0"/>
          </a:p>
          <a:p>
            <a:endParaRPr lang="en-US" altLang="ja-JP" dirty="0"/>
          </a:p>
          <a:p>
            <a:endParaRPr kumimoji="1" lang="en-US" altLang="ja-JP" dirty="0"/>
          </a:p>
          <a:p>
            <a:r>
              <a:rPr lang="ja-JP" altLang="en-US" dirty="0"/>
              <a:t>・インクレチン投与を受けていた患者の心不全入院をコホートごとにハザード比で測定しランダム効果モデルを用いてコホート全体でプールした</a:t>
            </a:r>
            <a:endParaRPr kumimoji="1" lang="ja-JP" altLang="en-US" dirty="0"/>
          </a:p>
        </p:txBody>
      </p:sp>
    </p:spTree>
    <p:extLst>
      <p:ext uri="{BB962C8B-B14F-4D97-AF65-F5344CB8AC3E}">
        <p14:creationId xmlns:p14="http://schemas.microsoft.com/office/powerpoint/2010/main" val="355968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400" y="274638"/>
            <a:ext cx="3454400" cy="1143000"/>
          </a:xfrm>
        </p:spPr>
        <p:txBody>
          <a:bodyPr>
            <a:noAutofit/>
          </a:bodyPr>
          <a:lstStyle/>
          <a:p>
            <a:r>
              <a:rPr lang="ja-JP" altLang="en-US" sz="2000" b="1" dirty="0"/>
              <a:t>変性僧帽弁形成術後の再発性僧帽弁逆流の影響とその転帰に関する長期解析</a:t>
            </a:r>
            <a:br>
              <a:rPr lang="ja-JP" altLang="en-US" sz="2000" b="1" dirty="0"/>
            </a:br>
            <a:endParaRPr kumimoji="1" lang="ja-JP" altLang="en-US" sz="2000" dirty="0"/>
          </a:p>
        </p:txBody>
      </p:sp>
      <p:pic>
        <p:nvPicPr>
          <p:cNvPr id="4" name="コンテンツ プレースホルダー 3"/>
          <p:cNvPicPr>
            <a:picLocks noGrp="1" noChangeAspect="1"/>
          </p:cNvPicPr>
          <p:nvPr>
            <p:ph idx="1"/>
          </p:nvPr>
        </p:nvPicPr>
        <p:blipFill rotWithShape="1">
          <a:blip r:embed="rId3"/>
          <a:srcRect l="-3480" r="-3876"/>
          <a:stretch/>
        </p:blipFill>
        <p:spPr>
          <a:xfrm>
            <a:off x="-45352" y="274638"/>
            <a:ext cx="5759643" cy="6583362"/>
          </a:xfrm>
        </p:spPr>
      </p:pic>
      <p:sp>
        <p:nvSpPr>
          <p:cNvPr id="3" name="テキスト ボックス 2"/>
          <p:cNvSpPr txBox="1"/>
          <p:nvPr/>
        </p:nvSpPr>
        <p:spPr>
          <a:xfrm>
            <a:off x="5486400" y="1417638"/>
            <a:ext cx="3454400" cy="5078314"/>
          </a:xfrm>
          <a:prstGeom prst="rect">
            <a:avLst/>
          </a:prstGeom>
          <a:noFill/>
        </p:spPr>
        <p:txBody>
          <a:bodyPr wrap="square" rtlCol="0">
            <a:spAutoFit/>
          </a:bodyPr>
          <a:lstStyle/>
          <a:p>
            <a:r>
              <a:rPr kumimoji="1" lang="ja-JP" altLang="en-US" dirty="0"/>
              <a:t>・</a:t>
            </a:r>
            <a:r>
              <a:rPr lang="ja-JP" altLang="en-US" dirty="0"/>
              <a:t>変性僧帽弁形成術後の再発性僧帽弁逆流（</a:t>
            </a:r>
            <a:r>
              <a:rPr lang="en-US" altLang="ja-JP" dirty="0"/>
              <a:t>MR</a:t>
            </a:r>
            <a:r>
              <a:rPr lang="ja-JP" altLang="en-US" dirty="0"/>
              <a:t>）のリスクおよび影響はよくわかっていない。</a:t>
            </a:r>
          </a:p>
          <a:p>
            <a:endParaRPr lang="ja-JP" altLang="en-US" b="1" dirty="0"/>
          </a:p>
          <a:p>
            <a:r>
              <a:rPr lang="ja-JP" altLang="en-US" dirty="0"/>
              <a:t>・本研究は、再発性</a:t>
            </a:r>
            <a:r>
              <a:rPr lang="en-US" altLang="ja-JP" dirty="0"/>
              <a:t>MR</a:t>
            </a:r>
            <a:r>
              <a:rPr lang="ja-JP" altLang="en-US" dirty="0"/>
              <a:t>のリスク、ならびに再手術率および生存率を調べることを目的とした。</a:t>
            </a:r>
          </a:p>
          <a:p>
            <a:endParaRPr lang="ja-JP" altLang="en-US" b="1" dirty="0"/>
          </a:p>
          <a:p>
            <a:r>
              <a:rPr lang="ja-JP" altLang="en-US" dirty="0"/>
              <a:t>・本研究では、孤立性変性</a:t>
            </a:r>
            <a:r>
              <a:rPr lang="en-US" altLang="ja-JP" dirty="0"/>
              <a:t>MR</a:t>
            </a:r>
            <a:r>
              <a:rPr lang="ja-JP" altLang="en-US" dirty="0"/>
              <a:t>に対する初回僧帽弁形成術を受けた患者を</a:t>
            </a:r>
            <a:r>
              <a:rPr lang="en-US" altLang="ja-JP" dirty="0"/>
              <a:t>10</a:t>
            </a:r>
            <a:r>
              <a:rPr lang="ja-JP" altLang="en-US" dirty="0"/>
              <a:t>年間にわたって評価した。（追跡調査期間の中央値は</a:t>
            </a:r>
            <a:r>
              <a:rPr lang="en-US" altLang="ja-JP" dirty="0"/>
              <a:t>11.5</a:t>
            </a:r>
            <a:r>
              <a:rPr lang="ja-JP" altLang="en-US" dirty="0"/>
              <a:t>年で、追跡完了率は</a:t>
            </a:r>
            <a:r>
              <a:rPr lang="en-US" altLang="ja-JP" dirty="0"/>
              <a:t>99</a:t>
            </a:r>
            <a:r>
              <a:rPr lang="ja-JP" altLang="en-US" dirty="0"/>
              <a:t>％）</a:t>
            </a:r>
            <a:endParaRPr lang="en-US" altLang="ja-JP" dirty="0"/>
          </a:p>
          <a:p>
            <a:endParaRPr lang="en-US" altLang="ja-JP" dirty="0"/>
          </a:p>
          <a:p>
            <a:r>
              <a:rPr lang="ja-JP" altLang="en-US" dirty="0"/>
              <a:t>・形成術後の</a:t>
            </a:r>
            <a:r>
              <a:rPr lang="en-US" altLang="ja-JP" dirty="0"/>
              <a:t>MR</a:t>
            </a:r>
            <a:r>
              <a:rPr lang="ja-JP" altLang="en-US" dirty="0"/>
              <a:t>再発の多変量解析には、</a:t>
            </a:r>
            <a:r>
              <a:rPr lang="en-US" altLang="ja-JP" dirty="0"/>
              <a:t>Cox</a:t>
            </a:r>
            <a:r>
              <a:rPr lang="ja-JP" altLang="en-US" dirty="0"/>
              <a:t>比例ハザードおよび多状態モデルを用いた。</a:t>
            </a:r>
          </a:p>
          <a:p>
            <a:endParaRPr kumimoji="1" lang="ja-JP" altLang="en-US" dirty="0"/>
          </a:p>
        </p:txBody>
      </p:sp>
    </p:spTree>
    <p:extLst>
      <p:ext uri="{BB962C8B-B14F-4D97-AF65-F5344CB8AC3E}">
        <p14:creationId xmlns:p14="http://schemas.microsoft.com/office/powerpoint/2010/main" val="356901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ov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94" r="-5416"/>
          <a:stretch/>
        </p:blipFill>
        <p:spPr bwMode="auto">
          <a:xfrm>
            <a:off x="0" y="274638"/>
            <a:ext cx="4768702" cy="48561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テキスト ボックス 2"/>
          <p:cNvSpPr txBox="1"/>
          <p:nvPr/>
        </p:nvSpPr>
        <p:spPr>
          <a:xfrm>
            <a:off x="4710970" y="274638"/>
            <a:ext cx="4179030" cy="6186310"/>
          </a:xfrm>
          <a:prstGeom prst="rect">
            <a:avLst/>
          </a:prstGeom>
          <a:noFill/>
        </p:spPr>
        <p:txBody>
          <a:bodyPr wrap="square" rtlCol="0">
            <a:spAutoFit/>
          </a:bodyPr>
          <a:lstStyle/>
          <a:p>
            <a:r>
              <a:rPr lang="ja-JP" altLang="en-US" dirty="0"/>
              <a:t>・対象は計</a:t>
            </a:r>
            <a:r>
              <a:rPr lang="en-US" altLang="ja-JP" dirty="0"/>
              <a:t>1,218</a:t>
            </a:r>
            <a:r>
              <a:rPr lang="ja-JP" altLang="en-US" dirty="0"/>
              <a:t>例であった。平均年齢は</a:t>
            </a:r>
            <a:r>
              <a:rPr lang="en-US" altLang="ja-JP" dirty="0"/>
              <a:t>64±13</a:t>
            </a:r>
            <a:r>
              <a:rPr lang="ja-JP" altLang="en-US" dirty="0"/>
              <a:t>歳、平均駆出分画は</a:t>
            </a:r>
            <a:r>
              <a:rPr lang="en-US" altLang="ja-JP" dirty="0"/>
              <a:t>63±9</a:t>
            </a:r>
            <a:r>
              <a:rPr lang="ja-JP" altLang="en-US" dirty="0"/>
              <a:t>％で、</a:t>
            </a:r>
            <a:r>
              <a:rPr lang="en-US" altLang="ja-JP" dirty="0"/>
              <a:t>864</a:t>
            </a:r>
            <a:r>
              <a:rPr lang="ja-JP" altLang="en-US" dirty="0"/>
              <a:t>例（</a:t>
            </a:r>
            <a:r>
              <a:rPr lang="en-US" altLang="ja-JP" dirty="0"/>
              <a:t>71</a:t>
            </a:r>
            <a:r>
              <a:rPr lang="ja-JP" altLang="en-US" dirty="0"/>
              <a:t>％）が男性であった。</a:t>
            </a:r>
            <a:endParaRPr lang="en-US" altLang="ja-JP" dirty="0"/>
          </a:p>
          <a:p>
            <a:endParaRPr kumimoji="1" lang="en-US" altLang="ja-JP" dirty="0"/>
          </a:p>
          <a:p>
            <a:r>
              <a:rPr lang="ja-JP" altLang="en-US" dirty="0"/>
              <a:t>・後尖逸脱</a:t>
            </a:r>
            <a:r>
              <a:rPr lang="en-US" altLang="ja-JP" dirty="0"/>
              <a:t>62</a:t>
            </a:r>
            <a:r>
              <a:rPr lang="ja-JP" altLang="en-US" dirty="0"/>
              <a:t>％、二尖逸脱</a:t>
            </a:r>
            <a:r>
              <a:rPr lang="en-US" altLang="ja-JP" dirty="0"/>
              <a:t>26</a:t>
            </a:r>
            <a:r>
              <a:rPr lang="ja-JP" altLang="en-US" dirty="0"/>
              <a:t>％、および前尖逸脱が</a:t>
            </a:r>
            <a:r>
              <a:rPr lang="en-US" altLang="ja-JP" dirty="0"/>
              <a:t>12</a:t>
            </a:r>
            <a:r>
              <a:rPr lang="ja-JP" altLang="en-US" dirty="0"/>
              <a:t>％であった。</a:t>
            </a:r>
            <a:endParaRPr lang="en-US" altLang="ja-JP" dirty="0"/>
          </a:p>
          <a:p>
            <a:endParaRPr kumimoji="1" lang="en-US" altLang="ja-JP" dirty="0"/>
          </a:p>
          <a:p>
            <a:r>
              <a:rPr lang="ja-JP" altLang="en-US" dirty="0"/>
              <a:t>・再発性</a:t>
            </a:r>
            <a:r>
              <a:rPr lang="en-US" altLang="ja-JP" dirty="0"/>
              <a:t>MR</a:t>
            </a:r>
            <a:r>
              <a:rPr lang="ja-JP" altLang="en-US" dirty="0"/>
              <a:t>（</a:t>
            </a:r>
            <a:r>
              <a:rPr lang="en-US" altLang="ja-JP" dirty="0"/>
              <a:t>MR≧2</a:t>
            </a:r>
            <a:r>
              <a:rPr lang="ja-JP" altLang="en-US" dirty="0"/>
              <a:t>度）の</a:t>
            </a:r>
            <a:r>
              <a:rPr lang="en-US" altLang="ja-JP" dirty="0"/>
              <a:t>15</a:t>
            </a:r>
            <a:r>
              <a:rPr lang="ja-JP" altLang="en-US" dirty="0"/>
              <a:t>年発生率は</a:t>
            </a:r>
            <a:r>
              <a:rPr lang="en-US" altLang="ja-JP" dirty="0"/>
              <a:t>13.3</a:t>
            </a:r>
            <a:r>
              <a:rPr lang="ja-JP" altLang="en-US" dirty="0"/>
              <a:t>％、僧帽弁の再手術率は</a:t>
            </a:r>
            <a:r>
              <a:rPr lang="en-US" altLang="ja-JP" dirty="0"/>
              <a:t>6.9</a:t>
            </a:r>
            <a:r>
              <a:rPr lang="ja-JP" altLang="en-US" dirty="0"/>
              <a:t>％、全死亡率は</a:t>
            </a:r>
            <a:r>
              <a:rPr lang="en-US" altLang="ja-JP" dirty="0"/>
              <a:t>44.0</a:t>
            </a:r>
            <a:r>
              <a:rPr lang="ja-JP" altLang="en-US" dirty="0"/>
              <a:t>％であった。</a:t>
            </a:r>
            <a:endParaRPr lang="en-US" altLang="ja-JP" dirty="0"/>
          </a:p>
          <a:p>
            <a:endParaRPr kumimoji="1" lang="en-US" altLang="ja-JP" dirty="0"/>
          </a:p>
          <a:p>
            <a:r>
              <a:rPr lang="ja-JP" altLang="en-US" dirty="0"/>
              <a:t>・</a:t>
            </a:r>
            <a:r>
              <a:rPr lang="en-US" altLang="ja-JP" dirty="0"/>
              <a:t>1996</a:t>
            </a:r>
            <a:r>
              <a:rPr lang="ja-JP" altLang="en-US" dirty="0"/>
              <a:t>年以前の形成術実施は、</a:t>
            </a:r>
            <a:r>
              <a:rPr lang="en-US" altLang="ja-JP" dirty="0"/>
              <a:t>MR</a:t>
            </a:r>
            <a:r>
              <a:rPr lang="ja-JP" altLang="en-US" dirty="0"/>
              <a:t>再発の独立予測因子であった（</a:t>
            </a:r>
            <a:r>
              <a:rPr lang="en-US" altLang="ja-JP" dirty="0"/>
              <a:t>HR</a:t>
            </a:r>
            <a:r>
              <a:rPr lang="ja-JP" altLang="en-US" dirty="0"/>
              <a:t>：</a:t>
            </a:r>
            <a:r>
              <a:rPr lang="en-US" altLang="ja-JP" dirty="0"/>
              <a:t>1.52</a:t>
            </a:r>
            <a:r>
              <a:rPr lang="ja-JP" altLang="en-US" dirty="0"/>
              <a:t>）</a:t>
            </a:r>
            <a:endParaRPr lang="en-US" altLang="ja-JP" dirty="0"/>
          </a:p>
          <a:p>
            <a:endParaRPr lang="en-US" altLang="ja-JP" dirty="0"/>
          </a:p>
          <a:p>
            <a:r>
              <a:rPr lang="ja-JP" altLang="en-US" dirty="0"/>
              <a:t>・その他の決定因子は、年齢、軽度の術中残存</a:t>
            </a:r>
            <a:r>
              <a:rPr lang="en-US" altLang="ja-JP" dirty="0"/>
              <a:t>MR</a:t>
            </a:r>
            <a:r>
              <a:rPr lang="ja-JP" altLang="en-US" dirty="0"/>
              <a:t>、前尖逸脱、二尖逸脱、灌流時間</a:t>
            </a:r>
            <a:r>
              <a:rPr lang="en-US" altLang="ja-JP" dirty="0"/>
              <a:t>90</a:t>
            </a:r>
            <a:r>
              <a:rPr lang="ja-JP" altLang="en-US" dirty="0"/>
              <a:t>分超、弁輪形成術なしであった。</a:t>
            </a:r>
            <a:endParaRPr lang="en-US" altLang="ja-JP" dirty="0"/>
          </a:p>
          <a:p>
            <a:endParaRPr kumimoji="1" lang="en-US" altLang="ja-JP" dirty="0"/>
          </a:p>
          <a:p>
            <a:r>
              <a:rPr lang="ja-JP" altLang="en-US" dirty="0"/>
              <a:t>・中等度以上の</a:t>
            </a:r>
            <a:r>
              <a:rPr lang="en-US" altLang="ja-JP" dirty="0"/>
              <a:t>MR</a:t>
            </a:r>
            <a:r>
              <a:rPr lang="ja-JP" altLang="en-US" dirty="0"/>
              <a:t>の再発は、有害な左室リモデリングと死亡率上昇と関連していた。（</a:t>
            </a:r>
            <a:r>
              <a:rPr lang="en-US" altLang="ja-JP" dirty="0"/>
              <a:t>HR</a:t>
            </a:r>
            <a:r>
              <a:rPr lang="ja-JP" altLang="en-US" dirty="0"/>
              <a:t>：</a:t>
            </a:r>
            <a:r>
              <a:rPr lang="en-US" altLang="ja-JP" dirty="0"/>
              <a:t>1.72</a:t>
            </a:r>
            <a:r>
              <a:rPr lang="ja-JP" altLang="en-US" dirty="0"/>
              <a:t>）</a:t>
            </a:r>
          </a:p>
          <a:p>
            <a:endParaRPr kumimoji="1" lang="ja-JP" altLang="en-US" dirty="0"/>
          </a:p>
        </p:txBody>
      </p:sp>
    </p:spTree>
    <p:extLst>
      <p:ext uri="{BB962C8B-B14F-4D97-AF65-F5344CB8AC3E}">
        <p14:creationId xmlns:p14="http://schemas.microsoft.com/office/powerpoint/2010/main" val="7846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
          <p:cNvPicPr>
            <a:picLocks noGrp="1" noChangeAspect="1"/>
          </p:cNvPicPr>
          <p:nvPr>
            <p:ph idx="1"/>
          </p:nvPr>
        </p:nvPicPr>
        <p:blipFill rotWithShape="1">
          <a:blip r:embed="rId3" cstate="print"/>
          <a:srcRect l="-5091" r="-5443"/>
          <a:stretch/>
        </p:blipFill>
        <p:spPr>
          <a:xfrm>
            <a:off x="254001" y="1163638"/>
            <a:ext cx="5351479" cy="4525963"/>
          </a:xfrm>
          <a:prstGeom prst="rect">
            <a:avLst/>
          </a:prstGeom>
        </p:spPr>
      </p:pic>
      <p:sp>
        <p:nvSpPr>
          <p:cNvPr id="3" name="テキスト ボックス 2"/>
          <p:cNvSpPr txBox="1"/>
          <p:nvPr/>
        </p:nvSpPr>
        <p:spPr>
          <a:xfrm>
            <a:off x="5605480" y="554038"/>
            <a:ext cx="3386120" cy="5632312"/>
          </a:xfrm>
          <a:prstGeom prst="rect">
            <a:avLst/>
          </a:prstGeom>
          <a:noFill/>
        </p:spPr>
        <p:txBody>
          <a:bodyPr wrap="square" rtlCol="0">
            <a:spAutoFit/>
          </a:bodyPr>
          <a:lstStyle/>
          <a:p>
            <a:r>
              <a:rPr lang="ja-JP" altLang="en-US" dirty="0"/>
              <a:t>・コホートは全体で </a:t>
            </a:r>
            <a:r>
              <a:rPr lang="en-US" altLang="ja-JP" dirty="0"/>
              <a:t>1,499,650 </a:t>
            </a:r>
            <a:r>
              <a:rPr lang="ja-JP" altLang="en-US" dirty="0"/>
              <a:t>例であり，</a:t>
            </a:r>
            <a:r>
              <a:rPr lang="en-US" altLang="ja-JP" dirty="0"/>
              <a:t>29,741 </a:t>
            </a:r>
            <a:r>
              <a:rPr lang="ja-JP" altLang="en-US" dirty="0"/>
              <a:t>例が心不全で入院した（発生率：</a:t>
            </a:r>
            <a:r>
              <a:rPr lang="en-US" altLang="ja-JP" dirty="0"/>
              <a:t>1,000 </a:t>
            </a:r>
            <a:r>
              <a:rPr lang="ja-JP" altLang="en-US" dirty="0"/>
              <a:t>人年あたり </a:t>
            </a:r>
            <a:r>
              <a:rPr lang="en-US" altLang="ja-JP" dirty="0"/>
              <a:t>9.2 </a:t>
            </a:r>
            <a:r>
              <a:rPr lang="ja-JP" altLang="en-US" dirty="0"/>
              <a:t>件）</a:t>
            </a:r>
            <a:endParaRPr lang="en-US" altLang="ja-JP" dirty="0"/>
          </a:p>
          <a:p>
            <a:endParaRPr lang="en-US" altLang="ja-JP" dirty="0"/>
          </a:p>
          <a:p>
            <a:r>
              <a:rPr lang="ja-JP" altLang="en-US" dirty="0"/>
              <a:t>・心不全による入院の発生率は，インクレチン関連薬の使用によって，経口糖尿病治療薬併用と比較し</a:t>
            </a:r>
            <a:endParaRPr lang="en-US" altLang="ja-JP" dirty="0"/>
          </a:p>
          <a:p>
            <a:r>
              <a:rPr lang="en-US" altLang="ja-JP" dirty="0"/>
              <a:t>①</a:t>
            </a:r>
            <a:r>
              <a:rPr lang="ja-JP" altLang="en-US" dirty="0"/>
              <a:t>心不全の既往がある患者では上昇せず（</a:t>
            </a:r>
            <a:r>
              <a:rPr lang="en-US" altLang="ja-JP" dirty="0"/>
              <a:t>HR</a:t>
            </a:r>
            <a:r>
              <a:rPr lang="ja-JP" altLang="en-US" dirty="0"/>
              <a:t> </a:t>
            </a:r>
            <a:r>
              <a:rPr lang="en-US" altLang="ja-JP" dirty="0"/>
              <a:t>0.86</a:t>
            </a:r>
            <a:r>
              <a:rPr lang="ja-JP" altLang="en-US" dirty="0"/>
              <a:t>，</a:t>
            </a:r>
            <a:r>
              <a:rPr lang="en-US" altLang="ja-JP" dirty="0"/>
              <a:t>95%CI 0.62</a:t>
            </a:r>
            <a:r>
              <a:rPr lang="ja-JP" altLang="en-US" dirty="0"/>
              <a:t>～</a:t>
            </a:r>
            <a:r>
              <a:rPr lang="en-US" altLang="ja-JP" dirty="0"/>
              <a:t>1.19</a:t>
            </a:r>
            <a:r>
              <a:rPr lang="ja-JP" altLang="en-US" dirty="0"/>
              <a:t>）</a:t>
            </a:r>
            <a:endParaRPr lang="en-US" altLang="ja-JP" dirty="0"/>
          </a:p>
          <a:p>
            <a:endParaRPr lang="en-US" altLang="ja-JP" dirty="0"/>
          </a:p>
          <a:p>
            <a:r>
              <a:rPr lang="en-US" altLang="ja-JP" dirty="0"/>
              <a:t>②</a:t>
            </a:r>
            <a:r>
              <a:rPr lang="ja-JP" altLang="en-US" dirty="0"/>
              <a:t>心不全の既往がない患者でも上昇しなかった（</a:t>
            </a:r>
            <a:r>
              <a:rPr lang="en-US" altLang="en-US" dirty="0"/>
              <a:t>HR</a:t>
            </a:r>
            <a:r>
              <a:rPr lang="ja-JP" altLang="en-US" dirty="0"/>
              <a:t> </a:t>
            </a:r>
            <a:r>
              <a:rPr lang="en-US" altLang="ja-JP" dirty="0"/>
              <a:t>0.82</a:t>
            </a:r>
            <a:r>
              <a:rPr lang="ja-JP" altLang="en-US" dirty="0"/>
              <a:t>，</a:t>
            </a:r>
            <a:r>
              <a:rPr lang="en-US" altLang="ja-JP" dirty="0"/>
              <a:t>95% CI 0.67</a:t>
            </a:r>
            <a:r>
              <a:rPr lang="ja-JP" altLang="en-US" dirty="0"/>
              <a:t>～</a:t>
            </a:r>
            <a:r>
              <a:rPr lang="en-US" altLang="ja-JP" dirty="0"/>
              <a:t>1.00</a:t>
            </a:r>
            <a:r>
              <a:rPr lang="ja-JP" altLang="en-US" dirty="0"/>
              <a:t>）</a:t>
            </a:r>
            <a:endParaRPr lang="en-US" altLang="ja-JP" dirty="0"/>
          </a:p>
          <a:p>
            <a:endParaRPr lang="en-US" altLang="ja-JP" dirty="0"/>
          </a:p>
          <a:p>
            <a:r>
              <a:rPr lang="ja-JP" altLang="en-US" dirty="0"/>
              <a:t>・</a:t>
            </a:r>
            <a:r>
              <a:rPr lang="en-US" altLang="ja-JP" dirty="0"/>
              <a:t>DPP-4 </a:t>
            </a:r>
            <a:r>
              <a:rPr lang="ja-JP" altLang="en-US" dirty="0"/>
              <a:t>阻害薬と </a:t>
            </a:r>
            <a:r>
              <a:rPr lang="en-US" altLang="ja-JP" dirty="0"/>
              <a:t>GLP-1 </a:t>
            </a:r>
            <a:r>
              <a:rPr lang="ja-JP" altLang="en-US" dirty="0"/>
              <a:t>アナログとで結果は変わらなかった</a:t>
            </a:r>
          </a:p>
          <a:p>
            <a:endParaRPr kumimoji="1" lang="ja-JP" altLang="en-US" dirty="0"/>
          </a:p>
        </p:txBody>
      </p:sp>
    </p:spTree>
    <p:extLst>
      <p:ext uri="{BB962C8B-B14F-4D97-AF65-F5344CB8AC3E}">
        <p14:creationId xmlns:p14="http://schemas.microsoft.com/office/powerpoint/2010/main" val="5403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9564" r="-5315"/>
          <a:stretch/>
        </p:blipFill>
        <p:spPr>
          <a:xfrm>
            <a:off x="-135460" y="274638"/>
            <a:ext cx="4449806" cy="6254631"/>
          </a:xfrm>
        </p:spPr>
      </p:pic>
      <p:sp>
        <p:nvSpPr>
          <p:cNvPr id="5" name="テキスト ボックス 4"/>
          <p:cNvSpPr txBox="1"/>
          <p:nvPr/>
        </p:nvSpPr>
        <p:spPr>
          <a:xfrm>
            <a:off x="4314346" y="274638"/>
            <a:ext cx="3747067" cy="646331"/>
          </a:xfrm>
          <a:prstGeom prst="rect">
            <a:avLst/>
          </a:prstGeom>
          <a:noFill/>
        </p:spPr>
        <p:txBody>
          <a:bodyPr wrap="square" rtlCol="0">
            <a:spAutoFit/>
          </a:bodyPr>
          <a:lstStyle/>
          <a:p>
            <a:r>
              <a:rPr lang="ja-JP" altLang="en-US" dirty="0"/>
              <a:t>冠動脈手術前のアスピリン投与の</a:t>
            </a:r>
            <a:endParaRPr lang="en-US" altLang="ja-JP" dirty="0"/>
          </a:p>
          <a:p>
            <a:r>
              <a:rPr lang="ja-JP" altLang="en-US" dirty="0"/>
              <a:t>中止と継続との比較</a:t>
            </a:r>
            <a:endParaRPr kumimoji="1" lang="ja-JP" altLang="en-US" dirty="0"/>
          </a:p>
        </p:txBody>
      </p:sp>
      <p:sp>
        <p:nvSpPr>
          <p:cNvPr id="2" name="テキスト ボックス 1"/>
          <p:cNvSpPr txBox="1"/>
          <p:nvPr/>
        </p:nvSpPr>
        <p:spPr>
          <a:xfrm>
            <a:off x="4314346" y="1117600"/>
            <a:ext cx="4490987" cy="5355313"/>
          </a:xfrm>
          <a:prstGeom prst="rect">
            <a:avLst/>
          </a:prstGeom>
          <a:noFill/>
        </p:spPr>
        <p:txBody>
          <a:bodyPr wrap="square" rtlCol="0">
            <a:spAutoFit/>
          </a:bodyPr>
          <a:lstStyle/>
          <a:p>
            <a:r>
              <a:rPr lang="ja-JP" altLang="en-US" dirty="0"/>
              <a:t>・冠動脈手術を受ける患者において，アスピリン投与は出血のリスクを増大させるが，術前にアスピリン投与を中止すべきかどうかは明らかにされていない</a:t>
            </a:r>
          </a:p>
          <a:p>
            <a:endParaRPr lang="ja-JP" altLang="en-US" dirty="0"/>
          </a:p>
          <a:p>
            <a:r>
              <a:rPr lang="ja-JP" altLang="en-US" dirty="0"/>
              <a:t>・</a:t>
            </a:r>
            <a:r>
              <a:rPr lang="en-US" altLang="ja-JP" dirty="0"/>
              <a:t>2×2 </a:t>
            </a:r>
            <a:r>
              <a:rPr lang="ja-JP" altLang="en-US" dirty="0"/>
              <a:t>要因試験デザインを用いて，冠動脈手術を受ける予定で周術期合併症のリスクがある患者を，アスピリン投与またはプラセボ投与，トラネキサム酸投与またはプラセボ投与に無作為に割り付けた（ここではアスピリン試験の結果を報告）</a:t>
            </a:r>
            <a:endParaRPr lang="en-US" altLang="ja-JP" dirty="0"/>
          </a:p>
          <a:p>
            <a:endParaRPr lang="en-US" altLang="ja-JP" dirty="0"/>
          </a:p>
          <a:p>
            <a:r>
              <a:rPr lang="ja-JP" altLang="en-US" dirty="0"/>
              <a:t>・患者はアスピリン </a:t>
            </a:r>
            <a:r>
              <a:rPr lang="en-US" altLang="ja-JP" dirty="0"/>
              <a:t>100 mg </a:t>
            </a:r>
            <a:r>
              <a:rPr lang="ja-JP" altLang="en-US" dirty="0"/>
              <a:t>投与またはプラセボ投与に無作為に割り付けられた</a:t>
            </a:r>
            <a:endParaRPr lang="en-US" altLang="ja-JP" dirty="0"/>
          </a:p>
          <a:p>
            <a:endParaRPr lang="en-US" altLang="ja-JP" dirty="0"/>
          </a:p>
          <a:p>
            <a:r>
              <a:rPr lang="ja-JP" altLang="en-US" dirty="0"/>
              <a:t>・主要評価項目は，術後 </a:t>
            </a:r>
            <a:r>
              <a:rPr lang="en-US" altLang="ja-JP" dirty="0"/>
              <a:t>30 </a:t>
            </a:r>
            <a:r>
              <a:rPr lang="ja-JP" altLang="en-US" dirty="0"/>
              <a:t>日以内の死亡と血栓性合併症（非致死的心筋梗塞，脳卒中，肺塞栓症，腎不全，腸梗塞）の複合とした</a:t>
            </a:r>
          </a:p>
          <a:p>
            <a:endParaRPr kumimoji="1" lang="ja-JP" altLang="en-US" dirty="0"/>
          </a:p>
        </p:txBody>
      </p:sp>
    </p:spTree>
    <p:extLst>
      <p:ext uri="{BB962C8B-B14F-4D97-AF65-F5344CB8AC3E}">
        <p14:creationId xmlns:p14="http://schemas.microsoft.com/office/powerpoint/2010/main" val="177273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
          <p:cNvPicPr>
            <a:picLocks noGrp="1" noChangeAspect="1"/>
          </p:cNvPicPr>
          <p:nvPr>
            <p:ph idx="1"/>
          </p:nvPr>
        </p:nvPicPr>
        <p:blipFill rotWithShape="1">
          <a:blip r:embed="rId3" cstate="print"/>
          <a:srcRect l="-2685" r="-2962"/>
          <a:stretch/>
        </p:blipFill>
        <p:spPr>
          <a:xfrm>
            <a:off x="1" y="109540"/>
            <a:ext cx="7543800" cy="5228135"/>
          </a:xfrm>
          <a:prstGeom prst="rect">
            <a:avLst/>
          </a:prstGeom>
        </p:spPr>
      </p:pic>
      <p:sp>
        <p:nvSpPr>
          <p:cNvPr id="3" name="テキスト ボックス 2"/>
          <p:cNvSpPr txBox="1"/>
          <p:nvPr/>
        </p:nvSpPr>
        <p:spPr>
          <a:xfrm>
            <a:off x="240635" y="5377779"/>
            <a:ext cx="8694821" cy="1323439"/>
          </a:xfrm>
          <a:prstGeom prst="rect">
            <a:avLst/>
          </a:prstGeom>
          <a:noFill/>
        </p:spPr>
        <p:txBody>
          <a:bodyPr wrap="square" rtlCol="0">
            <a:spAutoFit/>
          </a:bodyPr>
          <a:lstStyle/>
          <a:p>
            <a:r>
              <a:rPr lang="ja-JP" altLang="en-US" sz="1600" dirty="0"/>
              <a:t>・ </a:t>
            </a:r>
            <a:r>
              <a:rPr lang="en-US" altLang="ja-JP" sz="1600" dirty="0"/>
              <a:t>2,100 </a:t>
            </a:r>
            <a:r>
              <a:rPr lang="ja-JP" altLang="en-US" sz="1600" dirty="0"/>
              <a:t>例が登録され，</a:t>
            </a:r>
            <a:r>
              <a:rPr lang="en-US" altLang="ja-JP" sz="1600" dirty="0"/>
              <a:t>1,047 </a:t>
            </a:r>
            <a:r>
              <a:rPr lang="ja-JP" altLang="en-US" sz="1600" dirty="0"/>
              <a:t>例をアスピリン投与に，</a:t>
            </a:r>
            <a:r>
              <a:rPr lang="en-US" altLang="ja-JP" sz="1600" dirty="0"/>
              <a:t>1,053 </a:t>
            </a:r>
            <a:r>
              <a:rPr lang="ja-JP" altLang="en-US" sz="1600" dirty="0"/>
              <a:t>例をプラセボ投与に無作為に割り付け</a:t>
            </a:r>
            <a:endParaRPr lang="en-US" altLang="ja-JP" sz="1600" dirty="0"/>
          </a:p>
          <a:p>
            <a:r>
              <a:rPr lang="ja-JP" altLang="en-US" sz="1600" dirty="0"/>
              <a:t>・主要評価項目は，アスピリン群の </a:t>
            </a:r>
            <a:r>
              <a:rPr lang="en-US" altLang="ja-JP" sz="1600" dirty="0"/>
              <a:t>202 </a:t>
            </a:r>
            <a:r>
              <a:rPr lang="ja-JP" altLang="en-US" sz="1600" dirty="0"/>
              <a:t>例（</a:t>
            </a:r>
            <a:r>
              <a:rPr lang="en-US" altLang="ja-JP" sz="1600" dirty="0"/>
              <a:t>19.3%</a:t>
            </a:r>
            <a:r>
              <a:rPr lang="ja-JP" altLang="en-US" sz="1600" dirty="0"/>
              <a:t>）とプラセボ群の </a:t>
            </a:r>
            <a:r>
              <a:rPr lang="en-US" altLang="ja-JP" sz="1600" dirty="0"/>
              <a:t>215 </a:t>
            </a:r>
            <a:r>
              <a:rPr lang="ja-JP" altLang="en-US" sz="1600" dirty="0"/>
              <a:t>例（</a:t>
            </a:r>
            <a:r>
              <a:rPr lang="en-US" altLang="ja-JP" sz="1600" dirty="0"/>
              <a:t>20.4%</a:t>
            </a:r>
            <a:r>
              <a:rPr lang="ja-JP" altLang="en-US" sz="1600" dirty="0"/>
              <a:t>）に発生した（</a:t>
            </a:r>
            <a:r>
              <a:rPr lang="en-US" altLang="ja-JP" sz="1600" dirty="0"/>
              <a:t>RR</a:t>
            </a:r>
            <a:r>
              <a:rPr lang="ja-JP" altLang="en-US" sz="1600" dirty="0"/>
              <a:t> </a:t>
            </a:r>
            <a:r>
              <a:rPr lang="en-US" altLang="ja-JP" sz="1600" dirty="0"/>
              <a:t>0.94</a:t>
            </a:r>
            <a:r>
              <a:rPr lang="ja-JP" altLang="en-US" sz="1600" dirty="0"/>
              <a:t>，</a:t>
            </a:r>
            <a:r>
              <a:rPr lang="en-US" altLang="ja-JP" sz="1600" dirty="0"/>
              <a:t>95%</a:t>
            </a:r>
            <a:r>
              <a:rPr lang="en-US" altLang="en-US" sz="1600" dirty="0"/>
              <a:t>CI</a:t>
            </a:r>
            <a:r>
              <a:rPr lang="ja-JP" altLang="en-US" sz="1600" dirty="0"/>
              <a:t> </a:t>
            </a:r>
            <a:r>
              <a:rPr lang="en-US" altLang="ja-JP" sz="1600" dirty="0"/>
              <a:t>0.80</a:t>
            </a:r>
            <a:r>
              <a:rPr lang="ja-JP" altLang="en-US" sz="1600" dirty="0"/>
              <a:t>～</a:t>
            </a:r>
            <a:r>
              <a:rPr lang="en-US" altLang="ja-JP" sz="1600" dirty="0"/>
              <a:t>1.12</a:t>
            </a:r>
            <a:r>
              <a:rPr lang="ja-JP" altLang="en-US" sz="1600" dirty="0"/>
              <a:t>，</a:t>
            </a:r>
            <a:r>
              <a:rPr lang="en-US" altLang="ja-JP" sz="1600" dirty="0"/>
              <a:t>P</a:t>
            </a:r>
            <a:r>
              <a:rPr lang="ja-JP" altLang="en-US" sz="1600" dirty="0"/>
              <a:t>＝</a:t>
            </a:r>
            <a:r>
              <a:rPr lang="en-US" altLang="ja-JP" sz="1600" dirty="0"/>
              <a:t>0.55</a:t>
            </a:r>
            <a:r>
              <a:rPr lang="ja-JP" altLang="en-US" sz="1600" dirty="0"/>
              <a:t>）</a:t>
            </a:r>
            <a:endParaRPr lang="en-US" altLang="ja-JP" sz="1600" dirty="0"/>
          </a:p>
          <a:p>
            <a:r>
              <a:rPr lang="ja-JP" altLang="en-US" sz="1600" dirty="0"/>
              <a:t>・再手術にいたった重大な出血はアスピリン群の </a:t>
            </a:r>
            <a:r>
              <a:rPr lang="en-US" altLang="ja-JP" sz="1600" dirty="0"/>
              <a:t>1.8%</a:t>
            </a:r>
            <a:r>
              <a:rPr lang="ja-JP" altLang="en-US" sz="1600" dirty="0"/>
              <a:t>とプラセボ群の </a:t>
            </a:r>
            <a:r>
              <a:rPr lang="en-US" altLang="ja-JP" sz="1600" dirty="0"/>
              <a:t>2.1%</a:t>
            </a:r>
            <a:r>
              <a:rPr lang="ja-JP" altLang="en-US" sz="1600" dirty="0"/>
              <a:t>に発生し（</a:t>
            </a:r>
            <a:r>
              <a:rPr lang="en-US" altLang="ja-JP" sz="1600" dirty="0"/>
              <a:t>P</a:t>
            </a:r>
            <a:r>
              <a:rPr lang="ja-JP" altLang="en-US" sz="1600" dirty="0"/>
              <a:t>＝</a:t>
            </a:r>
            <a:r>
              <a:rPr lang="en-US" altLang="ja-JP" sz="1600" dirty="0"/>
              <a:t>0.75</a:t>
            </a:r>
            <a:r>
              <a:rPr lang="ja-JP" altLang="en-US" sz="1600" dirty="0"/>
              <a:t>），心タンポナーデはそれぞれ </a:t>
            </a:r>
            <a:r>
              <a:rPr lang="en-US" altLang="ja-JP" sz="1600" dirty="0"/>
              <a:t>1.1%</a:t>
            </a:r>
            <a:r>
              <a:rPr lang="ja-JP" altLang="en-US" sz="1600" dirty="0"/>
              <a:t>と </a:t>
            </a:r>
            <a:r>
              <a:rPr lang="en-US" altLang="ja-JP" sz="1600" dirty="0"/>
              <a:t>0.4%</a:t>
            </a:r>
            <a:r>
              <a:rPr lang="ja-JP" altLang="en-US" sz="1600" dirty="0"/>
              <a:t>に発生した（</a:t>
            </a:r>
            <a:r>
              <a:rPr lang="en-US" altLang="ja-JP" sz="1600" dirty="0"/>
              <a:t>P</a:t>
            </a:r>
            <a:r>
              <a:rPr lang="ja-JP" altLang="en-US" sz="1600" dirty="0"/>
              <a:t>＝</a:t>
            </a:r>
            <a:r>
              <a:rPr lang="en-US" altLang="ja-JP" sz="1600" dirty="0"/>
              <a:t>0.08</a:t>
            </a:r>
            <a:r>
              <a:rPr lang="ja-JP" altLang="en-US" sz="1600" dirty="0"/>
              <a:t>）</a:t>
            </a:r>
          </a:p>
        </p:txBody>
      </p:sp>
    </p:spTree>
    <p:extLst>
      <p:ext uri="{BB962C8B-B14F-4D97-AF65-F5344CB8AC3E}">
        <p14:creationId xmlns:p14="http://schemas.microsoft.com/office/powerpoint/2010/main" val="138441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0533" y="342370"/>
            <a:ext cx="3031067" cy="1143000"/>
          </a:xfrm>
        </p:spPr>
        <p:txBody>
          <a:bodyPr>
            <a:noAutofit/>
          </a:bodyPr>
          <a:lstStyle/>
          <a:p>
            <a:r>
              <a:rPr lang="ja-JP" altLang="en-US" sz="2000" dirty="0"/>
              <a:t>無症候性内頸動脈狭窄症に対するステントと手術とを比較した無作為化試験</a:t>
            </a:r>
            <a:br>
              <a:rPr lang="ja-JP" altLang="en-US" sz="2000" dirty="0"/>
            </a:br>
            <a:endParaRPr kumimoji="1" lang="ja-JP" altLang="en-US" sz="2000" dirty="0"/>
          </a:p>
        </p:txBody>
      </p:sp>
      <p:pic>
        <p:nvPicPr>
          <p:cNvPr id="4" name="コンテンツ プレースホルダー 3"/>
          <p:cNvPicPr>
            <a:picLocks noGrp="1" noChangeAspect="1"/>
          </p:cNvPicPr>
          <p:nvPr>
            <p:ph idx="1"/>
          </p:nvPr>
        </p:nvPicPr>
        <p:blipFill rotWithShape="1">
          <a:blip r:embed="rId3"/>
          <a:srcRect l="-4032" r="-2303"/>
          <a:stretch/>
        </p:blipFill>
        <p:spPr>
          <a:xfrm>
            <a:off x="-188137" y="274638"/>
            <a:ext cx="6402295" cy="6389323"/>
          </a:xfrm>
        </p:spPr>
      </p:pic>
      <p:sp>
        <p:nvSpPr>
          <p:cNvPr id="6" name="テキスト ボックス 5"/>
          <p:cNvSpPr txBox="1"/>
          <p:nvPr/>
        </p:nvSpPr>
        <p:spPr>
          <a:xfrm>
            <a:off x="5960534" y="1705503"/>
            <a:ext cx="3031066" cy="4524316"/>
          </a:xfrm>
          <a:prstGeom prst="rect">
            <a:avLst/>
          </a:prstGeom>
          <a:noFill/>
        </p:spPr>
        <p:txBody>
          <a:bodyPr wrap="square" rtlCol="0">
            <a:spAutoFit/>
          </a:bodyPr>
          <a:lstStyle/>
          <a:p>
            <a:r>
              <a:rPr lang="ja-JP" altLang="en-US" dirty="0"/>
              <a:t>・登録前の </a:t>
            </a:r>
            <a:r>
              <a:rPr lang="en-US" altLang="ja-JP" dirty="0"/>
              <a:t>180 </a:t>
            </a:r>
            <a:r>
              <a:rPr lang="ja-JP" altLang="en-US" dirty="0"/>
              <a:t>日間に脳卒中・一過性脳虚血発作・一過性黒内障を起こしていない無症候性の内頸動脈高度狭窄症を有し，手術合併症のリスクが高くないと判定された </a:t>
            </a:r>
            <a:r>
              <a:rPr lang="en-US" altLang="ja-JP" dirty="0"/>
              <a:t>79 </a:t>
            </a:r>
            <a:r>
              <a:rPr lang="ja-JP" altLang="en-US" dirty="0"/>
              <a:t>歳以下の患者を対象に，遠位塞栓防止デバイスを用いた頸動脈ステント留置術と，頸動脈内膜剝離術とを比較した．</a:t>
            </a:r>
            <a:endParaRPr lang="en-US" altLang="ja-JP" dirty="0"/>
          </a:p>
          <a:p>
            <a:endParaRPr lang="en-US" altLang="ja-JP" dirty="0"/>
          </a:p>
          <a:p>
            <a:r>
              <a:rPr lang="ja-JP" altLang="en-US" dirty="0"/>
              <a:t>・予定登録患者数は </a:t>
            </a:r>
            <a:r>
              <a:rPr lang="en-US" altLang="ja-JP" dirty="0"/>
              <a:t>1,658 </a:t>
            </a:r>
            <a:r>
              <a:rPr lang="ja-JP" altLang="en-US" dirty="0"/>
              <a:t>例であったが，登録に時間がかかったため，</a:t>
            </a:r>
            <a:r>
              <a:rPr lang="en-US" altLang="ja-JP" dirty="0"/>
              <a:t>1,453 </a:t>
            </a:r>
            <a:r>
              <a:rPr lang="ja-JP" altLang="en-US" dirty="0"/>
              <a:t>例を無作為化し調査した</a:t>
            </a:r>
            <a:r>
              <a:rPr lang="en-US" altLang="ja-JP" dirty="0"/>
              <a:t>.</a:t>
            </a:r>
          </a:p>
          <a:p>
            <a:endParaRPr lang="en-US" altLang="ja-JP" dirty="0"/>
          </a:p>
        </p:txBody>
      </p:sp>
    </p:spTree>
    <p:extLst>
      <p:ext uri="{BB962C8B-B14F-4D97-AF65-F5344CB8AC3E}">
        <p14:creationId xmlns:p14="http://schemas.microsoft.com/office/powerpoint/2010/main" val="234906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
          <p:cNvPicPr>
            <a:picLocks noGrp="1" noChangeAspect="1"/>
          </p:cNvPicPr>
          <p:nvPr>
            <p:ph idx="1"/>
          </p:nvPr>
        </p:nvPicPr>
        <p:blipFill rotWithShape="1">
          <a:blip r:embed="rId2" cstate="print"/>
          <a:srcRect l="-2961" r="-4124"/>
          <a:stretch/>
        </p:blipFill>
        <p:spPr>
          <a:xfrm>
            <a:off x="203199" y="274638"/>
            <a:ext cx="4453467" cy="6469174"/>
          </a:xfrm>
          <a:prstGeom prst="rect">
            <a:avLst/>
          </a:prstGeom>
        </p:spPr>
      </p:pic>
      <p:sp>
        <p:nvSpPr>
          <p:cNvPr id="5" name="テキスト ボックス 4"/>
          <p:cNvSpPr txBox="1"/>
          <p:nvPr/>
        </p:nvSpPr>
        <p:spPr>
          <a:xfrm>
            <a:off x="4800600" y="508000"/>
            <a:ext cx="4152900" cy="3139321"/>
          </a:xfrm>
          <a:prstGeom prst="rect">
            <a:avLst/>
          </a:prstGeom>
          <a:noFill/>
        </p:spPr>
        <p:txBody>
          <a:bodyPr wrap="square" rtlCol="0">
            <a:spAutoFit/>
          </a:bodyPr>
          <a:lstStyle/>
          <a:p>
            <a:r>
              <a:rPr lang="en-US" altLang="ja-JP" dirty="0"/>
              <a:t>『</a:t>
            </a:r>
            <a:r>
              <a:rPr lang="ja-JP" altLang="en-US" dirty="0"/>
              <a:t>手術合併症のリスクが高くない</a:t>
            </a:r>
            <a:r>
              <a:rPr lang="en-US" altLang="ja-JP" dirty="0"/>
              <a:t>』</a:t>
            </a:r>
            <a:r>
              <a:rPr lang="ja-JP" altLang="en-US" dirty="0"/>
              <a:t>と判定された 患者とは以下の通り</a:t>
            </a:r>
            <a:endParaRPr kumimoji="1" lang="en-US" altLang="ja-JP" dirty="0"/>
          </a:p>
          <a:p>
            <a:endParaRPr kumimoji="1" lang="en-US" altLang="ja-JP" dirty="0"/>
          </a:p>
          <a:p>
            <a:r>
              <a:rPr kumimoji="1" lang="ja-JP" altLang="en-US" dirty="0"/>
              <a:t>・平均</a:t>
            </a:r>
            <a:r>
              <a:rPr kumimoji="1" lang="en-US" altLang="ja-JP" dirty="0"/>
              <a:t>67</a:t>
            </a:r>
            <a:r>
              <a:rPr kumimoji="1" lang="ja-JP" altLang="en-US" dirty="0"/>
              <a:t>歳</a:t>
            </a:r>
            <a:endParaRPr kumimoji="1" lang="en-US" altLang="ja-JP" dirty="0"/>
          </a:p>
          <a:p>
            <a:r>
              <a:rPr lang="ja-JP" altLang="en-US" dirty="0"/>
              <a:t>・高血圧、脂質異常は両群とも</a:t>
            </a:r>
            <a:r>
              <a:rPr lang="en-US" altLang="ja-JP" dirty="0"/>
              <a:t>90</a:t>
            </a:r>
            <a:r>
              <a:rPr lang="ja-JP" altLang="en-US" dirty="0"/>
              <a:t>％程度</a:t>
            </a:r>
            <a:endParaRPr lang="en-US" altLang="ja-JP" dirty="0"/>
          </a:p>
          <a:p>
            <a:r>
              <a:rPr lang="ja-JP" altLang="en-US" dirty="0"/>
              <a:t>・糖尿病は</a:t>
            </a:r>
            <a:r>
              <a:rPr lang="en-US" altLang="ja-JP" dirty="0"/>
              <a:t>35</a:t>
            </a:r>
            <a:r>
              <a:rPr lang="ja-JP" altLang="en-US" dirty="0"/>
              <a:t>％程度</a:t>
            </a:r>
            <a:endParaRPr lang="en-US" altLang="ja-JP" dirty="0"/>
          </a:p>
          <a:p>
            <a:r>
              <a:rPr kumimoji="1" lang="ja-JP" altLang="en-US" dirty="0"/>
              <a:t>・不整脈、虚血、弁膜症などの心疾患は</a:t>
            </a:r>
            <a:r>
              <a:rPr kumimoji="1" lang="en-US" altLang="ja-JP" dirty="0"/>
              <a:t>10</a:t>
            </a:r>
            <a:r>
              <a:rPr kumimoji="1" lang="ja-JP" altLang="en-US" dirty="0"/>
              <a:t>％程度</a:t>
            </a:r>
            <a:endParaRPr kumimoji="1" lang="en-US" altLang="ja-JP" dirty="0"/>
          </a:p>
          <a:p>
            <a:r>
              <a:rPr lang="ja-JP" altLang="en-US" dirty="0"/>
              <a:t>・約</a:t>
            </a:r>
            <a:r>
              <a:rPr lang="en-US" altLang="ja-JP" dirty="0"/>
              <a:t>2</a:t>
            </a:r>
            <a:r>
              <a:rPr lang="ja-JP" altLang="en-US" dirty="0"/>
              <a:t>人に</a:t>
            </a:r>
            <a:r>
              <a:rPr lang="en-US" altLang="ja-JP" dirty="0"/>
              <a:t>1</a:t>
            </a:r>
            <a:r>
              <a:rPr lang="ja-JP" altLang="en-US" dirty="0"/>
              <a:t>人は対側にも狭窄を有する</a:t>
            </a:r>
            <a:endParaRPr lang="en-US" altLang="ja-JP" dirty="0"/>
          </a:p>
          <a:p>
            <a:r>
              <a:rPr lang="ja-JP" altLang="en-US" dirty="0"/>
              <a:t>・脳梗塞の既往は</a:t>
            </a:r>
            <a:r>
              <a:rPr lang="en-US" altLang="ja-JP" dirty="0"/>
              <a:t>9</a:t>
            </a:r>
            <a:r>
              <a:rPr lang="ja-JP" altLang="en-US" dirty="0"/>
              <a:t>％</a:t>
            </a:r>
            <a:endParaRPr lang="en-US" altLang="ja-JP" dirty="0"/>
          </a:p>
          <a:p>
            <a:r>
              <a:rPr kumimoji="1" lang="ja-JP" altLang="en-US" dirty="0"/>
              <a:t>・狭窄は％</a:t>
            </a:r>
            <a:r>
              <a:rPr kumimoji="1" lang="en-US" altLang="ja-JP" dirty="0"/>
              <a:t>diameter</a:t>
            </a:r>
            <a:r>
              <a:rPr kumimoji="1" lang="ja-JP" altLang="en-US" dirty="0"/>
              <a:t>で</a:t>
            </a:r>
            <a:r>
              <a:rPr kumimoji="1" lang="en-US" altLang="ja-JP" dirty="0"/>
              <a:t>73</a:t>
            </a:r>
            <a:r>
              <a:rPr kumimoji="1" lang="ja-JP" altLang="en-US" dirty="0"/>
              <a:t>％</a:t>
            </a:r>
          </a:p>
        </p:txBody>
      </p:sp>
    </p:spTree>
    <p:extLst>
      <p:ext uri="{BB962C8B-B14F-4D97-AF65-F5344CB8AC3E}">
        <p14:creationId xmlns:p14="http://schemas.microsoft.com/office/powerpoint/2010/main" val="216650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
          <p:cNvPicPr>
            <a:picLocks noGrp="1" noChangeAspect="1"/>
          </p:cNvPicPr>
          <p:nvPr>
            <p:ph idx="1"/>
          </p:nvPr>
        </p:nvPicPr>
        <p:blipFill>
          <a:blip r:embed="rId3" cstate="print"/>
          <a:srcRect t="-3780" b="-3780"/>
          <a:stretch>
            <a:fillRect/>
          </a:stretch>
        </p:blipFill>
        <p:spPr>
          <a:xfrm>
            <a:off x="457200" y="33865"/>
            <a:ext cx="6417733" cy="3529506"/>
          </a:xfrm>
          <a:prstGeom prst="rect">
            <a:avLst/>
          </a:prstGeom>
        </p:spPr>
      </p:pic>
      <p:sp>
        <p:nvSpPr>
          <p:cNvPr id="5" name="テキスト ボックス 4"/>
          <p:cNvSpPr txBox="1"/>
          <p:nvPr/>
        </p:nvSpPr>
        <p:spPr>
          <a:xfrm>
            <a:off x="237067" y="3459203"/>
            <a:ext cx="8771466" cy="3416320"/>
          </a:xfrm>
          <a:prstGeom prst="rect">
            <a:avLst/>
          </a:prstGeom>
          <a:noFill/>
        </p:spPr>
        <p:txBody>
          <a:bodyPr wrap="square" rtlCol="0">
            <a:spAutoFit/>
          </a:bodyPr>
          <a:lstStyle/>
          <a:p>
            <a:r>
              <a:rPr lang="ja-JP" altLang="en-US" dirty="0"/>
              <a:t>・主要複合エンドポイントに関して，ステント留置術は内膜剝離術と比較して非劣性であった（イベント発生率はそれぞれ</a:t>
            </a:r>
            <a:r>
              <a:rPr lang="en-US" altLang="ja-JP" dirty="0"/>
              <a:t>CAS</a:t>
            </a:r>
            <a:r>
              <a:rPr lang="ja-JP" altLang="en-US" dirty="0"/>
              <a:t> </a:t>
            </a:r>
            <a:r>
              <a:rPr lang="en-US" altLang="ja-JP" dirty="0"/>
              <a:t>3.8%</a:t>
            </a:r>
            <a:r>
              <a:rPr lang="ja-JP" altLang="en-US" dirty="0"/>
              <a:t>と</a:t>
            </a:r>
            <a:r>
              <a:rPr lang="en-US" altLang="ja-JP" dirty="0"/>
              <a:t>CEA</a:t>
            </a:r>
            <a:r>
              <a:rPr lang="ja-JP" altLang="en-US" dirty="0"/>
              <a:t> </a:t>
            </a:r>
            <a:r>
              <a:rPr lang="en-US" altLang="ja-JP" dirty="0"/>
              <a:t>3.4%</a:t>
            </a:r>
            <a:r>
              <a:rPr lang="ja-JP" altLang="en-US" dirty="0"/>
              <a:t>，非劣性について </a:t>
            </a:r>
            <a:r>
              <a:rPr lang="en-US" altLang="ja-JP" dirty="0"/>
              <a:t>P</a:t>
            </a:r>
            <a:r>
              <a:rPr lang="ja-JP" altLang="en-US" dirty="0"/>
              <a:t>＝</a:t>
            </a:r>
            <a:r>
              <a:rPr lang="en-US" altLang="ja-JP" dirty="0"/>
              <a:t>0.01</a:t>
            </a:r>
            <a:r>
              <a:rPr lang="ja-JP" altLang="en-US" dirty="0"/>
              <a:t>）．</a:t>
            </a:r>
            <a:endParaRPr lang="en-US" altLang="ja-JP" dirty="0"/>
          </a:p>
          <a:p>
            <a:endParaRPr lang="en-US" altLang="ja-JP" dirty="0"/>
          </a:p>
          <a:p>
            <a:r>
              <a:rPr lang="ja-JP" altLang="en-US" dirty="0"/>
              <a:t>・術後 </a:t>
            </a:r>
            <a:r>
              <a:rPr lang="en-US" altLang="ja-JP" dirty="0"/>
              <a:t>30 </a:t>
            </a:r>
            <a:r>
              <a:rPr lang="ja-JP" altLang="en-US" dirty="0"/>
              <a:t>日以内の脳卒中または死亡の発生率は，ステント留置術群 </a:t>
            </a:r>
            <a:r>
              <a:rPr lang="en-US" altLang="ja-JP" dirty="0"/>
              <a:t>2.9%</a:t>
            </a:r>
            <a:r>
              <a:rPr lang="ja-JP" altLang="en-US" dirty="0"/>
              <a:t>，内膜剝離術群 </a:t>
            </a:r>
            <a:r>
              <a:rPr lang="en-US" altLang="ja-JP" dirty="0"/>
              <a:t>1.7%</a:t>
            </a:r>
            <a:r>
              <a:rPr lang="ja-JP" altLang="en-US" dirty="0"/>
              <a:t>であった（</a:t>
            </a:r>
            <a:r>
              <a:rPr lang="en-US" altLang="ja-JP" dirty="0"/>
              <a:t>P</a:t>
            </a:r>
            <a:r>
              <a:rPr lang="ja-JP" altLang="en-US" dirty="0"/>
              <a:t>＝</a:t>
            </a:r>
            <a:r>
              <a:rPr lang="en-US" altLang="ja-JP" dirty="0"/>
              <a:t>0.33</a:t>
            </a:r>
            <a:r>
              <a:rPr lang="ja-JP" altLang="en-US" dirty="0"/>
              <a:t>）．</a:t>
            </a:r>
            <a:endParaRPr lang="en-US" altLang="ja-JP" dirty="0"/>
          </a:p>
          <a:p>
            <a:endParaRPr lang="en-US" altLang="ja-JP" dirty="0"/>
          </a:p>
          <a:p>
            <a:r>
              <a:rPr lang="ja-JP" altLang="en-US" dirty="0"/>
              <a:t>・術後 </a:t>
            </a:r>
            <a:r>
              <a:rPr lang="en-US" altLang="ja-JP" dirty="0"/>
              <a:t>30 </a:t>
            </a:r>
            <a:r>
              <a:rPr lang="ja-JP" altLang="en-US" dirty="0"/>
              <a:t>日から </a:t>
            </a:r>
            <a:r>
              <a:rPr lang="en-US" altLang="ja-JP" dirty="0"/>
              <a:t>5 </a:t>
            </a:r>
            <a:r>
              <a:rPr lang="ja-JP" altLang="en-US" dirty="0"/>
              <a:t>年までのあいだに，同側脳卒中が発生しなかった患者の割合はステント留置術群 </a:t>
            </a:r>
            <a:r>
              <a:rPr lang="en-US" altLang="ja-JP" dirty="0"/>
              <a:t>97.8%</a:t>
            </a:r>
            <a:r>
              <a:rPr lang="ja-JP" altLang="en-US" dirty="0"/>
              <a:t>，内膜剝離術群 </a:t>
            </a:r>
            <a:r>
              <a:rPr lang="en-US" altLang="ja-JP" dirty="0"/>
              <a:t>97.3%</a:t>
            </a:r>
            <a:r>
              <a:rPr lang="ja-JP" altLang="en-US" dirty="0"/>
              <a:t>であり（</a:t>
            </a:r>
            <a:r>
              <a:rPr lang="en-US" altLang="ja-JP" dirty="0"/>
              <a:t>P</a:t>
            </a:r>
            <a:r>
              <a:rPr lang="ja-JP" altLang="en-US" dirty="0"/>
              <a:t>＝</a:t>
            </a:r>
            <a:r>
              <a:rPr lang="en-US" altLang="ja-JP" dirty="0"/>
              <a:t>0.51</a:t>
            </a:r>
            <a:r>
              <a:rPr lang="ja-JP" altLang="en-US" dirty="0"/>
              <a:t>），全生存率はそれぞれ </a:t>
            </a:r>
            <a:r>
              <a:rPr lang="en-US" altLang="ja-JP" dirty="0"/>
              <a:t>87.1%</a:t>
            </a:r>
            <a:r>
              <a:rPr lang="ja-JP" altLang="en-US" dirty="0"/>
              <a:t>，</a:t>
            </a:r>
            <a:r>
              <a:rPr lang="en-US" altLang="ja-JP" dirty="0"/>
              <a:t>89.4%</a:t>
            </a:r>
            <a:r>
              <a:rPr lang="ja-JP" altLang="en-US" dirty="0"/>
              <a:t>であった（</a:t>
            </a:r>
            <a:r>
              <a:rPr lang="en-US" altLang="ja-JP" dirty="0"/>
              <a:t>P</a:t>
            </a:r>
            <a:r>
              <a:rPr lang="ja-JP" altLang="en-US" dirty="0"/>
              <a:t>＝</a:t>
            </a:r>
            <a:r>
              <a:rPr lang="en-US" altLang="ja-JP" dirty="0"/>
              <a:t>0.21</a:t>
            </a:r>
            <a:r>
              <a:rPr lang="ja-JP" altLang="en-US" dirty="0"/>
              <a:t>）．</a:t>
            </a:r>
            <a:endParaRPr lang="en-US" altLang="ja-JP" dirty="0"/>
          </a:p>
          <a:p>
            <a:endParaRPr lang="en-US" altLang="ja-JP" dirty="0"/>
          </a:p>
          <a:p>
            <a:r>
              <a:rPr lang="ja-JP" altLang="en-US" dirty="0"/>
              <a:t>・脳卒中発生なしの </a:t>
            </a:r>
            <a:r>
              <a:rPr lang="en-US" altLang="ja-JP" dirty="0"/>
              <a:t>5 </a:t>
            </a:r>
            <a:r>
              <a:rPr lang="ja-JP" altLang="en-US" dirty="0"/>
              <a:t>年累積生存率は，ステント留置術群 </a:t>
            </a:r>
            <a:r>
              <a:rPr lang="en-US" altLang="ja-JP" dirty="0"/>
              <a:t>93.1%</a:t>
            </a:r>
            <a:r>
              <a:rPr lang="ja-JP" altLang="en-US" dirty="0"/>
              <a:t>，内膜剝離術群 </a:t>
            </a:r>
            <a:r>
              <a:rPr lang="en-US" altLang="ja-JP" dirty="0"/>
              <a:t>94.7%</a:t>
            </a:r>
            <a:r>
              <a:rPr lang="ja-JP" altLang="en-US" dirty="0"/>
              <a:t>であった（</a:t>
            </a:r>
            <a:r>
              <a:rPr lang="en-US" altLang="ja-JP" dirty="0"/>
              <a:t>P</a:t>
            </a:r>
            <a:r>
              <a:rPr lang="ja-JP" altLang="en-US" dirty="0"/>
              <a:t>＝</a:t>
            </a:r>
            <a:r>
              <a:rPr lang="en-US" altLang="ja-JP" dirty="0"/>
              <a:t>0.44</a:t>
            </a:r>
            <a:r>
              <a:rPr lang="ja-JP" altLang="en-US" dirty="0"/>
              <a:t>）．</a:t>
            </a:r>
          </a:p>
        </p:txBody>
      </p:sp>
      <p:sp>
        <p:nvSpPr>
          <p:cNvPr id="6" name="テキスト ボックス 5"/>
          <p:cNvSpPr txBox="1"/>
          <p:nvPr/>
        </p:nvSpPr>
        <p:spPr>
          <a:xfrm>
            <a:off x="7010399" y="423333"/>
            <a:ext cx="1998133" cy="1754327"/>
          </a:xfrm>
          <a:prstGeom prst="rect">
            <a:avLst/>
          </a:prstGeom>
          <a:noFill/>
        </p:spPr>
        <p:txBody>
          <a:bodyPr wrap="square" rtlCol="0">
            <a:spAutoFit/>
          </a:bodyPr>
          <a:lstStyle/>
          <a:p>
            <a:r>
              <a:rPr lang="en-US" altLang="ja-JP" dirty="0"/>
              <a:t>※</a:t>
            </a:r>
            <a:r>
              <a:rPr lang="ja-JP" altLang="en-US" dirty="0"/>
              <a:t>主要エンドポイントは，術後 </a:t>
            </a:r>
            <a:r>
              <a:rPr lang="en-US" altLang="ja-JP" dirty="0"/>
              <a:t>30 </a:t>
            </a:r>
            <a:r>
              <a:rPr lang="ja-JP" altLang="en-US" dirty="0"/>
              <a:t>日以内の死亡・脳卒中・心筋梗塞と，</a:t>
            </a:r>
            <a:r>
              <a:rPr lang="en-US" altLang="ja-JP" dirty="0"/>
              <a:t>1 </a:t>
            </a:r>
            <a:r>
              <a:rPr lang="ja-JP" altLang="en-US" dirty="0"/>
              <a:t>年以内の同側脳卒中の複合とした</a:t>
            </a:r>
            <a:endParaRPr kumimoji="1" lang="ja-JP" altLang="en-US" dirty="0"/>
          </a:p>
        </p:txBody>
      </p:sp>
    </p:spTree>
    <p:extLst>
      <p:ext uri="{BB962C8B-B14F-4D97-AF65-F5344CB8AC3E}">
        <p14:creationId xmlns:p14="http://schemas.microsoft.com/office/powerpoint/2010/main" val="176396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1698" r="-44"/>
          <a:stretch/>
        </p:blipFill>
        <p:spPr>
          <a:xfrm>
            <a:off x="-22406" y="229296"/>
            <a:ext cx="5578235" cy="6628704"/>
          </a:xfrm>
        </p:spPr>
      </p:pic>
      <p:sp>
        <p:nvSpPr>
          <p:cNvPr id="2" name="タイトル 1"/>
          <p:cNvSpPr>
            <a:spLocks noGrp="1"/>
          </p:cNvSpPr>
          <p:nvPr>
            <p:ph type="title"/>
          </p:nvPr>
        </p:nvSpPr>
        <p:spPr>
          <a:xfrm>
            <a:off x="5249333" y="134826"/>
            <a:ext cx="3894667" cy="1143000"/>
          </a:xfrm>
        </p:spPr>
        <p:txBody>
          <a:bodyPr>
            <a:normAutofit fontScale="90000"/>
          </a:bodyPr>
          <a:lstStyle/>
          <a:p>
            <a:r>
              <a:rPr lang="ja-JP" altLang="en-US" sz="2200" b="1" dirty="0"/>
              <a:t>アテローム血栓症患者における脈圧と心血管イベントリスクの関係</a:t>
            </a:r>
            <a:br>
              <a:rPr lang="en-US" altLang="ja-JP" b="1" dirty="0"/>
            </a:br>
            <a:endParaRPr kumimoji="1" lang="ja-JP" altLang="en-US" dirty="0"/>
          </a:p>
        </p:txBody>
      </p:sp>
      <p:sp>
        <p:nvSpPr>
          <p:cNvPr id="3" name="テキスト ボックス 2"/>
          <p:cNvSpPr txBox="1"/>
          <p:nvPr/>
        </p:nvSpPr>
        <p:spPr>
          <a:xfrm>
            <a:off x="5384800" y="965201"/>
            <a:ext cx="3606800" cy="5909311"/>
          </a:xfrm>
          <a:prstGeom prst="rect">
            <a:avLst/>
          </a:prstGeom>
          <a:noFill/>
        </p:spPr>
        <p:txBody>
          <a:bodyPr wrap="square" rtlCol="0">
            <a:spAutoFit/>
          </a:bodyPr>
          <a:lstStyle/>
          <a:p>
            <a:r>
              <a:rPr lang="ja-JP" altLang="en-US" dirty="0"/>
              <a:t>・本研究は、脈圧と主要有害心血管転帰との間に、平均動脈圧に依存しない関連性があるかどうか評価</a:t>
            </a:r>
            <a:endParaRPr lang="en-US" altLang="ja-JP" dirty="0"/>
          </a:p>
          <a:p>
            <a:endParaRPr lang="ja-JP" altLang="en-US" b="1" dirty="0"/>
          </a:p>
          <a:p>
            <a:r>
              <a:rPr lang="ja-JP" altLang="en-US" dirty="0"/>
              <a:t>・</a:t>
            </a:r>
            <a:r>
              <a:rPr lang="en-US" altLang="ja-JP" dirty="0"/>
              <a:t>International REACH</a:t>
            </a:r>
            <a:r>
              <a:rPr lang="ja-JP" altLang="en-US" dirty="0"/>
              <a:t>（</a:t>
            </a:r>
            <a:r>
              <a:rPr lang="en-US" altLang="ja-JP" dirty="0"/>
              <a:t>Reduction of </a:t>
            </a:r>
            <a:r>
              <a:rPr lang="en-US" altLang="ja-JP" dirty="0" err="1"/>
              <a:t>Atherothrombosis</a:t>
            </a:r>
            <a:r>
              <a:rPr lang="en-US" altLang="ja-JP" dirty="0"/>
              <a:t> for Continued Health</a:t>
            </a:r>
            <a:r>
              <a:rPr lang="ja-JP" altLang="en-US" dirty="0"/>
              <a:t>）レジストリは、臨床的に有意なアテローム血栓性疾患の患者またはその発現リスクを評価するものであるが、本レジストリへの参加者を対象として検討を行った</a:t>
            </a:r>
            <a:endParaRPr lang="en-US" altLang="ja-JP" dirty="0"/>
          </a:p>
          <a:p>
            <a:endParaRPr lang="en-US" altLang="ja-JP" dirty="0"/>
          </a:p>
          <a:p>
            <a:r>
              <a:rPr lang="ja-JP" altLang="en-US" dirty="0"/>
              <a:t>・</a:t>
            </a:r>
            <a:r>
              <a:rPr lang="en-US" altLang="ja-JP" dirty="0"/>
              <a:t>4</a:t>
            </a:r>
            <a:r>
              <a:rPr lang="ja-JP" altLang="en-US" dirty="0"/>
              <a:t>年間の追跡調査または</a:t>
            </a:r>
            <a:r>
              <a:rPr lang="en-US" altLang="ja-JP" dirty="0"/>
              <a:t>PP</a:t>
            </a:r>
            <a:r>
              <a:rPr lang="ja-JP" altLang="en-US" dirty="0"/>
              <a:t>データに不備がある被験者は対象から除外した（最終症例数：</a:t>
            </a:r>
            <a:r>
              <a:rPr lang="en-US" altLang="ja-JP" dirty="0"/>
              <a:t>45,087</a:t>
            </a:r>
            <a:r>
              <a:rPr lang="ja-JP" altLang="en-US" dirty="0"/>
              <a:t>例）</a:t>
            </a:r>
            <a:endParaRPr lang="en-US" altLang="ja-JP" dirty="0"/>
          </a:p>
          <a:p>
            <a:endParaRPr lang="en-US" altLang="ja-JP" dirty="0"/>
          </a:p>
          <a:p>
            <a:r>
              <a:rPr lang="ja-JP" altLang="en-US" dirty="0"/>
              <a:t>・</a:t>
            </a:r>
            <a:r>
              <a:rPr lang="en-US" altLang="ja-JP" dirty="0"/>
              <a:t>PP</a:t>
            </a:r>
            <a:r>
              <a:rPr lang="ja-JP" altLang="en-US" dirty="0"/>
              <a:t>と心血管転帰（心血管死、非致死的心筋梗塞、非致死的脳卒中、全心筋梗塞、全脳卒中、心血管イベントによる入院、および複合転帰）との関連を評価した</a:t>
            </a:r>
          </a:p>
        </p:txBody>
      </p:sp>
    </p:spTree>
    <p:extLst>
      <p:ext uri="{BB962C8B-B14F-4D97-AF65-F5344CB8AC3E}">
        <p14:creationId xmlns:p14="http://schemas.microsoft.com/office/powerpoint/2010/main" val="86775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59" y="192622"/>
            <a:ext cx="4237975" cy="641137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テキスト ボックス 7"/>
          <p:cNvSpPr txBox="1"/>
          <p:nvPr/>
        </p:nvSpPr>
        <p:spPr>
          <a:xfrm>
            <a:off x="4893733" y="345019"/>
            <a:ext cx="3810000" cy="5078314"/>
          </a:xfrm>
          <a:prstGeom prst="rect">
            <a:avLst/>
          </a:prstGeom>
          <a:noFill/>
        </p:spPr>
        <p:txBody>
          <a:bodyPr wrap="square" rtlCol="0">
            <a:spAutoFit/>
          </a:bodyPr>
          <a:lstStyle/>
          <a:p>
            <a:r>
              <a:rPr kumimoji="1" lang="ja-JP" altLang="en-US" dirty="0"/>
              <a:t>・</a:t>
            </a:r>
            <a:r>
              <a:rPr lang="ja-JP" altLang="en-US" dirty="0"/>
              <a:t>平均年齢は</a:t>
            </a:r>
            <a:r>
              <a:rPr lang="en-US" altLang="ja-JP" dirty="0"/>
              <a:t>68±10</a:t>
            </a:r>
            <a:r>
              <a:rPr lang="ja-JP" altLang="en-US" dirty="0"/>
              <a:t>歳、</a:t>
            </a:r>
            <a:r>
              <a:rPr lang="en-US" altLang="ja-JP" dirty="0"/>
              <a:t>35</a:t>
            </a:r>
            <a:r>
              <a:rPr lang="ja-JP" altLang="en-US" dirty="0"/>
              <a:t>％が女性、</a:t>
            </a:r>
            <a:r>
              <a:rPr lang="en-US" altLang="ja-JP" dirty="0"/>
              <a:t>81</a:t>
            </a:r>
            <a:r>
              <a:rPr lang="ja-JP" altLang="en-US" dirty="0"/>
              <a:t>％が高血圧加療中</a:t>
            </a:r>
            <a:endParaRPr lang="en-US" altLang="ja-JP" dirty="0"/>
          </a:p>
          <a:p>
            <a:endParaRPr kumimoji="1" lang="en-US" altLang="ja-JP" dirty="0"/>
          </a:p>
          <a:p>
            <a:r>
              <a:rPr lang="ja-JP" altLang="en-US" dirty="0"/>
              <a:t>・平均血圧は</a:t>
            </a:r>
            <a:r>
              <a:rPr lang="en-US" altLang="ja-JP" dirty="0"/>
              <a:t>138±19/79±11 mmHg</a:t>
            </a:r>
            <a:r>
              <a:rPr lang="ja-JP" altLang="en-US" dirty="0"/>
              <a:t>であり、平均</a:t>
            </a:r>
            <a:r>
              <a:rPr lang="en-US" altLang="ja-JP" dirty="0"/>
              <a:t>PP</a:t>
            </a:r>
            <a:r>
              <a:rPr lang="ja-JP" altLang="en-US" dirty="0"/>
              <a:t>は</a:t>
            </a:r>
            <a:r>
              <a:rPr lang="en-US" altLang="ja-JP" dirty="0"/>
              <a:t>49±16 mmHg</a:t>
            </a:r>
          </a:p>
          <a:p>
            <a:endParaRPr lang="en-US" altLang="ja-JP" dirty="0"/>
          </a:p>
          <a:p>
            <a:r>
              <a:rPr lang="ja-JP" altLang="en-US" dirty="0"/>
              <a:t>・単変量解析では、</a:t>
            </a:r>
            <a:r>
              <a:rPr lang="en-US" altLang="ja-JP" dirty="0"/>
              <a:t>PP</a:t>
            </a:r>
            <a:r>
              <a:rPr lang="ja-JP" altLang="en-US" dirty="0"/>
              <a:t>の四分位上昇が転帰不良に関連していた（すべての比較について</a:t>
            </a:r>
            <a:r>
              <a:rPr lang="en-US" altLang="ja-JP" dirty="0"/>
              <a:t>p</a:t>
            </a:r>
            <a:r>
              <a:rPr lang="ja-JP" altLang="en-US" dirty="0"/>
              <a:t>＜</a:t>
            </a:r>
            <a:r>
              <a:rPr lang="en-US" altLang="ja-JP" dirty="0"/>
              <a:t>0.05</a:t>
            </a:r>
            <a:r>
              <a:rPr lang="ja-JP" altLang="en-US" dirty="0"/>
              <a:t>）</a:t>
            </a:r>
            <a:endParaRPr lang="en-US" altLang="ja-JP" dirty="0"/>
          </a:p>
          <a:p>
            <a:endParaRPr lang="en-US" altLang="ja-JP" dirty="0"/>
          </a:p>
          <a:p>
            <a:r>
              <a:rPr lang="ja-JP" altLang="en-US" dirty="0"/>
              <a:t>・性別、年齢、現喫煙状況、高コレステロール血症既往歴、糖尿病既往歴、アスピリン使用、スタチン使用、降圧薬使用、および平均動脈圧で補正後、</a:t>
            </a:r>
            <a:r>
              <a:rPr lang="en-US" altLang="ja-JP" dirty="0"/>
              <a:t>PP</a:t>
            </a:r>
            <a:r>
              <a:rPr lang="ja-JP" altLang="en-US" dirty="0"/>
              <a:t>の四分位は、全脳卒中、および全心血管死を除くすべての転帰と依然として関連していた（</a:t>
            </a:r>
            <a:r>
              <a:rPr lang="en-US" altLang="ja-JP" dirty="0"/>
              <a:t>P</a:t>
            </a:r>
            <a:r>
              <a:rPr lang="ja-JP" altLang="en-US" dirty="0"/>
              <a:t>＜</a:t>
            </a:r>
            <a:r>
              <a:rPr lang="en-US" altLang="ja-JP" dirty="0"/>
              <a:t>0.05)</a:t>
            </a:r>
            <a:endParaRPr lang="ja-JP" altLang="en-US" dirty="0"/>
          </a:p>
          <a:p>
            <a:endParaRPr lang="en-US" altLang="ja-JP" dirty="0"/>
          </a:p>
        </p:txBody>
      </p:sp>
    </p:spTree>
    <p:extLst>
      <p:ext uri="{BB962C8B-B14F-4D97-AF65-F5344CB8AC3E}">
        <p14:creationId xmlns:p14="http://schemas.microsoft.com/office/powerpoint/2010/main" val="709323056"/>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画面に合わせる (4:3)</PresentationFormat>
  <Paragraphs>93</Paragraphs>
  <Slides>11</Slides>
  <Notes>10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11</vt:i4>
      </vt:variant>
    </vt:vector>
  </HeadingPairs>
  <TitlesOfParts>
    <vt:vector size="14" baseType="lpstr">
      <vt:lpstr>Arial</vt:lpstr>
      <vt:lpstr>Calibri</vt:lpstr>
      <vt:lpstr>ホワイト</vt:lpstr>
      <vt:lpstr>インクレチン関連薬と心不全に関する 多施設共同観察研究 </vt:lpstr>
      <vt:lpstr>PowerPoint プレゼンテーション</vt:lpstr>
      <vt:lpstr>PowerPoint プレゼンテーション</vt:lpstr>
      <vt:lpstr>PowerPoint プレゼンテーション</vt:lpstr>
      <vt:lpstr>無症候性内頸動脈狭窄症に対するステントと手術とを比較した無作為化試験 </vt:lpstr>
      <vt:lpstr>PowerPoint プレゼンテーション</vt:lpstr>
      <vt:lpstr>PowerPoint プレゼンテーション</vt:lpstr>
      <vt:lpstr>アテローム血栓症患者における脈圧と心血管イベントリスクの関係 </vt:lpstr>
      <vt:lpstr>PowerPoint プレゼンテーション</vt:lpstr>
      <vt:lpstr>変性僧帽弁形成術後の再発性僧帽弁逆流の影響とその転帰に関する長期解析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2021-01-04T13:18:32Z</dcterms:created>
  <dcterms:modified xsi:type="dcterms:W3CDTF">2021-01-04T13:19:12Z</dcterms:modified>
</cp:coreProperties>
</file>