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7" r:id="rId2"/>
    <p:sldId id="258" r:id="rId3"/>
    <p:sldId id="259" r:id="rId4"/>
    <p:sldId id="260" r:id="rId5"/>
    <p:sldId id="263" r:id="rId6"/>
    <p:sldId id="264" r:id="rId7"/>
    <p:sldId id="265" r:id="rId8"/>
    <p:sldId id="266" r:id="rId9"/>
    <p:sldId id="267" r:id="rId10"/>
    <p:sldId id="268" r:id="rId11"/>
    <p:sldId id="261" r:id="rId12"/>
    <p:sldId id="262"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39" autoAdjust="0"/>
  </p:normalViewPr>
  <p:slideViewPr>
    <p:cSldViewPr showGuides="1">
      <p:cViewPr varScale="1">
        <p:scale>
          <a:sx n="57" d="100"/>
          <a:sy n="57" d="100"/>
        </p:scale>
        <p:origin x="15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3E520-CF33-4DEB-B0A2-112207ECC3B7}" type="datetimeFigureOut">
              <a:rPr kumimoji="1" lang="ja-JP" altLang="en-US" smtClean="0"/>
              <a:t>2021/1/5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C8E39-2B5A-4B7C-A6C6-3ACB6308953D}" type="slidenum">
              <a:rPr kumimoji="1" lang="ja-JP" altLang="en-US" smtClean="0"/>
              <a:t>‹#›</a:t>
            </a:fld>
            <a:endParaRPr kumimoji="1" lang="ja-JP" altLang="en-US"/>
          </a:p>
        </p:txBody>
      </p:sp>
    </p:spTree>
    <p:extLst>
      <p:ext uri="{BB962C8B-B14F-4D97-AF65-F5344CB8AC3E}">
        <p14:creationId xmlns:p14="http://schemas.microsoft.com/office/powerpoint/2010/main" val="773334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8C8E39-2B5A-4B7C-A6C6-3ACB6308953D}" type="slidenum">
              <a:rPr kumimoji="1" lang="ja-JP" altLang="en-US" smtClean="0"/>
              <a:t>2</a:t>
            </a:fld>
            <a:endParaRPr kumimoji="1" lang="ja-JP" altLang="en-US"/>
          </a:p>
        </p:txBody>
      </p:sp>
    </p:spTree>
    <p:extLst>
      <p:ext uri="{BB962C8B-B14F-4D97-AF65-F5344CB8AC3E}">
        <p14:creationId xmlns:p14="http://schemas.microsoft.com/office/powerpoint/2010/main" val="350815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8C8E39-2B5A-4B7C-A6C6-3ACB6308953D}" type="slidenum">
              <a:rPr kumimoji="1" lang="ja-JP" altLang="en-US" smtClean="0"/>
              <a:t>3</a:t>
            </a:fld>
            <a:endParaRPr kumimoji="1" lang="ja-JP" altLang="en-US"/>
          </a:p>
        </p:txBody>
      </p:sp>
    </p:spTree>
    <p:extLst>
      <p:ext uri="{BB962C8B-B14F-4D97-AF65-F5344CB8AC3E}">
        <p14:creationId xmlns:p14="http://schemas.microsoft.com/office/powerpoint/2010/main" val="59219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438C8E39-2B5A-4B7C-A6C6-3ACB6308953D}" type="slidenum">
              <a:rPr kumimoji="1" lang="ja-JP" altLang="en-US" smtClean="0"/>
              <a:t>7</a:t>
            </a:fld>
            <a:endParaRPr kumimoji="1" lang="ja-JP" altLang="en-US"/>
          </a:p>
        </p:txBody>
      </p:sp>
    </p:spTree>
    <p:extLst>
      <p:ext uri="{BB962C8B-B14F-4D97-AF65-F5344CB8AC3E}">
        <p14:creationId xmlns:p14="http://schemas.microsoft.com/office/powerpoint/2010/main" val="415204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8C8E39-2B5A-4B7C-A6C6-3ACB6308953D}" type="slidenum">
              <a:rPr kumimoji="1" lang="ja-JP" altLang="en-US" smtClean="0"/>
              <a:t>8</a:t>
            </a:fld>
            <a:endParaRPr kumimoji="1" lang="ja-JP" altLang="en-US"/>
          </a:p>
        </p:txBody>
      </p:sp>
    </p:spTree>
    <p:extLst>
      <p:ext uri="{BB962C8B-B14F-4D97-AF65-F5344CB8AC3E}">
        <p14:creationId xmlns:p14="http://schemas.microsoft.com/office/powerpoint/2010/main" val="140797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8C8E39-2B5A-4B7C-A6C6-3ACB6308953D}" type="slidenum">
              <a:rPr kumimoji="1" lang="ja-JP" altLang="en-US" smtClean="0"/>
              <a:t>9</a:t>
            </a:fld>
            <a:endParaRPr kumimoji="1" lang="ja-JP" altLang="en-US"/>
          </a:p>
        </p:txBody>
      </p:sp>
    </p:spTree>
    <p:extLst>
      <p:ext uri="{BB962C8B-B14F-4D97-AF65-F5344CB8AC3E}">
        <p14:creationId xmlns:p14="http://schemas.microsoft.com/office/powerpoint/2010/main" val="18590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438C8E39-2B5A-4B7C-A6C6-3ACB6308953D}" type="slidenum">
              <a:rPr kumimoji="1" lang="ja-JP" altLang="en-US" smtClean="0"/>
              <a:t>10</a:t>
            </a:fld>
            <a:endParaRPr kumimoji="1" lang="ja-JP" altLang="en-US"/>
          </a:p>
        </p:txBody>
      </p:sp>
    </p:spTree>
    <p:extLst>
      <p:ext uri="{BB962C8B-B14F-4D97-AF65-F5344CB8AC3E}">
        <p14:creationId xmlns:p14="http://schemas.microsoft.com/office/powerpoint/2010/main" val="120565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340125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274928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34762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75750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283132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349174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89451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361266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60692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270339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FE74F4-14FB-4F7B-B94E-2E4860521F89}" type="datetimeFigureOut">
              <a:rPr kumimoji="1" lang="ja-JP" altLang="en-US" smtClean="0"/>
              <a:t>2021/1/5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226641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E74F4-14FB-4F7B-B94E-2E4860521F89}" type="datetimeFigureOut">
              <a:rPr kumimoji="1" lang="ja-JP" altLang="en-US" smtClean="0"/>
              <a:t>2021/1/5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4E0C8-A625-4CB8-8904-DE43FE9577F1}" type="slidenum">
              <a:rPr kumimoji="1" lang="ja-JP" altLang="en-US" smtClean="0"/>
              <a:t>‹#›</a:t>
            </a:fld>
            <a:endParaRPr kumimoji="1" lang="ja-JP" altLang="en-US"/>
          </a:p>
        </p:txBody>
      </p:sp>
    </p:spTree>
    <p:extLst>
      <p:ext uri="{BB962C8B-B14F-4D97-AF65-F5344CB8AC3E}">
        <p14:creationId xmlns:p14="http://schemas.microsoft.com/office/powerpoint/2010/main" val="1589385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sz="half" idx="2"/>
          </p:nvPr>
        </p:nvSpPr>
        <p:spPr>
          <a:xfrm>
            <a:off x="4943959" y="908720"/>
            <a:ext cx="3876513" cy="5721499"/>
          </a:xfrm>
        </p:spPr>
        <p:txBody>
          <a:bodyPr>
            <a:normAutofit/>
          </a:bodyPr>
          <a:lstStyle/>
          <a:p>
            <a:r>
              <a:rPr kumimoji="1" lang="ja-JP" altLang="en-US" sz="1800" dirty="0"/>
              <a:t>高齢者に対する</a:t>
            </a:r>
            <a:r>
              <a:rPr kumimoji="1" lang="en-US" altLang="ja-JP" sz="1800" dirty="0"/>
              <a:t>TAVR</a:t>
            </a:r>
            <a:r>
              <a:rPr kumimoji="1" lang="ja-JP" altLang="en-US" sz="1800" dirty="0"/>
              <a:t>の</a:t>
            </a:r>
            <a:r>
              <a:rPr kumimoji="1" lang="en-US" altLang="ja-JP" sz="1800" dirty="0"/>
              <a:t>outcome</a:t>
            </a:r>
          </a:p>
          <a:p>
            <a:pPr marL="0" indent="0">
              <a:buNone/>
            </a:pPr>
            <a:r>
              <a:rPr lang="ja-JP" altLang="en-US" sz="1800" dirty="0"/>
              <a:t>→</a:t>
            </a:r>
            <a:r>
              <a:rPr kumimoji="1" lang="ja-JP" altLang="en-US" sz="1800" dirty="0"/>
              <a:t>絶対数が少なく不明な点が多い</a:t>
            </a:r>
            <a:endParaRPr kumimoji="1" lang="en-US" altLang="ja-JP" sz="1800" dirty="0"/>
          </a:p>
          <a:p>
            <a:r>
              <a:rPr lang="en-US" altLang="ja-JP" sz="1800" dirty="0"/>
              <a:t>90</a:t>
            </a:r>
            <a:r>
              <a:rPr lang="ja-JP" altLang="en-US" sz="1800" dirty="0"/>
              <a:t>歳代の</a:t>
            </a:r>
            <a:r>
              <a:rPr lang="en-US" altLang="ja-JP" sz="1800" dirty="0"/>
              <a:t>TAVR</a:t>
            </a:r>
            <a:r>
              <a:rPr lang="ja-JP" altLang="en-US" sz="1800" dirty="0"/>
              <a:t>患者と</a:t>
            </a:r>
            <a:r>
              <a:rPr lang="en-US" altLang="ja-JP" sz="1800" dirty="0"/>
              <a:t>Young</a:t>
            </a:r>
            <a:r>
              <a:rPr lang="ja-JP" altLang="en-US" sz="1800" dirty="0"/>
              <a:t>患者の</a:t>
            </a:r>
            <a:r>
              <a:rPr lang="en-US" altLang="ja-JP" sz="1800" dirty="0"/>
              <a:t>outcome</a:t>
            </a:r>
            <a:r>
              <a:rPr lang="ja-JP" altLang="en-US" sz="1800" dirty="0"/>
              <a:t>の比較を目的とした</a:t>
            </a:r>
            <a:endParaRPr lang="en-US" altLang="ja-JP" sz="1800" dirty="0"/>
          </a:p>
          <a:p>
            <a:r>
              <a:rPr lang="en-US" altLang="ja-JP" sz="1800" dirty="0"/>
              <a:t>Society of Thoracic Aorta/American College of Cardiology TVT(</a:t>
            </a:r>
            <a:r>
              <a:rPr lang="en-US" altLang="ja-JP" sz="1800" dirty="0" err="1"/>
              <a:t>Transcatheter</a:t>
            </a:r>
            <a:r>
              <a:rPr lang="en-US" altLang="ja-JP" sz="1800" dirty="0"/>
              <a:t> Valve Therapy)</a:t>
            </a:r>
            <a:r>
              <a:rPr lang="en-US" altLang="ja-JP" sz="1800" dirty="0" err="1"/>
              <a:t>Registy</a:t>
            </a:r>
            <a:r>
              <a:rPr lang="ja-JP" altLang="en-US" sz="1800" dirty="0"/>
              <a:t>より</a:t>
            </a:r>
            <a:r>
              <a:rPr lang="en-US" altLang="ja-JP" sz="1800" dirty="0"/>
              <a:t>Date</a:t>
            </a:r>
            <a:r>
              <a:rPr lang="ja-JP" altLang="en-US" sz="1800" dirty="0"/>
              <a:t>を利用した</a:t>
            </a:r>
            <a:endParaRPr lang="en-US" altLang="ja-JP" sz="1800" dirty="0"/>
          </a:p>
          <a:p>
            <a:endParaRPr lang="en-US" altLang="ja-JP" sz="1800" dirty="0"/>
          </a:p>
          <a:p>
            <a:r>
              <a:rPr lang="ja-JP" altLang="en-US" sz="1800" dirty="0"/>
              <a:t>評価項目は</a:t>
            </a:r>
            <a:r>
              <a:rPr lang="en-US" altLang="ja-JP" sz="1800" dirty="0"/>
              <a:t>30</a:t>
            </a:r>
            <a:r>
              <a:rPr lang="ja-JP" altLang="en-US" sz="1800" dirty="0"/>
              <a:t>日および</a:t>
            </a:r>
            <a:r>
              <a:rPr lang="en-US" altLang="ja-JP" sz="1800" dirty="0"/>
              <a:t>1</a:t>
            </a:r>
            <a:r>
              <a:rPr lang="ja-JP" altLang="en-US" sz="1800" dirty="0"/>
              <a:t>年後の累積事象曲線の比較と</a:t>
            </a:r>
            <a:r>
              <a:rPr lang="en-US" altLang="ja-JP" sz="1800" dirty="0"/>
              <a:t>QOL</a:t>
            </a:r>
            <a:r>
              <a:rPr lang="ja-JP" altLang="en-US" sz="1800" dirty="0"/>
              <a:t>に関する</a:t>
            </a:r>
            <a:r>
              <a:rPr lang="en-US" altLang="ja-JP" sz="1800" dirty="0"/>
              <a:t>12</a:t>
            </a:r>
            <a:r>
              <a:rPr lang="ja-JP" altLang="en-US" sz="1800" dirty="0"/>
              <a:t>項目の質問票を用いて行われた</a:t>
            </a:r>
            <a:endParaRPr lang="en-US" altLang="ja-JP" sz="1800" dirty="0"/>
          </a:p>
          <a:p>
            <a:r>
              <a:rPr lang="ja-JP" altLang="en-US" sz="1800" dirty="0"/>
              <a:t>（質問票；</a:t>
            </a:r>
            <a:r>
              <a:rPr lang="en-US" altLang="ja-JP" sz="1800" dirty="0"/>
              <a:t>Kansas City Cardiomyopathy Questionnaire) </a:t>
            </a:r>
          </a:p>
          <a:p>
            <a:r>
              <a:rPr lang="ja-JP" altLang="en-US" sz="1800" dirty="0"/>
              <a:t>対象は</a:t>
            </a:r>
            <a:r>
              <a:rPr lang="en-US" altLang="ja-JP" sz="1800" dirty="0"/>
              <a:t>2011</a:t>
            </a:r>
            <a:r>
              <a:rPr lang="ja-JP" altLang="en-US" sz="1800" dirty="0"/>
              <a:t>年</a:t>
            </a:r>
            <a:r>
              <a:rPr lang="en-US" altLang="ja-JP" sz="1800" dirty="0"/>
              <a:t>12</a:t>
            </a:r>
            <a:r>
              <a:rPr lang="ja-JP" altLang="en-US" sz="1800" dirty="0"/>
              <a:t>月から</a:t>
            </a:r>
            <a:r>
              <a:rPr lang="en-US" altLang="ja-JP" sz="1800" dirty="0"/>
              <a:t>2014</a:t>
            </a:r>
            <a:r>
              <a:rPr lang="ja-JP" altLang="en-US" sz="1800" dirty="0"/>
              <a:t>年</a:t>
            </a:r>
            <a:r>
              <a:rPr lang="en-US" altLang="ja-JP" sz="1800" dirty="0"/>
              <a:t>9</a:t>
            </a:r>
            <a:r>
              <a:rPr lang="ja-JP" altLang="en-US" sz="1800" dirty="0"/>
              <a:t>月までの</a:t>
            </a:r>
            <a:r>
              <a:rPr lang="en-US" altLang="ja-JP" sz="1800" dirty="0"/>
              <a:t>24025</a:t>
            </a:r>
            <a:r>
              <a:rPr lang="ja-JP" altLang="en-US" sz="1800" dirty="0"/>
              <a:t>名、</a:t>
            </a:r>
            <a:r>
              <a:rPr lang="en-US" altLang="ja-JP" sz="1800" dirty="0"/>
              <a:t>329</a:t>
            </a:r>
            <a:r>
              <a:rPr lang="ja-JP" altLang="en-US" sz="1800" dirty="0"/>
              <a:t>施設の患者で、</a:t>
            </a:r>
            <a:r>
              <a:rPr lang="en-US" altLang="ja-JP" sz="1800" dirty="0"/>
              <a:t>3773</a:t>
            </a:r>
            <a:r>
              <a:rPr lang="ja-JP" altLang="en-US" sz="1800" dirty="0"/>
              <a:t>名が</a:t>
            </a:r>
            <a:r>
              <a:rPr lang="en-US" altLang="ja-JP" sz="1800" dirty="0"/>
              <a:t>90</a:t>
            </a:r>
            <a:r>
              <a:rPr lang="ja-JP" altLang="en-US" sz="1800" dirty="0"/>
              <a:t>代（</a:t>
            </a:r>
            <a:r>
              <a:rPr lang="en-US" altLang="ja-JP" sz="1800" dirty="0"/>
              <a:t>Nonagenarians)</a:t>
            </a:r>
            <a:r>
              <a:rPr lang="ja-JP" altLang="en-US" sz="1800" dirty="0"/>
              <a:t>であった</a:t>
            </a:r>
            <a:endParaRPr lang="en-US" altLang="ja-JP" sz="1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2" y="597296"/>
            <a:ext cx="4764447" cy="56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076056" y="332656"/>
            <a:ext cx="3528392" cy="461665"/>
          </a:xfrm>
          <a:prstGeom prst="rect">
            <a:avLst/>
          </a:prstGeom>
          <a:noFill/>
        </p:spPr>
        <p:txBody>
          <a:bodyPr wrap="square" rtlCol="0">
            <a:spAutoFit/>
          </a:bodyPr>
          <a:lstStyle/>
          <a:p>
            <a:r>
              <a:rPr kumimoji="1" lang="en-US" altLang="ja-JP" sz="2400" dirty="0"/>
              <a:t>90</a:t>
            </a:r>
            <a:r>
              <a:rPr kumimoji="1" lang="ja-JP" altLang="en-US" sz="2400" dirty="0"/>
              <a:t>代への</a:t>
            </a:r>
            <a:r>
              <a:rPr kumimoji="1" lang="en-US" altLang="ja-JP" sz="2400" dirty="0"/>
              <a:t>TAVR</a:t>
            </a:r>
            <a:r>
              <a:rPr kumimoji="1" lang="ja-JP" altLang="en-US" sz="2400" dirty="0"/>
              <a:t>の妥当性</a:t>
            </a:r>
          </a:p>
        </p:txBody>
      </p:sp>
    </p:spTree>
    <p:extLst>
      <p:ext uri="{BB962C8B-B14F-4D97-AF65-F5344CB8AC3E}">
        <p14:creationId xmlns:p14="http://schemas.microsoft.com/office/powerpoint/2010/main" val="76334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ov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9" y="260648"/>
            <a:ext cx="317862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340768"/>
            <a:ext cx="5171309" cy="259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323529" y="4747220"/>
            <a:ext cx="8555685"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1</a:t>
            </a:r>
            <a:r>
              <a:rPr kumimoji="1" lang="ja-JP" altLang="en-US" dirty="0"/>
              <a:t>年後の</a:t>
            </a:r>
            <a:r>
              <a:rPr kumimoji="1" lang="en-US" altLang="ja-JP" dirty="0"/>
              <a:t>Follow-up</a:t>
            </a:r>
            <a:r>
              <a:rPr kumimoji="1" lang="ja-JP" altLang="en-US" dirty="0" err="1"/>
              <a:t>にて</a:t>
            </a:r>
            <a:r>
              <a:rPr kumimoji="1" lang="en-US" altLang="ja-JP" dirty="0"/>
              <a:t>LVEF</a:t>
            </a:r>
            <a:r>
              <a:rPr kumimoji="1" lang="ja-JP" altLang="en-US" dirty="0"/>
              <a:t>の低下と</a:t>
            </a:r>
            <a:r>
              <a:rPr kumimoji="1" lang="en-US" altLang="ja-JP" dirty="0"/>
              <a:t>AVG</a:t>
            </a:r>
            <a:r>
              <a:rPr kumimoji="1" lang="ja-JP" altLang="en-US" dirty="0"/>
              <a:t>の低下は死亡、心不全の割合を増加させる結果となった（一方で</a:t>
            </a:r>
            <a:r>
              <a:rPr kumimoji="1" lang="en-US" altLang="ja-JP" dirty="0"/>
              <a:t>Stroke</a:t>
            </a:r>
            <a:r>
              <a:rPr kumimoji="1" lang="ja-JP" altLang="en-US" dirty="0"/>
              <a:t>や</a:t>
            </a:r>
            <a:r>
              <a:rPr kumimoji="1" lang="en-US" altLang="ja-JP" dirty="0"/>
              <a:t>MI</a:t>
            </a:r>
            <a:r>
              <a:rPr kumimoji="1" lang="ja-JP" altLang="en-US" dirty="0"/>
              <a:t>とは関連が認められなかった）</a:t>
            </a:r>
            <a:endParaRPr kumimoji="1" lang="en-US" altLang="ja-JP" dirty="0"/>
          </a:p>
          <a:p>
            <a:pPr marL="285750" indent="-285750">
              <a:buFont typeface="Arial" panose="020B0604020202020204" pitchFamily="34" charset="0"/>
              <a:buChar char="•"/>
            </a:pPr>
            <a:r>
              <a:rPr lang="ja-JP" altLang="en-US" dirty="0"/>
              <a:t>ベースラインの補正を行ったところ、低</a:t>
            </a:r>
            <a:r>
              <a:rPr lang="en-US" altLang="ja-JP" dirty="0"/>
              <a:t>AVG</a:t>
            </a:r>
            <a:r>
              <a:rPr lang="ja-JP" altLang="en-US" dirty="0"/>
              <a:t>のみが</a:t>
            </a:r>
            <a:r>
              <a:rPr lang="en-US" altLang="ja-JP" dirty="0"/>
              <a:t>mortality</a:t>
            </a:r>
            <a:r>
              <a:rPr lang="ja-JP" altLang="en-US" dirty="0"/>
              <a:t>の増加</a:t>
            </a:r>
            <a:r>
              <a:rPr lang="en-US" altLang="ja-JP" dirty="0"/>
              <a:t>(HR1.21 95%CI1.11-1.32vP&lt;0.001)</a:t>
            </a:r>
            <a:r>
              <a:rPr lang="ja-JP" altLang="en-US" dirty="0"/>
              <a:t>と心不全の増加に関わっていると判明した</a:t>
            </a:r>
            <a:r>
              <a:rPr lang="en-US" altLang="ja-JP" dirty="0"/>
              <a:t>(HR1.52 95%CI1.36-1.69 P&lt;0.001)</a:t>
            </a:r>
          </a:p>
          <a:p>
            <a:pPr marL="285750" indent="-285750">
              <a:buFont typeface="Arial" panose="020B0604020202020204" pitchFamily="34" charset="0"/>
              <a:buChar char="•"/>
            </a:pPr>
            <a:r>
              <a:rPr lang="en-US" altLang="ja-JP" dirty="0"/>
              <a:t>AVG</a:t>
            </a:r>
            <a:r>
              <a:rPr lang="ja-JP" altLang="en-US" dirty="0" err="1"/>
              <a:t>が低</a:t>
            </a:r>
            <a:r>
              <a:rPr lang="ja-JP" altLang="en-US" dirty="0"/>
              <a:t>下しているかどうかが</a:t>
            </a:r>
            <a:r>
              <a:rPr lang="en-US" altLang="ja-JP" dirty="0"/>
              <a:t>TAVR</a:t>
            </a:r>
            <a:r>
              <a:rPr lang="ja-JP" altLang="en-US" dirty="0"/>
              <a:t>後の</a:t>
            </a:r>
            <a:r>
              <a:rPr lang="en-US" altLang="ja-JP" dirty="0"/>
              <a:t>outcome</a:t>
            </a:r>
            <a:r>
              <a:rPr lang="ja-JP" altLang="en-US" dirty="0"/>
              <a:t>に影響してくる可能性が考えられた</a:t>
            </a:r>
            <a:endParaRPr kumimoji="1" lang="en-US" altLang="ja-JP" dirty="0"/>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236754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normAutofit fontScale="92500" lnSpcReduction="20000"/>
          </a:bodyPr>
          <a:lstStyle/>
          <a:p>
            <a:endParaRPr kumimoji="1" lang="ja-JP" alt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478155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33070" y="548680"/>
            <a:ext cx="4110930" cy="646331"/>
          </a:xfrm>
          <a:prstGeom prst="rect">
            <a:avLst/>
          </a:prstGeom>
          <a:noFill/>
        </p:spPr>
        <p:txBody>
          <a:bodyPr wrap="square" rtlCol="0">
            <a:spAutoFit/>
          </a:bodyPr>
          <a:lstStyle/>
          <a:p>
            <a:r>
              <a:rPr kumimoji="1" lang="en-US" altLang="ja-JP" dirty="0"/>
              <a:t>STEM</a:t>
            </a:r>
            <a:r>
              <a:rPr lang="en-US" altLang="ja-JP" dirty="0"/>
              <a:t>I</a:t>
            </a:r>
            <a:r>
              <a:rPr kumimoji="1" lang="ja-JP" altLang="en-US" dirty="0"/>
              <a:t>患者における至適な</a:t>
            </a:r>
            <a:r>
              <a:rPr kumimoji="1" lang="en-US" altLang="ja-JP" dirty="0" err="1"/>
              <a:t>Metoprolol</a:t>
            </a:r>
            <a:r>
              <a:rPr kumimoji="1" lang="ja-JP" altLang="en-US" dirty="0"/>
              <a:t>の投与のタイミングに関して</a:t>
            </a:r>
          </a:p>
        </p:txBody>
      </p:sp>
      <p:sp>
        <p:nvSpPr>
          <p:cNvPr id="4" name="コンテンツ プレースホルダー 3"/>
          <p:cNvSpPr>
            <a:spLocks noGrp="1"/>
          </p:cNvSpPr>
          <p:nvPr>
            <p:ph sz="half" idx="2"/>
          </p:nvPr>
        </p:nvSpPr>
        <p:spPr>
          <a:xfrm>
            <a:off x="4781550" y="1556792"/>
            <a:ext cx="4244280" cy="5147176"/>
          </a:xfrm>
        </p:spPr>
        <p:txBody>
          <a:bodyPr>
            <a:normAutofit fontScale="92500" lnSpcReduction="20000"/>
          </a:bodyPr>
          <a:lstStyle/>
          <a:p>
            <a:r>
              <a:rPr kumimoji="1" lang="ja-JP" altLang="en-US" sz="1800" dirty="0"/>
              <a:t>再灌流前の</a:t>
            </a:r>
            <a:r>
              <a:rPr lang="en-US" altLang="ja-JP" sz="1800" dirty="0" err="1"/>
              <a:t>Metoprolol</a:t>
            </a:r>
            <a:r>
              <a:rPr lang="ja-JP" altLang="en-US" sz="1800" dirty="0"/>
              <a:t>の投与は</a:t>
            </a:r>
            <a:r>
              <a:rPr lang="en-US" altLang="ja-JP" sz="1800" dirty="0"/>
              <a:t>STEMI</a:t>
            </a:r>
            <a:r>
              <a:rPr lang="ja-JP" altLang="en-US" sz="1800" dirty="0"/>
              <a:t>患者の梗塞サイズを減少させる</a:t>
            </a:r>
            <a:endParaRPr lang="en-US" altLang="ja-JP" sz="1800" dirty="0"/>
          </a:p>
          <a:p>
            <a:endParaRPr kumimoji="1" lang="en-US" altLang="ja-JP" sz="1800" dirty="0"/>
          </a:p>
          <a:p>
            <a:r>
              <a:rPr lang="en-US" altLang="ja-JP" sz="1800" dirty="0"/>
              <a:t>METOCARD-CNIC</a:t>
            </a:r>
            <a:r>
              <a:rPr lang="ja-JP" altLang="en-US" sz="1800" dirty="0"/>
              <a:t>　</a:t>
            </a:r>
            <a:r>
              <a:rPr lang="en-US" altLang="ja-JP" sz="1800" dirty="0"/>
              <a:t>trial(</a:t>
            </a:r>
            <a:r>
              <a:rPr lang="ja-JP" altLang="en-US" sz="1800" dirty="0"/>
              <a:t>前壁の</a:t>
            </a:r>
            <a:r>
              <a:rPr lang="en-US" altLang="ja-JP" sz="1800" dirty="0"/>
              <a:t>STEMI</a:t>
            </a:r>
            <a:r>
              <a:rPr lang="ja-JP" altLang="en-US" sz="1800" dirty="0"/>
              <a:t>に対し還流前に</a:t>
            </a:r>
            <a:r>
              <a:rPr lang="en-US" altLang="ja-JP" sz="1800" dirty="0" err="1"/>
              <a:t>metoprolol</a:t>
            </a:r>
            <a:r>
              <a:rPr lang="en-US" altLang="ja-JP" sz="1800" dirty="0"/>
              <a:t> 15mg</a:t>
            </a:r>
            <a:r>
              <a:rPr lang="ja-JP" altLang="en-US" sz="1800" dirty="0"/>
              <a:t>を経静脈的に投与</a:t>
            </a:r>
            <a:r>
              <a:rPr lang="en-US" altLang="ja-JP" sz="1800" dirty="0" err="1"/>
              <a:t>vs</a:t>
            </a:r>
            <a:r>
              <a:rPr lang="ja-JP" altLang="en-US" sz="1800" dirty="0"/>
              <a:t>　</a:t>
            </a:r>
            <a:r>
              <a:rPr lang="en-US" altLang="ja-JP" sz="1800" dirty="0"/>
              <a:t>control)</a:t>
            </a:r>
            <a:r>
              <a:rPr lang="ja-JP" altLang="en-US" sz="1800" dirty="0" err="1"/>
              <a:t>に登</a:t>
            </a:r>
            <a:r>
              <a:rPr lang="ja-JP" altLang="en-US" sz="1800" dirty="0"/>
              <a:t>録された患者を</a:t>
            </a:r>
            <a:r>
              <a:rPr lang="en-US" altLang="ja-JP" sz="1800" dirty="0"/>
              <a:t>post hoc analysis</a:t>
            </a:r>
            <a:r>
              <a:rPr lang="ja-JP" altLang="en-US" sz="1800" dirty="0"/>
              <a:t>で評価</a:t>
            </a:r>
            <a:endParaRPr lang="en-US" altLang="ja-JP" sz="1800" dirty="0"/>
          </a:p>
          <a:p>
            <a:endParaRPr kumimoji="1" lang="en-US" altLang="ja-JP" sz="1800" dirty="0"/>
          </a:p>
          <a:p>
            <a:r>
              <a:rPr lang="ja-JP" altLang="en-US" sz="1800" dirty="0"/>
              <a:t>投与群はさらに</a:t>
            </a:r>
            <a:r>
              <a:rPr lang="en-US" altLang="ja-JP" sz="1800" dirty="0" err="1"/>
              <a:t>Metprolol</a:t>
            </a:r>
            <a:r>
              <a:rPr lang="ja-JP" altLang="en-US" sz="1800" dirty="0"/>
              <a:t>投与後から再灌流までの時間によって</a:t>
            </a:r>
            <a:r>
              <a:rPr lang="en-US" altLang="ja-JP" sz="1800" dirty="0"/>
              <a:t>short</a:t>
            </a:r>
            <a:r>
              <a:rPr lang="ja-JP" altLang="en-US" sz="1800" dirty="0"/>
              <a:t>および</a:t>
            </a:r>
            <a:r>
              <a:rPr lang="en-US" altLang="ja-JP" sz="1800" dirty="0"/>
              <a:t>long interval group</a:t>
            </a:r>
            <a:r>
              <a:rPr lang="ja-JP" altLang="en-US" sz="1800" dirty="0"/>
              <a:t>に分類された</a:t>
            </a:r>
            <a:endParaRPr lang="en-US" altLang="ja-JP" sz="1800" dirty="0"/>
          </a:p>
          <a:p>
            <a:endParaRPr lang="en-US" altLang="ja-JP" sz="1800" dirty="0"/>
          </a:p>
          <a:p>
            <a:r>
              <a:rPr lang="ja-JP" altLang="en-US" sz="1800" dirty="0"/>
              <a:t>また</a:t>
            </a:r>
            <a:r>
              <a:rPr lang="en-US" altLang="ja-JP" sz="1800" dirty="0"/>
              <a:t>controlled validation study</a:t>
            </a:r>
            <a:r>
              <a:rPr lang="ja-JP" altLang="en-US" sz="1800" dirty="0"/>
              <a:t>として</a:t>
            </a:r>
            <a:r>
              <a:rPr lang="en-US" altLang="ja-JP" sz="1800" dirty="0"/>
              <a:t>51</a:t>
            </a:r>
            <a:r>
              <a:rPr lang="ja-JP" altLang="en-US" sz="1800" dirty="0"/>
              <a:t>の豚に対して同様に</a:t>
            </a:r>
            <a:r>
              <a:rPr lang="en-US" altLang="ja-JP" sz="1800" dirty="0"/>
              <a:t>45</a:t>
            </a:r>
            <a:r>
              <a:rPr lang="ja-JP" altLang="en-US" sz="1800" dirty="0"/>
              <a:t>分間の虚血および再灌流モデルを作り、再灌流</a:t>
            </a:r>
            <a:r>
              <a:rPr lang="en-US" altLang="ja-JP" sz="1800" dirty="0"/>
              <a:t>25</a:t>
            </a:r>
            <a:r>
              <a:rPr lang="ja-JP" altLang="en-US" sz="1800" dirty="0"/>
              <a:t>分前投与</a:t>
            </a:r>
            <a:r>
              <a:rPr lang="en-US" altLang="ja-JP" sz="1800" dirty="0"/>
              <a:t>(long)</a:t>
            </a:r>
            <a:r>
              <a:rPr lang="ja-JP" altLang="en-US" sz="1800" dirty="0"/>
              <a:t>と</a:t>
            </a:r>
            <a:r>
              <a:rPr lang="en-US" altLang="ja-JP" sz="1800" dirty="0"/>
              <a:t>5</a:t>
            </a:r>
            <a:r>
              <a:rPr lang="ja-JP" altLang="en-US" sz="1800" dirty="0"/>
              <a:t>分前</a:t>
            </a:r>
            <a:r>
              <a:rPr lang="en-US" altLang="ja-JP" sz="1800" dirty="0"/>
              <a:t>(short)</a:t>
            </a:r>
            <a:r>
              <a:rPr lang="ja-JP" altLang="en-US" sz="1800" dirty="0"/>
              <a:t>および、再灌流後</a:t>
            </a:r>
            <a:r>
              <a:rPr lang="en-US" altLang="ja-JP" sz="1800" dirty="0"/>
              <a:t>60</a:t>
            </a:r>
            <a:r>
              <a:rPr lang="ja-JP" altLang="en-US" sz="1800" dirty="0"/>
              <a:t>分後にそれぞれ</a:t>
            </a:r>
            <a:r>
              <a:rPr lang="en-US" altLang="ja-JP" sz="1800" dirty="0" err="1"/>
              <a:t>Metprolol</a:t>
            </a:r>
            <a:r>
              <a:rPr lang="ja-JP" altLang="en-US" sz="1800" dirty="0" err="1"/>
              <a:t>を投</a:t>
            </a:r>
            <a:r>
              <a:rPr lang="ja-JP" altLang="en-US" sz="1800" dirty="0"/>
              <a:t>与した</a:t>
            </a:r>
            <a:endParaRPr lang="en-US" altLang="ja-JP" sz="1800" dirty="0"/>
          </a:p>
          <a:p>
            <a:endParaRPr lang="en-US" altLang="ja-JP" sz="1800" dirty="0"/>
          </a:p>
          <a:p>
            <a:r>
              <a:rPr lang="en-US" altLang="ja-JP" sz="1800" dirty="0"/>
              <a:t>Cardiac Magnetic Resonance</a:t>
            </a:r>
            <a:r>
              <a:rPr lang="ja-JP" altLang="en-US" sz="1800" dirty="0"/>
              <a:t>が急性期および慢性期において施行された</a:t>
            </a:r>
            <a:endParaRPr lang="en-US" altLang="ja-JP" sz="1800" dirty="0"/>
          </a:p>
        </p:txBody>
      </p:sp>
    </p:spTree>
    <p:extLst>
      <p:ext uri="{BB962C8B-B14F-4D97-AF65-F5344CB8AC3E}">
        <p14:creationId xmlns:p14="http://schemas.microsoft.com/office/powerpoint/2010/main" val="28367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4293096"/>
            <a:ext cx="8064896"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218</a:t>
            </a:r>
            <a:r>
              <a:rPr kumimoji="1" lang="ja-JP" altLang="en-US" dirty="0"/>
              <a:t>の患者において</a:t>
            </a:r>
            <a:r>
              <a:rPr kumimoji="1" lang="en-US" altLang="ja-JP" dirty="0"/>
              <a:t>(105</a:t>
            </a:r>
            <a:r>
              <a:rPr kumimoji="1" lang="ja-JP" altLang="en-US" dirty="0"/>
              <a:t>名が</a:t>
            </a:r>
            <a:r>
              <a:rPr kumimoji="1" lang="en-US" altLang="ja-JP" dirty="0"/>
              <a:t>IV </a:t>
            </a:r>
            <a:r>
              <a:rPr kumimoji="1" lang="en-US" altLang="ja-JP" dirty="0" err="1"/>
              <a:t>metprolol</a:t>
            </a:r>
            <a:r>
              <a:rPr kumimoji="1" lang="ja-JP" altLang="en-US" dirty="0"/>
              <a:t>を投与</a:t>
            </a:r>
            <a:r>
              <a:rPr kumimoji="1" lang="en-US" altLang="ja-JP" dirty="0"/>
              <a:t>)</a:t>
            </a:r>
            <a:r>
              <a:rPr lang="ja-JP" altLang="en-US" dirty="0" err="1"/>
              <a:t>、</a:t>
            </a:r>
            <a:r>
              <a:rPr lang="en-US" altLang="ja-JP" dirty="0"/>
              <a:t>15mg</a:t>
            </a:r>
            <a:r>
              <a:rPr lang="ja-JP" altLang="en-US" dirty="0"/>
              <a:t>の</a:t>
            </a:r>
            <a:r>
              <a:rPr lang="en-US" altLang="ja-JP" dirty="0" err="1"/>
              <a:t>Metoplolo</a:t>
            </a:r>
            <a:r>
              <a:rPr lang="en-US" altLang="ja-JP" dirty="0"/>
              <a:t> bolus</a:t>
            </a:r>
            <a:r>
              <a:rPr lang="ja-JP" altLang="en-US" dirty="0"/>
              <a:t>から再灌流までは平均</a:t>
            </a:r>
            <a:r>
              <a:rPr lang="en-US" altLang="ja-JP" dirty="0"/>
              <a:t>53</a:t>
            </a:r>
            <a:r>
              <a:rPr lang="ja-JP" altLang="en-US" dirty="0"/>
              <a:t>分であった</a:t>
            </a:r>
            <a:endParaRPr lang="en-US" altLang="ja-JP" dirty="0"/>
          </a:p>
          <a:p>
            <a:pPr marL="285750" indent="-285750">
              <a:buFont typeface="Arial" panose="020B0604020202020204" pitchFamily="34" charset="0"/>
              <a:buChar char="•"/>
            </a:pPr>
            <a:r>
              <a:rPr lang="en-US" altLang="ja-JP" dirty="0"/>
              <a:t>long interval</a:t>
            </a:r>
            <a:r>
              <a:rPr lang="ja-JP" altLang="en-US" dirty="0"/>
              <a:t>群では</a:t>
            </a:r>
            <a:r>
              <a:rPr lang="en-US" altLang="ja-JP" dirty="0"/>
              <a:t>short interval</a:t>
            </a:r>
            <a:r>
              <a:rPr lang="ja-JP" altLang="en-US" dirty="0"/>
              <a:t>群と比較し</a:t>
            </a:r>
            <a:r>
              <a:rPr lang="en-US" altLang="ja-JP" dirty="0"/>
              <a:t>day5</a:t>
            </a:r>
            <a:r>
              <a:rPr lang="ja-JP" altLang="en-US" dirty="0"/>
              <a:t>の</a:t>
            </a:r>
            <a:r>
              <a:rPr lang="en-US" altLang="ja-JP" dirty="0"/>
              <a:t>CMR</a:t>
            </a:r>
            <a:r>
              <a:rPr lang="ja-JP" altLang="en-US" dirty="0" err="1"/>
              <a:t>にて</a:t>
            </a:r>
            <a:r>
              <a:rPr lang="ja-JP" altLang="en-US" dirty="0"/>
              <a:t>梗塞巣が小さくなり、</a:t>
            </a:r>
            <a:r>
              <a:rPr lang="en-US" altLang="ja-JP" dirty="0"/>
              <a:t>(22.9g </a:t>
            </a:r>
            <a:r>
              <a:rPr lang="en-US" altLang="ja-JP" dirty="0" err="1"/>
              <a:t>vs</a:t>
            </a:r>
            <a:r>
              <a:rPr lang="en-US" altLang="ja-JP" dirty="0"/>
              <a:t> 28.1g P=0.06)LVEF</a:t>
            </a:r>
            <a:r>
              <a:rPr lang="ja-JP" altLang="en-US" dirty="0"/>
              <a:t>も良好であった</a:t>
            </a:r>
            <a:r>
              <a:rPr lang="en-US" altLang="ja-JP" dirty="0"/>
              <a:t>(48.3% vs 43.9% P=0.019)</a:t>
            </a:r>
          </a:p>
          <a:p>
            <a:pPr marL="285750" indent="-285750">
              <a:buFont typeface="Arial" panose="020B0604020202020204" pitchFamily="34" charset="0"/>
              <a:buChar char="•"/>
            </a:pPr>
            <a:r>
              <a:rPr lang="ja-JP" altLang="en-US" dirty="0"/>
              <a:t>これらの結果は</a:t>
            </a:r>
            <a:r>
              <a:rPr kumimoji="1" lang="en-US" altLang="ja-JP" dirty="0" err="1"/>
              <a:t>lomg</a:t>
            </a:r>
            <a:r>
              <a:rPr kumimoji="1" lang="en-US" altLang="ja-JP" dirty="0"/>
              <a:t>-interval group</a:t>
            </a:r>
            <a:r>
              <a:rPr kumimoji="1" lang="ja-JP" altLang="en-US" dirty="0"/>
              <a:t>は全虚血時間が長かった</a:t>
            </a:r>
            <a:r>
              <a:rPr lang="en-US" altLang="ja-JP" dirty="0"/>
              <a:t>(214min vs 160min P&lt;0.001)</a:t>
            </a:r>
            <a:r>
              <a:rPr lang="ja-JP" altLang="en-US" dirty="0" err="1"/>
              <a:t>にも</a:t>
            </a:r>
            <a:r>
              <a:rPr lang="ja-JP" altLang="en-US" dirty="0"/>
              <a:t>関わらず認められた</a:t>
            </a:r>
            <a:endParaRPr lang="en-US" altLang="ja-JP" dirty="0"/>
          </a:p>
          <a:p>
            <a:pPr marL="285750" indent="-285750">
              <a:buFont typeface="Arial" panose="020B0604020202020204" pitchFamily="34" charset="0"/>
              <a:buChar char="•"/>
            </a:pPr>
            <a:r>
              <a:rPr kumimoji="1" lang="ja-JP" altLang="en-US" dirty="0"/>
              <a:t>動物実験でも</a:t>
            </a:r>
            <a:r>
              <a:rPr kumimoji="1" lang="en-US" altLang="ja-JP" dirty="0" err="1"/>
              <a:t>lomg</a:t>
            </a:r>
            <a:r>
              <a:rPr kumimoji="1" lang="en-US" altLang="ja-JP" dirty="0"/>
              <a:t>-interval group</a:t>
            </a:r>
            <a:r>
              <a:rPr kumimoji="1" lang="ja-JP" altLang="en-US" dirty="0"/>
              <a:t>が</a:t>
            </a:r>
            <a:r>
              <a:rPr kumimoji="1" lang="en-US" altLang="ja-JP" dirty="0"/>
              <a:t>day7</a:t>
            </a:r>
            <a:r>
              <a:rPr kumimoji="1" lang="ja-JP" altLang="en-US" dirty="0"/>
              <a:t>の時点の</a:t>
            </a:r>
            <a:r>
              <a:rPr kumimoji="1" lang="en-US" altLang="ja-JP" dirty="0"/>
              <a:t>CMR</a:t>
            </a:r>
            <a:r>
              <a:rPr kumimoji="1" lang="ja-JP" altLang="en-US" dirty="0"/>
              <a:t>で梗塞巣が小さく、</a:t>
            </a:r>
            <a:r>
              <a:rPr kumimoji="1" lang="en-US" altLang="ja-JP" dirty="0"/>
              <a:t>day45</a:t>
            </a:r>
            <a:r>
              <a:rPr kumimoji="1" lang="ja-JP" altLang="en-US" dirty="0"/>
              <a:t>の時点で</a:t>
            </a:r>
            <a:r>
              <a:rPr kumimoji="1" lang="en-US" altLang="ja-JP" dirty="0"/>
              <a:t>LVEF</a:t>
            </a:r>
            <a:r>
              <a:rPr kumimoji="1" lang="ja-JP" altLang="en-US" dirty="0"/>
              <a:t>も良好であるとの結果が認められた</a:t>
            </a:r>
            <a:endParaRPr kumimoji="1" lang="en-US" altLang="ja-JP" dirty="0"/>
          </a:p>
        </p:txBody>
      </p:sp>
      <p:pic>
        <p:nvPicPr>
          <p:cNvPr id="7" name="Picture 11"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710644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66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4648200" y="476672"/>
            <a:ext cx="4038600" cy="6120680"/>
          </a:xfrm>
        </p:spPr>
        <p:txBody>
          <a:bodyPr>
            <a:normAutofit fontScale="92500" lnSpcReduction="10000"/>
          </a:bodyPr>
          <a:lstStyle/>
          <a:p>
            <a:r>
              <a:rPr kumimoji="1" lang="en-US" altLang="ja-JP" sz="1800" dirty="0"/>
              <a:t>30</a:t>
            </a:r>
            <a:r>
              <a:rPr kumimoji="1" lang="ja-JP" altLang="en-US" sz="1800" dirty="0"/>
              <a:t>日および</a:t>
            </a:r>
            <a:r>
              <a:rPr kumimoji="1" lang="en-US" altLang="ja-JP" sz="1800" dirty="0"/>
              <a:t>1</a:t>
            </a:r>
            <a:r>
              <a:rPr kumimoji="1" lang="ja-JP" altLang="en-US" sz="1800" dirty="0"/>
              <a:t>年後の死亡は</a:t>
            </a:r>
            <a:r>
              <a:rPr kumimoji="1" lang="en-US" altLang="ja-JP" sz="1800" dirty="0"/>
              <a:t>90</a:t>
            </a:r>
            <a:r>
              <a:rPr kumimoji="1" lang="ja-JP" altLang="en-US" sz="1800" dirty="0"/>
              <a:t>代で有意に高い結果となった</a:t>
            </a:r>
            <a:r>
              <a:rPr kumimoji="1" lang="en-US" altLang="ja-JP" sz="1800" dirty="0"/>
              <a:t>(30</a:t>
            </a:r>
            <a:r>
              <a:rPr kumimoji="1" lang="ja-JP" altLang="en-US" sz="1800" dirty="0"/>
              <a:t>日：</a:t>
            </a:r>
            <a:r>
              <a:rPr kumimoji="1" lang="en-US" altLang="ja-JP" sz="1800" dirty="0"/>
              <a:t>8.8%vs5.9% P&lt;0.001 </a:t>
            </a:r>
            <a:r>
              <a:rPr kumimoji="1" lang="ja-JP" altLang="en-US" sz="1800" dirty="0"/>
              <a:t>　</a:t>
            </a:r>
            <a:r>
              <a:rPr kumimoji="1" lang="en-US" altLang="ja-JP" sz="1800" dirty="0"/>
              <a:t>1</a:t>
            </a:r>
            <a:r>
              <a:rPr kumimoji="1" lang="ja-JP" altLang="en-US" sz="1800" dirty="0"/>
              <a:t>年：</a:t>
            </a:r>
            <a:r>
              <a:rPr kumimoji="1" lang="en-US" altLang="ja-JP" sz="1800" dirty="0"/>
              <a:t>24.8%vs22.0% P&lt;0.001 )</a:t>
            </a:r>
          </a:p>
          <a:p>
            <a:endParaRPr kumimoji="1" lang="en-US" altLang="ja-JP" sz="1800" dirty="0"/>
          </a:p>
          <a:p>
            <a:r>
              <a:rPr lang="ja-JP" altLang="en-US" sz="1800" dirty="0"/>
              <a:t>また</a:t>
            </a:r>
            <a:r>
              <a:rPr lang="en-US" altLang="ja-JP" sz="1800" dirty="0"/>
              <a:t>Base</a:t>
            </a:r>
            <a:r>
              <a:rPr lang="ja-JP" altLang="en-US" sz="1800" dirty="0"/>
              <a:t>として</a:t>
            </a:r>
            <a:r>
              <a:rPr lang="en-US" altLang="ja-JP" sz="1800" dirty="0"/>
              <a:t>90</a:t>
            </a:r>
            <a:r>
              <a:rPr lang="ja-JP" altLang="en-US" sz="1800" dirty="0"/>
              <a:t>代は</a:t>
            </a:r>
            <a:r>
              <a:rPr lang="en-US" altLang="ja-JP" sz="1800" dirty="0"/>
              <a:t>STS</a:t>
            </a:r>
            <a:r>
              <a:rPr lang="ja-JP" altLang="en-US" sz="1800" dirty="0"/>
              <a:t>スコアは高く</a:t>
            </a:r>
            <a:r>
              <a:rPr lang="en-US" altLang="ja-JP" sz="1800" dirty="0"/>
              <a:t>(10.9%vs8.1% P&lt;0.001)</a:t>
            </a:r>
            <a:r>
              <a:rPr lang="ja-JP" altLang="en-US" sz="1800" dirty="0" err="1"/>
              <a:t>、</a:t>
            </a:r>
            <a:r>
              <a:rPr lang="ja-JP" altLang="en-US" sz="1800" dirty="0"/>
              <a:t>それゆえ</a:t>
            </a:r>
            <a:r>
              <a:rPr lang="en-US" altLang="ja-JP" sz="1800" dirty="0"/>
              <a:t>observed expected rates of 30-day death</a:t>
            </a:r>
            <a:r>
              <a:rPr lang="ja-JP" altLang="en-US" sz="1800" dirty="0"/>
              <a:t>でも</a:t>
            </a:r>
            <a:r>
              <a:rPr lang="en-US" altLang="ja-JP" sz="1800" dirty="0"/>
              <a:t>90</a:t>
            </a:r>
            <a:r>
              <a:rPr lang="ja-JP" altLang="en-US" sz="1800" dirty="0"/>
              <a:t>代で</a:t>
            </a:r>
            <a:r>
              <a:rPr lang="en-US" altLang="ja-JP" sz="1800" dirty="0"/>
              <a:t>0.81(95%CI 0.70-0.92)</a:t>
            </a:r>
            <a:r>
              <a:rPr lang="ja-JP" altLang="en-US" sz="1800" dirty="0"/>
              <a:t>と</a:t>
            </a:r>
            <a:r>
              <a:rPr lang="en-US" altLang="ja-JP" sz="1800" dirty="0"/>
              <a:t>Younger</a:t>
            </a:r>
            <a:r>
              <a:rPr lang="ja-JP" altLang="en-US" sz="1800" dirty="0"/>
              <a:t>で</a:t>
            </a:r>
            <a:r>
              <a:rPr lang="en-US" altLang="ja-JP" sz="1800" dirty="0"/>
              <a:t>0.72(95</a:t>
            </a:r>
            <a:r>
              <a:rPr lang="ja-JP" altLang="en-US" sz="1800" dirty="0"/>
              <a:t>％</a:t>
            </a:r>
            <a:r>
              <a:rPr lang="en-US" altLang="ja-JP" sz="1800" dirty="0"/>
              <a:t>CI 0.67-0.78)</a:t>
            </a:r>
            <a:r>
              <a:rPr lang="ja-JP" altLang="en-US" sz="1800" dirty="0"/>
              <a:t>と</a:t>
            </a:r>
            <a:r>
              <a:rPr lang="en-US" altLang="ja-JP" sz="1800" dirty="0"/>
              <a:t>TAVR</a:t>
            </a:r>
            <a:r>
              <a:rPr lang="ja-JP" altLang="en-US" sz="1800" dirty="0"/>
              <a:t>によりどちらも死亡率の増悪を示した</a:t>
            </a:r>
            <a:endParaRPr lang="en-US" altLang="ja-JP" sz="1800" dirty="0"/>
          </a:p>
          <a:p>
            <a:endParaRPr kumimoji="1" lang="en-US" altLang="ja-JP" sz="1800" dirty="0"/>
          </a:p>
          <a:p>
            <a:r>
              <a:rPr lang="en-US" altLang="ja-JP" sz="1800" dirty="0"/>
              <a:t>30</a:t>
            </a:r>
            <a:r>
              <a:rPr lang="ja-JP" altLang="en-US" sz="1800" dirty="0"/>
              <a:t>日および</a:t>
            </a:r>
            <a:r>
              <a:rPr lang="en-US" altLang="ja-JP" sz="1800" dirty="0"/>
              <a:t>1</a:t>
            </a:r>
            <a:r>
              <a:rPr lang="ja-JP" altLang="en-US" sz="1800" dirty="0"/>
              <a:t>年で</a:t>
            </a:r>
            <a:r>
              <a:rPr lang="en-US" altLang="ja-JP" sz="1800" dirty="0"/>
              <a:t>AR</a:t>
            </a:r>
            <a:r>
              <a:rPr lang="ja-JP" altLang="en-US" sz="1800" dirty="0" err="1"/>
              <a:t>、</a:t>
            </a:r>
            <a:r>
              <a:rPr lang="en-US" altLang="ja-JP" sz="1800" dirty="0"/>
              <a:t>MI</a:t>
            </a:r>
            <a:r>
              <a:rPr lang="ja-JP" altLang="en-US" sz="1800" dirty="0"/>
              <a:t>の発生に両群の差は指摘されなかった</a:t>
            </a:r>
            <a:endParaRPr lang="en-US" altLang="ja-JP" sz="1800" dirty="0"/>
          </a:p>
          <a:p>
            <a:endParaRPr kumimoji="1" lang="en-US" altLang="ja-JP" sz="1800" dirty="0"/>
          </a:p>
          <a:p>
            <a:r>
              <a:rPr lang="en-US" altLang="ja-JP" sz="1800" dirty="0"/>
              <a:t>30</a:t>
            </a:r>
            <a:r>
              <a:rPr lang="ja-JP" altLang="en-US" sz="1800" dirty="0"/>
              <a:t>日時点では</a:t>
            </a:r>
            <a:r>
              <a:rPr lang="en-US" altLang="ja-JP" sz="1800" dirty="0"/>
              <a:t>90</a:t>
            </a:r>
            <a:r>
              <a:rPr lang="ja-JP" altLang="en-US" sz="1800" dirty="0"/>
              <a:t>代の</a:t>
            </a:r>
            <a:r>
              <a:rPr lang="en-US" altLang="ja-JP" sz="1800" dirty="0"/>
              <a:t>QOL Questionnaire</a:t>
            </a:r>
            <a:r>
              <a:rPr lang="ja-JP" altLang="en-US" sz="1800" dirty="0"/>
              <a:t>は悪かった（</a:t>
            </a:r>
            <a:r>
              <a:rPr lang="en-US" altLang="ja-JP" sz="1800" dirty="0"/>
              <a:t>P=0.006)</a:t>
            </a:r>
            <a:r>
              <a:rPr lang="ja-JP" altLang="en-US" sz="1800" dirty="0"/>
              <a:t>が</a:t>
            </a:r>
            <a:r>
              <a:rPr lang="en-US" altLang="ja-JP" sz="1800" dirty="0"/>
              <a:t>1</a:t>
            </a:r>
            <a:r>
              <a:rPr lang="ja-JP" altLang="en-US" sz="1800" dirty="0"/>
              <a:t>年では差が認められなくなっていた（</a:t>
            </a:r>
            <a:r>
              <a:rPr lang="en-US" altLang="ja-JP" sz="1800" dirty="0"/>
              <a:t>P=0.539)</a:t>
            </a:r>
          </a:p>
          <a:p>
            <a:endParaRPr kumimoji="1" lang="en-US" altLang="ja-JP" sz="1800" dirty="0"/>
          </a:p>
          <a:p>
            <a:r>
              <a:rPr lang="ja-JP" altLang="en-US" sz="1800" dirty="0"/>
              <a:t>右下の表；</a:t>
            </a:r>
            <a:r>
              <a:rPr lang="en-US" altLang="ja-JP" sz="1800" dirty="0"/>
              <a:t>Younger</a:t>
            </a:r>
            <a:r>
              <a:rPr lang="ja-JP" altLang="en-US" sz="1800" dirty="0"/>
              <a:t>群では</a:t>
            </a:r>
            <a:r>
              <a:rPr lang="en-US" altLang="ja-JP" sz="1800" dirty="0"/>
              <a:t>TAVR</a:t>
            </a:r>
            <a:r>
              <a:rPr lang="ja-JP" altLang="en-US" sz="1800" dirty="0"/>
              <a:t>群の</a:t>
            </a:r>
            <a:r>
              <a:rPr lang="en-US" altLang="ja-JP" sz="1800" dirty="0"/>
              <a:t>1</a:t>
            </a:r>
            <a:r>
              <a:rPr lang="ja-JP" altLang="en-US" sz="1800" dirty="0"/>
              <a:t>年後の</a:t>
            </a:r>
            <a:r>
              <a:rPr lang="en-US" altLang="ja-JP" sz="1800" dirty="0"/>
              <a:t>Mortality22.0% vs control</a:t>
            </a:r>
            <a:r>
              <a:rPr lang="ja-JP" altLang="en-US" sz="1800" dirty="0"/>
              <a:t>群</a:t>
            </a:r>
            <a:r>
              <a:rPr lang="en-US" altLang="ja-JP" sz="1800" dirty="0"/>
              <a:t>5.2%</a:t>
            </a:r>
            <a:r>
              <a:rPr lang="ja-JP" altLang="en-US" sz="1800" dirty="0"/>
              <a:t>であるが</a:t>
            </a:r>
            <a:r>
              <a:rPr lang="en-US" altLang="ja-JP" sz="1800" dirty="0"/>
              <a:t>90</a:t>
            </a:r>
            <a:r>
              <a:rPr lang="ja-JP" altLang="en-US" sz="1800" dirty="0"/>
              <a:t>代群では</a:t>
            </a:r>
            <a:r>
              <a:rPr lang="en-US" altLang="ja-JP" sz="1800" dirty="0"/>
              <a:t>TAVR</a:t>
            </a:r>
            <a:r>
              <a:rPr lang="ja-JP" altLang="en-US" sz="1800" dirty="0"/>
              <a:t>群</a:t>
            </a:r>
            <a:r>
              <a:rPr lang="en-US" altLang="ja-JP" sz="1800" dirty="0"/>
              <a:t>24.8% vs 18.5% </a:t>
            </a:r>
            <a:r>
              <a:rPr lang="ja-JP" altLang="en-US" sz="1800" dirty="0"/>
              <a:t>と差が少ないといいたい</a:t>
            </a:r>
            <a:endParaRPr kumimoji="1" lang="ja-JP" altLang="en-US" sz="1800" dirty="0"/>
          </a:p>
        </p:txBody>
      </p:sp>
      <p:pic>
        <p:nvPicPr>
          <p:cNvPr id="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4440641"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30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538" y="972133"/>
            <a:ext cx="4711486" cy="491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909962" y="337815"/>
            <a:ext cx="4030844" cy="646331"/>
          </a:xfrm>
          <a:prstGeom prst="rect">
            <a:avLst/>
          </a:prstGeom>
          <a:noFill/>
        </p:spPr>
        <p:txBody>
          <a:bodyPr wrap="square" rtlCol="0">
            <a:spAutoFit/>
          </a:bodyPr>
          <a:lstStyle/>
          <a:p>
            <a:r>
              <a:rPr kumimoji="1" lang="en-US" altLang="ja-JP" dirty="0"/>
              <a:t>CI</a:t>
            </a:r>
            <a:r>
              <a:rPr kumimoji="1" lang="ja-JP" altLang="en-US" dirty="0"/>
              <a:t>の低下は腎機能低下の</a:t>
            </a:r>
            <a:r>
              <a:rPr kumimoji="1" lang="en-US" altLang="ja-JP" dirty="0"/>
              <a:t>Dominant</a:t>
            </a:r>
            <a:r>
              <a:rPr kumimoji="1" lang="ja-JP" altLang="en-US" dirty="0"/>
              <a:t>因子ではなかった</a:t>
            </a:r>
          </a:p>
        </p:txBody>
      </p:sp>
      <p:sp>
        <p:nvSpPr>
          <p:cNvPr id="4" name="コンテンツ プレースホルダー 3"/>
          <p:cNvSpPr>
            <a:spLocks noGrp="1"/>
          </p:cNvSpPr>
          <p:nvPr>
            <p:ph sz="half" idx="2"/>
          </p:nvPr>
        </p:nvSpPr>
        <p:spPr>
          <a:xfrm>
            <a:off x="4716016" y="1268760"/>
            <a:ext cx="4316288" cy="5865516"/>
          </a:xfrm>
        </p:spPr>
        <p:txBody>
          <a:bodyPr>
            <a:normAutofit/>
          </a:bodyPr>
          <a:lstStyle/>
          <a:p>
            <a:r>
              <a:rPr kumimoji="1" lang="ja-JP" altLang="en-US" sz="1800" dirty="0"/>
              <a:t>心不全患者の</a:t>
            </a:r>
            <a:r>
              <a:rPr kumimoji="1" lang="en-US" altLang="ja-JP" sz="1800" dirty="0"/>
              <a:t>CI</a:t>
            </a:r>
            <a:r>
              <a:rPr kumimoji="1" lang="ja-JP" altLang="en-US" sz="1800" dirty="0"/>
              <a:t>の低下は腎機能増悪に関与していると広く考えられていた</a:t>
            </a:r>
            <a:endParaRPr kumimoji="1" lang="en-US" altLang="ja-JP" sz="1800" dirty="0"/>
          </a:p>
          <a:p>
            <a:endParaRPr kumimoji="1" lang="en-US" altLang="ja-JP" sz="1800" dirty="0"/>
          </a:p>
          <a:p>
            <a:r>
              <a:rPr lang="en-US" altLang="ja-JP" sz="1800" dirty="0"/>
              <a:t>CI</a:t>
            </a:r>
            <a:r>
              <a:rPr lang="ja-JP" altLang="en-US" sz="1800" dirty="0"/>
              <a:t>と腎機能に関して、</a:t>
            </a:r>
            <a:r>
              <a:rPr lang="en-US" altLang="ja-JP" sz="1800" dirty="0"/>
              <a:t>PAC</a:t>
            </a:r>
            <a:r>
              <a:rPr lang="ja-JP" altLang="en-US" sz="1800" dirty="0"/>
              <a:t>（</a:t>
            </a:r>
            <a:r>
              <a:rPr lang="en-US" altLang="ja-JP" sz="1800" dirty="0"/>
              <a:t>Swan-</a:t>
            </a:r>
            <a:r>
              <a:rPr lang="en-US" altLang="ja-JP" sz="1800" dirty="0" err="1"/>
              <a:t>Ganz</a:t>
            </a:r>
            <a:r>
              <a:rPr lang="en-US" altLang="ja-JP" sz="1800" dirty="0"/>
              <a:t>)</a:t>
            </a:r>
            <a:r>
              <a:rPr lang="ja-JP" altLang="en-US" sz="1800" dirty="0"/>
              <a:t>を受けた心不全患者を対象に</a:t>
            </a:r>
            <a:r>
              <a:rPr lang="en-US" altLang="ja-JP" sz="1800" dirty="0"/>
              <a:t>CI</a:t>
            </a:r>
            <a:r>
              <a:rPr lang="ja-JP" altLang="en-US" sz="1800" dirty="0"/>
              <a:t>の値と腎機能に関して関連性があるか調査した</a:t>
            </a:r>
            <a:endParaRPr lang="en-US" altLang="ja-JP" sz="1800" dirty="0"/>
          </a:p>
          <a:p>
            <a:endParaRPr lang="en-US" altLang="ja-JP" sz="1800" dirty="0"/>
          </a:p>
          <a:p>
            <a:r>
              <a:rPr lang="ja-JP" altLang="en-US" sz="1800" dirty="0"/>
              <a:t>過去の</a:t>
            </a:r>
            <a:r>
              <a:rPr lang="en-US" altLang="ja-JP" sz="1800" dirty="0"/>
              <a:t>ESCAPE</a:t>
            </a:r>
            <a:r>
              <a:rPr lang="ja-JP" altLang="en-US" sz="1800" dirty="0"/>
              <a:t>試験に</a:t>
            </a:r>
            <a:r>
              <a:rPr lang="en-US" altLang="ja-JP" sz="1800" dirty="0"/>
              <a:t>PAC</a:t>
            </a:r>
            <a:r>
              <a:rPr lang="ja-JP" altLang="en-US" sz="1800" dirty="0"/>
              <a:t>群として</a:t>
            </a:r>
            <a:r>
              <a:rPr lang="en-US" altLang="ja-JP" sz="1800" dirty="0"/>
              <a:t>random</a:t>
            </a:r>
            <a:r>
              <a:rPr lang="ja-JP" altLang="en-US" sz="1800" dirty="0"/>
              <a:t>に振り分けられたもの、またはもともと</a:t>
            </a:r>
            <a:r>
              <a:rPr lang="en-US" altLang="ja-JP" sz="1800" dirty="0"/>
              <a:t>enroll</a:t>
            </a:r>
            <a:r>
              <a:rPr lang="ja-JP" altLang="en-US" sz="1800" dirty="0"/>
              <a:t>されていた</a:t>
            </a:r>
            <a:r>
              <a:rPr lang="en-US" altLang="ja-JP" sz="1800" dirty="0"/>
              <a:t>575</a:t>
            </a:r>
            <a:r>
              <a:rPr lang="ja-JP" altLang="en-US" sz="1800" dirty="0"/>
              <a:t>名を対象</a:t>
            </a:r>
            <a:endParaRPr lang="en-US" altLang="ja-JP" sz="1800" dirty="0"/>
          </a:p>
          <a:p>
            <a:endParaRPr lang="en-US" altLang="ja-JP" sz="1800" dirty="0"/>
          </a:p>
          <a:p>
            <a:r>
              <a:rPr lang="ja-JP" altLang="en-US" sz="1800" dirty="0"/>
              <a:t>心不全；</a:t>
            </a:r>
            <a:r>
              <a:rPr lang="en-US" altLang="ja-JP" sz="1800" dirty="0"/>
              <a:t>EF&lt;30%</a:t>
            </a:r>
            <a:r>
              <a:rPr lang="ja-JP" altLang="en-US" sz="1800" dirty="0" err="1"/>
              <a:t>、</a:t>
            </a:r>
            <a:r>
              <a:rPr lang="en-US" altLang="ja-JP" sz="1800" dirty="0" err="1"/>
              <a:t>sBP</a:t>
            </a:r>
            <a:r>
              <a:rPr lang="en-US" altLang="ja-JP" sz="1800" dirty="0"/>
              <a:t>&lt;125mmHg</a:t>
            </a:r>
            <a:r>
              <a:rPr lang="ja-JP" altLang="en-US" sz="1800" dirty="0" err="1"/>
              <a:t>、</a:t>
            </a:r>
            <a:r>
              <a:rPr lang="en-US" altLang="ja-JP" sz="1800" dirty="0"/>
              <a:t>congestion</a:t>
            </a:r>
            <a:r>
              <a:rPr lang="ja-JP" altLang="en-US" sz="1800" dirty="0"/>
              <a:t>の徴候を</a:t>
            </a:r>
            <a:r>
              <a:rPr lang="en-US" altLang="ja-JP" sz="1800" dirty="0"/>
              <a:t>1</a:t>
            </a:r>
            <a:r>
              <a:rPr lang="ja-JP" altLang="en-US" sz="1800" dirty="0"/>
              <a:t>つ以上有す</a:t>
            </a:r>
            <a:endParaRPr lang="en-US" altLang="ja-JP" sz="1800" dirty="0"/>
          </a:p>
          <a:p>
            <a:endParaRPr lang="en-US" altLang="ja-JP" sz="1800" dirty="0"/>
          </a:p>
          <a:p>
            <a:r>
              <a:rPr lang="en-US" altLang="ja-JP" sz="1800" dirty="0" err="1"/>
              <a:t>Cre</a:t>
            </a:r>
            <a:r>
              <a:rPr lang="en-US" altLang="ja-JP" sz="1800" dirty="0"/>
              <a:t>&gt;3.5</a:t>
            </a:r>
            <a:r>
              <a:rPr lang="ja-JP" altLang="en-US" sz="1800" dirty="0" err="1"/>
              <a:t>、</a:t>
            </a:r>
            <a:r>
              <a:rPr lang="ja-JP" altLang="en-US" sz="1800" dirty="0"/>
              <a:t>カテコラミン使用は除外</a:t>
            </a:r>
            <a:endParaRPr lang="en-US" altLang="ja-JP" sz="1800" dirty="0"/>
          </a:p>
          <a:p>
            <a:endParaRPr lang="en-US" altLang="ja-JP" sz="1800" dirty="0"/>
          </a:p>
          <a:p>
            <a:endParaRPr lang="en-US" altLang="ja-JP" sz="1800" dirty="0"/>
          </a:p>
          <a:p>
            <a:endParaRPr kumimoji="1" lang="ja-JP" altLang="en-US" sz="1800" dirty="0"/>
          </a:p>
        </p:txBody>
      </p:sp>
    </p:spTree>
    <p:extLst>
      <p:ext uri="{BB962C8B-B14F-4D97-AF65-F5344CB8AC3E}">
        <p14:creationId xmlns:p14="http://schemas.microsoft.com/office/powerpoint/2010/main" val="377185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2"/>
          </p:nvPr>
        </p:nvSpPr>
        <p:spPr>
          <a:xfrm>
            <a:off x="4788024" y="836712"/>
            <a:ext cx="4038600" cy="5793507"/>
          </a:xfrm>
        </p:spPr>
        <p:txBody>
          <a:bodyPr>
            <a:normAutofit/>
          </a:bodyPr>
          <a:lstStyle/>
          <a:p>
            <a:r>
              <a:rPr kumimoji="1" lang="en-US" altLang="ja-JP" sz="1800" dirty="0"/>
              <a:t>CI</a:t>
            </a:r>
            <a:r>
              <a:rPr kumimoji="1" lang="ja-JP" altLang="en-US" sz="1800" dirty="0"/>
              <a:t>と</a:t>
            </a:r>
            <a:r>
              <a:rPr kumimoji="1" lang="en-US" altLang="ja-JP" sz="1800" dirty="0" err="1"/>
              <a:t>eGFR</a:t>
            </a:r>
            <a:r>
              <a:rPr kumimoji="1" lang="ja-JP" altLang="en-US" sz="1800" dirty="0" err="1"/>
              <a:t>には</a:t>
            </a:r>
            <a:r>
              <a:rPr kumimoji="1" lang="ja-JP" altLang="en-US" sz="1800" dirty="0"/>
              <a:t>わずか</a:t>
            </a:r>
            <a:r>
              <a:rPr lang="ja-JP" altLang="en-US" sz="1800" dirty="0"/>
              <a:t>な</a:t>
            </a:r>
            <a:r>
              <a:rPr kumimoji="1" lang="ja-JP" altLang="en-US" sz="1800" dirty="0"/>
              <a:t>逆相関関係が認められた </a:t>
            </a:r>
            <a:endParaRPr kumimoji="1" lang="en-US" altLang="ja-JP" sz="1800" dirty="0"/>
          </a:p>
          <a:p>
            <a:pPr marL="0" indent="0">
              <a:buNone/>
            </a:pPr>
            <a:r>
              <a:rPr lang="ja-JP" altLang="en-US" sz="1800" dirty="0"/>
              <a:t>　→</a:t>
            </a:r>
            <a:r>
              <a:rPr lang="en-US" altLang="ja-JP" sz="1800" dirty="0"/>
              <a:t>CI</a:t>
            </a:r>
            <a:r>
              <a:rPr lang="ja-JP" altLang="en-US" sz="1800" dirty="0"/>
              <a:t>が高値であれば</a:t>
            </a:r>
            <a:r>
              <a:rPr lang="en-US" altLang="ja-JP" sz="1800" dirty="0" err="1"/>
              <a:t>eGFR</a:t>
            </a:r>
            <a:r>
              <a:rPr lang="ja-JP" altLang="en-US" sz="1800" dirty="0"/>
              <a:t>が低くなる</a:t>
            </a:r>
            <a:endParaRPr lang="en-US" altLang="ja-JP" sz="1800" dirty="0"/>
          </a:p>
          <a:p>
            <a:pPr marL="0" indent="0">
              <a:buNone/>
            </a:pPr>
            <a:r>
              <a:rPr lang="ja-JP" altLang="en-US" sz="1800" dirty="0"/>
              <a:t>　　</a:t>
            </a:r>
            <a:r>
              <a:rPr lang="en-US" altLang="ja-JP" sz="1800" dirty="0"/>
              <a:t>(r=-0.12 P=0.02)</a:t>
            </a:r>
          </a:p>
          <a:p>
            <a:pPr marL="0" indent="0">
              <a:buNone/>
            </a:pPr>
            <a:endParaRPr kumimoji="1" lang="en-US" altLang="ja-JP" sz="1800" dirty="0"/>
          </a:p>
          <a:p>
            <a:r>
              <a:rPr kumimoji="1" lang="en-US" altLang="ja-JP" sz="1800" dirty="0"/>
              <a:t>CI</a:t>
            </a:r>
            <a:r>
              <a:rPr kumimoji="1" lang="ja-JP" altLang="en-US" sz="1800" dirty="0"/>
              <a:t>は</a:t>
            </a:r>
            <a:r>
              <a:rPr kumimoji="1" lang="en-US" altLang="ja-JP" sz="1800" dirty="0"/>
              <a:t>BUN</a:t>
            </a:r>
            <a:r>
              <a:rPr kumimoji="1" lang="ja-JP" altLang="en-US" sz="1800" dirty="0"/>
              <a:t>や</a:t>
            </a:r>
            <a:r>
              <a:rPr kumimoji="1" lang="en-US" altLang="ja-JP" sz="1800" dirty="0"/>
              <a:t>BUN/</a:t>
            </a:r>
            <a:r>
              <a:rPr kumimoji="1" lang="en-US" altLang="ja-JP" sz="1800" dirty="0" err="1"/>
              <a:t>C</a:t>
            </a:r>
            <a:r>
              <a:rPr lang="en-US" altLang="ja-JP" sz="1800" dirty="0" err="1"/>
              <a:t>re</a:t>
            </a:r>
            <a:r>
              <a:rPr lang="ja-JP" altLang="en-US" sz="1800" dirty="0"/>
              <a:t>比とは関連を示さなかった</a:t>
            </a:r>
            <a:endParaRPr lang="en-US" altLang="ja-JP" sz="1800" dirty="0"/>
          </a:p>
          <a:p>
            <a:endParaRPr lang="en-US" altLang="ja-JP" sz="1800" dirty="0"/>
          </a:p>
          <a:p>
            <a:r>
              <a:rPr lang="ja-JP" altLang="en-US" sz="1800" dirty="0"/>
              <a:t>その他</a:t>
            </a:r>
            <a:r>
              <a:rPr lang="en-US" altLang="ja-JP" sz="1800" dirty="0"/>
              <a:t>CI</a:t>
            </a:r>
            <a:r>
              <a:rPr lang="ja-JP" altLang="en-US" sz="1800" dirty="0"/>
              <a:t>と腎機能に関して</a:t>
            </a:r>
            <a:r>
              <a:rPr lang="en-US" altLang="ja-JP" sz="1800" dirty="0"/>
              <a:t>laboratory</a:t>
            </a:r>
            <a:r>
              <a:rPr lang="ja-JP" altLang="en-US" sz="1800" dirty="0" err="1"/>
              <a:t>、</a:t>
            </a:r>
            <a:r>
              <a:rPr lang="en-US" altLang="ja-JP" sz="1800" dirty="0"/>
              <a:t>demographic parameters</a:t>
            </a:r>
            <a:r>
              <a:rPr lang="ja-JP" altLang="en-US" sz="1800" dirty="0"/>
              <a:t>から確かな関連は認められなかった</a:t>
            </a:r>
            <a:endParaRPr lang="en-US" altLang="ja-JP" sz="1800" dirty="0"/>
          </a:p>
          <a:p>
            <a:endParaRPr lang="en-US" altLang="ja-JP" sz="1800" dirty="0"/>
          </a:p>
          <a:p>
            <a:r>
              <a:rPr lang="ja-JP" altLang="en-US" sz="1800" dirty="0"/>
              <a:t>また腎機能増悪した患者と</a:t>
            </a:r>
            <a:r>
              <a:rPr lang="en-US" altLang="ja-JP" sz="1800" dirty="0"/>
              <a:t>CI</a:t>
            </a:r>
            <a:r>
              <a:rPr lang="ja-JP" altLang="en-US" sz="1800" dirty="0"/>
              <a:t>そのものおよび</a:t>
            </a:r>
            <a:r>
              <a:rPr lang="en-US" altLang="ja-JP" sz="1800" dirty="0"/>
              <a:t>CI</a:t>
            </a:r>
            <a:r>
              <a:rPr lang="ja-JP" altLang="en-US" sz="1800" dirty="0"/>
              <a:t>の変化とを評価したが、関連性は指摘されなかった（</a:t>
            </a:r>
            <a:r>
              <a:rPr lang="en-US" altLang="ja-JP" sz="1800" dirty="0"/>
              <a:t>P</a:t>
            </a:r>
            <a:r>
              <a:rPr lang="ja-JP" altLang="en-US" sz="1800" dirty="0"/>
              <a:t>≧</a:t>
            </a:r>
            <a:r>
              <a:rPr lang="en-US" altLang="ja-JP" sz="1800" dirty="0"/>
              <a:t>0.28)</a:t>
            </a:r>
          </a:p>
          <a:p>
            <a:endParaRPr lang="en-US" altLang="ja-JP" sz="1800" dirty="0"/>
          </a:p>
          <a:p>
            <a:endParaRPr lang="en-US" altLang="ja-JP" sz="1800" dirty="0"/>
          </a:p>
        </p:txBody>
      </p:sp>
      <p:pic>
        <p:nvPicPr>
          <p:cNvPr id="6" name="Picture 11"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0" y="1484784"/>
            <a:ext cx="472830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02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normAutofit fontScale="92500" lnSpcReduction="10000"/>
          </a:bodyPr>
          <a:lstStyle/>
          <a:p>
            <a:endParaRPr kumimoji="1" lang="ja-JP" altLang="en-US" dirty="0"/>
          </a:p>
        </p:txBody>
      </p:sp>
      <p:pic>
        <p:nvPicPr>
          <p:cNvPr id="5" name="図 4"/>
          <p:cNvPicPr>
            <a:picLocks noChangeAspect="1"/>
          </p:cNvPicPr>
          <p:nvPr/>
        </p:nvPicPr>
        <p:blipFill>
          <a:blip r:embed="rId2"/>
          <a:stretch>
            <a:fillRect/>
          </a:stretch>
        </p:blipFill>
        <p:spPr>
          <a:xfrm>
            <a:off x="107504" y="548680"/>
            <a:ext cx="4744768" cy="5959017"/>
          </a:xfrm>
          <a:prstGeom prst="rect">
            <a:avLst/>
          </a:prstGeom>
        </p:spPr>
      </p:pic>
      <p:sp>
        <p:nvSpPr>
          <p:cNvPr id="6" name="テキスト ボックス 5"/>
          <p:cNvSpPr txBox="1"/>
          <p:nvPr/>
        </p:nvSpPr>
        <p:spPr>
          <a:xfrm>
            <a:off x="4852272" y="476672"/>
            <a:ext cx="4040208" cy="923330"/>
          </a:xfrm>
          <a:prstGeom prst="rect">
            <a:avLst/>
          </a:prstGeom>
          <a:noFill/>
        </p:spPr>
        <p:txBody>
          <a:bodyPr wrap="square" rtlCol="0">
            <a:spAutoFit/>
          </a:bodyPr>
          <a:lstStyle/>
          <a:p>
            <a:r>
              <a:rPr kumimoji="1" lang="en-US" altLang="ja-JP" dirty="0"/>
              <a:t>PPI</a:t>
            </a:r>
            <a:r>
              <a:rPr kumimoji="1" lang="ja-JP" altLang="en-US" dirty="0"/>
              <a:t>はアスピリン</a:t>
            </a:r>
            <a:r>
              <a:rPr lang="ja-JP" altLang="en-US" dirty="0"/>
              <a:t>の投与量に依存せず消化管イベントを減少させた</a:t>
            </a:r>
            <a:endParaRPr lang="en-US" altLang="ja-JP" dirty="0"/>
          </a:p>
          <a:p>
            <a:endParaRPr kumimoji="1" lang="ja-JP" altLang="en-US" dirty="0"/>
          </a:p>
        </p:txBody>
      </p:sp>
      <p:sp>
        <p:nvSpPr>
          <p:cNvPr id="4" name="コンテンツ プレースホルダー 3"/>
          <p:cNvSpPr>
            <a:spLocks noGrp="1"/>
          </p:cNvSpPr>
          <p:nvPr>
            <p:ph sz="half" idx="2"/>
          </p:nvPr>
        </p:nvSpPr>
        <p:spPr>
          <a:xfrm>
            <a:off x="4648200" y="1340768"/>
            <a:ext cx="4316288" cy="5400600"/>
          </a:xfrm>
        </p:spPr>
        <p:txBody>
          <a:bodyPr>
            <a:normAutofit fontScale="92500" lnSpcReduction="10000"/>
          </a:bodyPr>
          <a:lstStyle/>
          <a:p>
            <a:r>
              <a:rPr lang="ja-JP" altLang="en-US" sz="1800" dirty="0"/>
              <a:t>過去の</a:t>
            </a:r>
            <a:r>
              <a:rPr lang="en-US" altLang="ja-JP" sz="1800" dirty="0"/>
              <a:t>Trial(COGENT)</a:t>
            </a:r>
            <a:r>
              <a:rPr lang="ja-JP" altLang="en-US" sz="1800" dirty="0"/>
              <a:t>において</a:t>
            </a:r>
            <a:r>
              <a:rPr lang="en-US" altLang="ja-JP" sz="1800" dirty="0"/>
              <a:t>PPI</a:t>
            </a:r>
            <a:r>
              <a:rPr lang="ja-JP" altLang="en-US" sz="1800" dirty="0"/>
              <a:t>は</a:t>
            </a:r>
            <a:r>
              <a:rPr lang="en-US" altLang="ja-JP" sz="1800" dirty="0"/>
              <a:t>DAPT</a:t>
            </a:r>
            <a:r>
              <a:rPr lang="ja-JP" altLang="en-US" sz="1800" dirty="0"/>
              <a:t>を必要とする患者において安全に</a:t>
            </a:r>
            <a:r>
              <a:rPr lang="en-US" altLang="ja-JP" sz="1800" dirty="0"/>
              <a:t>GI</a:t>
            </a:r>
            <a:r>
              <a:rPr lang="ja-JP" altLang="en-US" sz="1800" dirty="0"/>
              <a:t> </a:t>
            </a:r>
            <a:r>
              <a:rPr lang="en-US" altLang="ja-JP" sz="1800" dirty="0"/>
              <a:t>events</a:t>
            </a:r>
            <a:r>
              <a:rPr lang="ja-JP" altLang="en-US" sz="1800" dirty="0"/>
              <a:t>を減少させた事を示している</a:t>
            </a:r>
            <a:endParaRPr lang="en-US" altLang="ja-JP" sz="1800" dirty="0"/>
          </a:p>
          <a:p>
            <a:endParaRPr lang="en-US" altLang="ja-JP" sz="1800" dirty="0"/>
          </a:p>
          <a:p>
            <a:r>
              <a:rPr kumimoji="1" lang="ja-JP" altLang="en-US" sz="1800" dirty="0"/>
              <a:t>低用量</a:t>
            </a:r>
            <a:r>
              <a:rPr kumimoji="1" lang="en-US" altLang="ja-JP" sz="1800" dirty="0"/>
              <a:t>/</a:t>
            </a:r>
            <a:r>
              <a:rPr kumimoji="1" lang="ja-JP" altLang="en-US" sz="1800" dirty="0"/>
              <a:t>高用量アスピリン患者のどちらに関しても同様であるか評価を行った</a:t>
            </a:r>
            <a:endParaRPr kumimoji="1" lang="en-US" altLang="ja-JP" sz="1800" dirty="0"/>
          </a:p>
          <a:p>
            <a:endParaRPr kumimoji="1" lang="en-US" altLang="ja-JP" sz="1800" dirty="0"/>
          </a:p>
          <a:p>
            <a:r>
              <a:rPr lang="en-US" altLang="ja-JP" sz="1800" dirty="0"/>
              <a:t>COGENT</a:t>
            </a:r>
            <a:r>
              <a:rPr lang="ja-JP" altLang="en-US" sz="1800" dirty="0" err="1"/>
              <a:t>に登</a:t>
            </a:r>
            <a:r>
              <a:rPr lang="ja-JP" altLang="en-US" sz="1800" dirty="0"/>
              <a:t>録された</a:t>
            </a:r>
            <a:r>
              <a:rPr lang="en-US" altLang="ja-JP" sz="1800" dirty="0"/>
              <a:t>3752</a:t>
            </a:r>
            <a:r>
              <a:rPr lang="ja-JP" altLang="en-US" sz="1800" dirty="0"/>
              <a:t>名を</a:t>
            </a:r>
            <a:r>
              <a:rPr lang="en-US" altLang="ja-JP" sz="1800" dirty="0"/>
              <a:t>low dose(</a:t>
            </a:r>
            <a:r>
              <a:rPr lang="ja-JP" altLang="en-US" sz="1800" dirty="0"/>
              <a:t>≦</a:t>
            </a:r>
            <a:r>
              <a:rPr lang="en-US" altLang="ja-JP" sz="1800" dirty="0"/>
              <a:t>100mg)</a:t>
            </a:r>
            <a:r>
              <a:rPr lang="ja-JP" altLang="en-US" sz="1800" dirty="0" err="1"/>
              <a:t>、</a:t>
            </a:r>
            <a:r>
              <a:rPr lang="en-US" altLang="ja-JP" sz="1800" dirty="0"/>
              <a:t>High dose(&gt;100mg)</a:t>
            </a:r>
            <a:r>
              <a:rPr lang="ja-JP" altLang="en-US" sz="1800" dirty="0"/>
              <a:t>に分類し、主要評価項目は上部消化管イベントと主要心血管イベントの複合とした</a:t>
            </a:r>
            <a:endParaRPr lang="en-US" altLang="ja-JP" sz="1800" dirty="0"/>
          </a:p>
          <a:p>
            <a:endParaRPr lang="en-US" altLang="ja-JP" sz="1800" dirty="0"/>
          </a:p>
          <a:p>
            <a:r>
              <a:rPr kumimoji="1" lang="ja-JP" altLang="en-US" sz="1800" dirty="0"/>
              <a:t>平均の追跡期間は</a:t>
            </a:r>
            <a:r>
              <a:rPr kumimoji="1" lang="en-US" altLang="ja-JP" sz="1800" dirty="0"/>
              <a:t>110</a:t>
            </a:r>
            <a:r>
              <a:rPr kumimoji="1" lang="ja-JP" altLang="en-US" sz="1800" dirty="0"/>
              <a:t>日で低用量アスピリン</a:t>
            </a:r>
            <a:r>
              <a:rPr lang="ja-JP" altLang="en-US" sz="1800" dirty="0"/>
              <a:t>群は</a:t>
            </a:r>
            <a:r>
              <a:rPr lang="en-US" altLang="ja-JP" sz="1800" dirty="0"/>
              <a:t>2480</a:t>
            </a:r>
            <a:r>
              <a:rPr lang="ja-JP" altLang="en-US" sz="1800" dirty="0"/>
              <a:t>名</a:t>
            </a:r>
            <a:r>
              <a:rPr lang="en-US" altLang="ja-JP" sz="1800" dirty="0"/>
              <a:t>(66.1</a:t>
            </a:r>
            <a:r>
              <a:rPr lang="ja-JP" altLang="en-US" sz="1800" dirty="0"/>
              <a:t>％</a:t>
            </a:r>
            <a:r>
              <a:rPr lang="en-US" altLang="ja-JP" sz="1800" dirty="0"/>
              <a:t>)</a:t>
            </a:r>
            <a:r>
              <a:rPr lang="ja-JP" altLang="en-US" sz="1800" dirty="0"/>
              <a:t>であった</a:t>
            </a:r>
            <a:endParaRPr lang="en-US" altLang="ja-JP" sz="1800" dirty="0"/>
          </a:p>
          <a:p>
            <a:endParaRPr lang="en-US" altLang="ja-JP" sz="1800" dirty="0"/>
          </a:p>
          <a:p>
            <a:r>
              <a:rPr kumimoji="1" lang="ja-JP" altLang="en-US" sz="1800" dirty="0"/>
              <a:t>低用量アスピリン群は高齢、女性、</a:t>
            </a:r>
            <a:r>
              <a:rPr kumimoji="1" lang="en-US" altLang="ja-JP" sz="1800" dirty="0"/>
              <a:t>PAD</a:t>
            </a:r>
            <a:r>
              <a:rPr kumimoji="1" lang="ja-JP" altLang="en-US" sz="1800" dirty="0"/>
              <a:t>の既往、以前の</a:t>
            </a:r>
            <a:r>
              <a:rPr kumimoji="1" lang="en-US" altLang="ja-JP" sz="1800" dirty="0"/>
              <a:t>Stroke</a:t>
            </a:r>
            <a:r>
              <a:rPr kumimoji="1" lang="ja-JP" altLang="en-US" sz="1800" dirty="0" err="1"/>
              <a:t>、</a:t>
            </a:r>
            <a:r>
              <a:rPr lang="ja-JP" altLang="en-US" sz="1800" dirty="0"/>
              <a:t>高血圧が多く、高用量アスピリンは高脂血症、喫煙、</a:t>
            </a:r>
            <a:r>
              <a:rPr lang="en-US" altLang="ja-JP" sz="1800" dirty="0"/>
              <a:t>PCI</a:t>
            </a:r>
            <a:r>
              <a:rPr lang="ja-JP" altLang="en-US" sz="1800" dirty="0"/>
              <a:t>の既往が背景として多かった</a:t>
            </a:r>
            <a:endParaRPr kumimoji="1" lang="en-US" altLang="ja-JP" sz="1800" dirty="0"/>
          </a:p>
        </p:txBody>
      </p:sp>
    </p:spTree>
    <p:extLst>
      <p:ext uri="{BB962C8B-B14F-4D97-AF65-F5344CB8AC3E}">
        <p14:creationId xmlns:p14="http://schemas.microsoft.com/office/powerpoint/2010/main" val="359766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716016" y="692696"/>
            <a:ext cx="4320480" cy="563231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高用量</a:t>
            </a:r>
            <a:r>
              <a:rPr kumimoji="1" lang="en-US" altLang="ja-JP" dirty="0"/>
              <a:t>/</a:t>
            </a:r>
            <a:r>
              <a:rPr kumimoji="1" lang="ja-JP" altLang="en-US" dirty="0"/>
              <a:t>低用量アスピリン群の</a:t>
            </a:r>
            <a:r>
              <a:rPr kumimoji="1" lang="en-US" altLang="ja-JP" dirty="0"/>
              <a:t>180</a:t>
            </a:r>
            <a:r>
              <a:rPr kumimoji="1" lang="ja-JP" altLang="en-US" dirty="0"/>
              <a:t>日間の</a:t>
            </a:r>
            <a:r>
              <a:rPr kumimoji="1" lang="en-US" altLang="ja-JP" dirty="0"/>
              <a:t>GI</a:t>
            </a:r>
            <a:r>
              <a:rPr kumimoji="1" lang="ja-JP" altLang="en-US" dirty="0"/>
              <a:t>イベントおよび主要心血管イベントに差は認められ</a:t>
            </a:r>
            <a:r>
              <a:rPr lang="ja-JP" altLang="en-US" dirty="0"/>
              <a:t>なかった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GI</a:t>
            </a:r>
            <a:r>
              <a:rPr kumimoji="1" lang="ja-JP" altLang="en-US" dirty="0"/>
              <a:t>イベントは 高ア</a:t>
            </a:r>
            <a:r>
              <a:rPr kumimoji="1" lang="en-US" altLang="ja-JP" dirty="0"/>
              <a:t>1.7% vs </a:t>
            </a:r>
            <a:r>
              <a:rPr kumimoji="1" lang="ja-JP" altLang="en-US" dirty="0"/>
              <a:t>低ア</a:t>
            </a:r>
            <a:r>
              <a:rPr kumimoji="1" lang="en-US" altLang="ja-JP" dirty="0"/>
              <a:t>2.1% HR0.88 </a:t>
            </a:r>
            <a:r>
              <a:rPr kumimoji="1" lang="ja-JP" altLang="en-US" dirty="0"/>
              <a:t>　</a:t>
            </a:r>
            <a:r>
              <a:rPr kumimoji="1" lang="en-US" altLang="ja-JP" dirty="0"/>
              <a:t>95%CI 0.46-1.66</a:t>
            </a:r>
          </a:p>
          <a:p>
            <a:pPr marL="285750" indent="-285750">
              <a:buFont typeface="Arial" panose="020B0604020202020204" pitchFamily="34" charset="0"/>
              <a:buChar char="•"/>
            </a:pPr>
            <a:r>
              <a:rPr lang="ja-JP" altLang="en-US" dirty="0"/>
              <a:t>主要心血管イベントは　高ア</a:t>
            </a:r>
            <a:r>
              <a:rPr lang="en-US" altLang="ja-JP" dirty="0"/>
              <a:t>4.8% vs</a:t>
            </a:r>
            <a:r>
              <a:rPr lang="ja-JP" altLang="en-US" dirty="0"/>
              <a:t>低ア</a:t>
            </a:r>
            <a:r>
              <a:rPr lang="en-US" altLang="ja-JP" dirty="0"/>
              <a:t>5.5% HR0.73 95%CI 0.48-1.11</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lang="ja-JP" altLang="en-US" dirty="0"/>
              <a:t>またどちらの群も</a:t>
            </a:r>
            <a:r>
              <a:rPr lang="en-US" altLang="ja-JP" dirty="0"/>
              <a:t>PPI</a:t>
            </a:r>
            <a:r>
              <a:rPr lang="ja-JP" altLang="en-US" dirty="0"/>
              <a:t>投与によって</a:t>
            </a:r>
            <a:r>
              <a:rPr lang="en-US" altLang="ja-JP" dirty="0"/>
              <a:t>180</a:t>
            </a:r>
            <a:r>
              <a:rPr lang="ja-JP" altLang="en-US" dirty="0"/>
              <a:t>日の</a:t>
            </a:r>
            <a:r>
              <a:rPr lang="en-US" altLang="ja-JP" dirty="0"/>
              <a:t>GI</a:t>
            </a:r>
            <a:r>
              <a:rPr lang="ja-JP" altLang="en-US" dirty="0"/>
              <a:t> </a:t>
            </a:r>
            <a:r>
              <a:rPr lang="en-US" altLang="ja-JP" dirty="0"/>
              <a:t>endpoint</a:t>
            </a:r>
            <a:r>
              <a:rPr lang="ja-JP" altLang="en-US" dirty="0"/>
              <a:t>を減少させた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Primary GI endpoint</a:t>
            </a:r>
            <a:r>
              <a:rPr lang="ja-JP" altLang="en-US" dirty="0"/>
              <a:t>の発生</a:t>
            </a:r>
            <a:endParaRPr lang="en-US" altLang="ja-JP" dirty="0"/>
          </a:p>
          <a:p>
            <a:r>
              <a:rPr lang="ja-JP" altLang="en-US" dirty="0"/>
              <a:t>　　低ア　</a:t>
            </a:r>
            <a:r>
              <a:rPr lang="en-US" altLang="ja-JP" dirty="0"/>
              <a:t>PPI</a:t>
            </a:r>
            <a:r>
              <a:rPr lang="ja-JP" altLang="en-US" dirty="0"/>
              <a:t>投与</a:t>
            </a:r>
            <a:r>
              <a:rPr lang="en-US" altLang="ja-JP" dirty="0"/>
              <a:t>1.2% vs placebo 3.1%</a:t>
            </a:r>
          </a:p>
          <a:p>
            <a:r>
              <a:rPr lang="ja-JP" altLang="en-US" dirty="0"/>
              <a:t>　　高ア　</a:t>
            </a:r>
            <a:r>
              <a:rPr lang="en-US" altLang="ja-JP" dirty="0"/>
              <a:t>PPI</a:t>
            </a:r>
            <a:r>
              <a:rPr lang="ja-JP" altLang="en-US" dirty="0"/>
              <a:t>投与</a:t>
            </a:r>
            <a:r>
              <a:rPr lang="en-US" altLang="ja-JP" dirty="0"/>
              <a:t>0.9% vs placebo 2.6%</a:t>
            </a:r>
          </a:p>
          <a:p>
            <a:endParaRPr lang="en-US" altLang="ja-JP" dirty="0"/>
          </a:p>
          <a:p>
            <a:endParaRPr lang="en-US" altLang="ja-JP" dirty="0"/>
          </a:p>
          <a:p>
            <a:r>
              <a:rPr lang="ja-JP" altLang="en-US" dirty="0"/>
              <a:t>まとめ</a:t>
            </a:r>
            <a:endParaRPr lang="en-US" altLang="ja-JP" dirty="0"/>
          </a:p>
          <a:p>
            <a:r>
              <a:rPr lang="ja-JP" altLang="en-US" dirty="0"/>
              <a:t>低用量のアスピリン内服中の</a:t>
            </a:r>
            <a:r>
              <a:rPr lang="en-US" altLang="ja-JP" dirty="0"/>
              <a:t>DAPT</a:t>
            </a:r>
            <a:r>
              <a:rPr lang="ja-JP" altLang="en-US" dirty="0"/>
              <a:t>患者でも</a:t>
            </a:r>
            <a:r>
              <a:rPr lang="en-US" altLang="ja-JP" dirty="0"/>
              <a:t>PPI</a:t>
            </a:r>
            <a:r>
              <a:rPr lang="ja-JP" altLang="en-US" dirty="0"/>
              <a:t>は有意に</a:t>
            </a:r>
            <a:r>
              <a:rPr lang="en-US" altLang="ja-JP" dirty="0"/>
              <a:t>GI</a:t>
            </a:r>
            <a:r>
              <a:rPr lang="ja-JP" altLang="en-US" dirty="0"/>
              <a:t>イベントを減少させる</a:t>
            </a:r>
            <a:endParaRPr lang="en-US" altLang="ja-JP" dirty="0"/>
          </a:p>
        </p:txBody>
      </p:sp>
      <p:pic>
        <p:nvPicPr>
          <p:cNvPr id="7" name="Picture 11"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8" y="908720"/>
            <a:ext cx="4524578"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72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sz="half" idx="1"/>
          </p:nvPr>
        </p:nvPicPr>
        <p:blipFill>
          <a:blip r:embed="rId3"/>
          <a:stretch>
            <a:fillRect/>
          </a:stretch>
        </p:blipFill>
        <p:spPr>
          <a:xfrm>
            <a:off x="76178" y="764704"/>
            <a:ext cx="4855862" cy="5472608"/>
          </a:xfrm>
          <a:prstGeom prst="rect">
            <a:avLst/>
          </a:prstGeom>
        </p:spPr>
      </p:pic>
      <p:sp>
        <p:nvSpPr>
          <p:cNvPr id="4" name="コンテンツ プレースホルダー 3"/>
          <p:cNvSpPr>
            <a:spLocks noGrp="1"/>
          </p:cNvSpPr>
          <p:nvPr>
            <p:ph sz="half" idx="2"/>
          </p:nvPr>
        </p:nvSpPr>
        <p:spPr>
          <a:xfrm>
            <a:off x="5004048" y="1268760"/>
            <a:ext cx="3888432" cy="5472608"/>
          </a:xfrm>
        </p:spPr>
        <p:txBody>
          <a:bodyPr>
            <a:normAutofit lnSpcReduction="10000"/>
          </a:bodyPr>
          <a:lstStyle/>
          <a:p>
            <a:r>
              <a:rPr lang="ja-JP" altLang="en-US" sz="1600" dirty="0"/>
              <a:t>この</a:t>
            </a:r>
            <a:r>
              <a:rPr lang="en-US" altLang="ja-JP" sz="1600" dirty="0"/>
              <a:t>Study</a:t>
            </a:r>
            <a:r>
              <a:rPr lang="ja-JP" altLang="en-US" sz="1600" dirty="0"/>
              <a:t>はチカグレロルとクロピドグレルを</a:t>
            </a:r>
            <a:r>
              <a:rPr lang="en-US" altLang="ja-JP" sz="1600" dirty="0"/>
              <a:t>Loading</a:t>
            </a:r>
            <a:r>
              <a:rPr lang="ja-JP" altLang="en-US" sz="1600" dirty="0"/>
              <a:t>した際のトロポニン陰性低リスク</a:t>
            </a:r>
            <a:r>
              <a:rPr lang="en-US" altLang="ja-JP" sz="1600" dirty="0"/>
              <a:t>ACS</a:t>
            </a:r>
            <a:r>
              <a:rPr lang="ja-JP" altLang="en-US" sz="1600" dirty="0"/>
              <a:t>患者の周術期血中薬理学評価を狙ったものである</a:t>
            </a:r>
            <a:endParaRPr lang="en-US" altLang="ja-JP" sz="1600" dirty="0"/>
          </a:p>
          <a:p>
            <a:endParaRPr lang="en-US" altLang="ja-JP" sz="1600" dirty="0"/>
          </a:p>
          <a:p>
            <a:r>
              <a:rPr kumimoji="1" lang="ja-JP" altLang="en-US" sz="1600" dirty="0"/>
              <a:t>前向き</a:t>
            </a:r>
            <a:r>
              <a:rPr kumimoji="1" lang="en-US" altLang="ja-JP" sz="1600" dirty="0"/>
              <a:t>,open-</a:t>
            </a:r>
            <a:r>
              <a:rPr kumimoji="1" lang="en-US" altLang="ja-JP" sz="1600" dirty="0" err="1"/>
              <a:t>label,randomised</a:t>
            </a:r>
            <a:r>
              <a:rPr kumimoji="1" lang="en-US" altLang="ja-JP" sz="1600" dirty="0"/>
              <a:t>,</a:t>
            </a:r>
            <a:r>
              <a:rPr kumimoji="1" lang="ja-JP" altLang="en-US" sz="1600" dirty="0"/>
              <a:t>他施設</a:t>
            </a:r>
            <a:r>
              <a:rPr kumimoji="1" lang="en-US" altLang="ja-JP" sz="1600" dirty="0"/>
              <a:t>,parallel-group study</a:t>
            </a:r>
          </a:p>
          <a:p>
            <a:endParaRPr kumimoji="1" lang="en-US" altLang="ja-JP" sz="1600" dirty="0"/>
          </a:p>
          <a:p>
            <a:r>
              <a:rPr lang="en-US" altLang="ja-JP" sz="1600" dirty="0"/>
              <a:t>100</a:t>
            </a:r>
            <a:r>
              <a:rPr lang="ja-JP" altLang="en-US" sz="1600" dirty="0"/>
              <a:t>名の</a:t>
            </a:r>
            <a:r>
              <a:rPr lang="en-US" altLang="ja-JP" sz="1600" dirty="0"/>
              <a:t>P2Y12</a:t>
            </a:r>
            <a:r>
              <a:rPr lang="ja-JP" altLang="en-US" sz="1600" dirty="0"/>
              <a:t>受容体拮抗薬が投与されていない患者が</a:t>
            </a:r>
            <a:r>
              <a:rPr lang="en-US" altLang="ja-JP" sz="1600" dirty="0" err="1"/>
              <a:t>Angio</a:t>
            </a:r>
            <a:r>
              <a:rPr lang="ja-JP" altLang="en-US" sz="1600" dirty="0"/>
              <a:t>施行後にチカグレロル</a:t>
            </a:r>
            <a:r>
              <a:rPr lang="en-US" altLang="ja-JP" sz="1600" dirty="0"/>
              <a:t>180</a:t>
            </a:r>
            <a:r>
              <a:rPr lang="ja-JP" altLang="en-US" sz="1600" dirty="0"/>
              <a:t>㎎またはクロピドグレル</a:t>
            </a:r>
            <a:r>
              <a:rPr lang="en-US" altLang="ja-JP" sz="1600" dirty="0"/>
              <a:t>600</a:t>
            </a:r>
            <a:r>
              <a:rPr lang="ja-JP" altLang="en-US" sz="1600" dirty="0"/>
              <a:t>㎎の</a:t>
            </a:r>
            <a:r>
              <a:rPr lang="en-US" altLang="ja-JP" sz="1600" dirty="0"/>
              <a:t>Loading</a:t>
            </a:r>
            <a:r>
              <a:rPr lang="ja-JP" altLang="en-US" sz="1600" dirty="0"/>
              <a:t>とアスピリンを</a:t>
            </a:r>
            <a:r>
              <a:rPr lang="en-US" altLang="ja-JP" sz="1600" dirty="0"/>
              <a:t>Loading</a:t>
            </a:r>
            <a:r>
              <a:rPr lang="ja-JP" altLang="en-US" sz="1600" dirty="0"/>
              <a:t>される</a:t>
            </a:r>
            <a:endParaRPr lang="en-US" altLang="ja-JP" sz="1600" dirty="0"/>
          </a:p>
          <a:p>
            <a:endParaRPr lang="en-US" altLang="ja-JP" sz="1600" dirty="0"/>
          </a:p>
          <a:p>
            <a:r>
              <a:rPr kumimoji="1" lang="en-US" altLang="ja-JP" sz="1600" dirty="0"/>
              <a:t>PRU</a:t>
            </a:r>
            <a:r>
              <a:rPr kumimoji="1" lang="ja-JP" altLang="en-US" sz="1600" dirty="0"/>
              <a:t> </a:t>
            </a:r>
            <a:r>
              <a:rPr kumimoji="1" lang="en-US" altLang="ja-JP" sz="1600" dirty="0"/>
              <a:t>verify</a:t>
            </a:r>
            <a:r>
              <a:rPr kumimoji="1" lang="ja-JP" altLang="en-US" sz="1600" dirty="0"/>
              <a:t> </a:t>
            </a:r>
            <a:r>
              <a:rPr kumimoji="1" lang="en-US" altLang="ja-JP" sz="1600" dirty="0"/>
              <a:t>now </a:t>
            </a:r>
            <a:r>
              <a:rPr kumimoji="1" lang="en-US" altLang="ja-JP" sz="1600" dirty="0" err="1"/>
              <a:t>assey</a:t>
            </a:r>
            <a:r>
              <a:rPr kumimoji="1" lang="ja-JP" altLang="en-US" sz="1600" dirty="0"/>
              <a:t>はチカグレロルまたはクロピドグレル</a:t>
            </a:r>
            <a:r>
              <a:rPr kumimoji="1" lang="en-US" altLang="ja-JP" sz="1600" dirty="0"/>
              <a:t>Loading</a:t>
            </a:r>
            <a:r>
              <a:rPr kumimoji="1" lang="ja-JP" altLang="en-US" sz="1600" dirty="0"/>
              <a:t>前、</a:t>
            </a:r>
            <a:r>
              <a:rPr kumimoji="1" lang="en-US" altLang="ja-JP" sz="1600" dirty="0"/>
              <a:t>0.5</a:t>
            </a:r>
            <a:r>
              <a:rPr kumimoji="1" lang="ja-JP" altLang="en-US" sz="1600" dirty="0"/>
              <a:t>時間後、</a:t>
            </a:r>
            <a:r>
              <a:rPr kumimoji="1" lang="en-US" altLang="ja-JP" sz="1600" dirty="0"/>
              <a:t>2</a:t>
            </a:r>
            <a:r>
              <a:rPr kumimoji="1" lang="ja-JP" altLang="en-US" sz="1600" dirty="0"/>
              <a:t>時間後、</a:t>
            </a:r>
            <a:r>
              <a:rPr kumimoji="1" lang="en-US" altLang="ja-JP" sz="1600" dirty="0"/>
              <a:t>8</a:t>
            </a:r>
            <a:r>
              <a:rPr kumimoji="1" lang="ja-JP" altLang="en-US" sz="1600" dirty="0"/>
              <a:t>時間後、</a:t>
            </a:r>
            <a:r>
              <a:rPr kumimoji="1" lang="en-US" altLang="ja-JP" sz="1600" dirty="0"/>
              <a:t>PCI</a:t>
            </a:r>
            <a:r>
              <a:rPr kumimoji="1" lang="ja-JP" altLang="en-US" sz="1600" dirty="0"/>
              <a:t>終了時の</a:t>
            </a:r>
            <a:r>
              <a:rPr kumimoji="1" lang="en-US" altLang="ja-JP" sz="1600" dirty="0"/>
              <a:t>5</a:t>
            </a:r>
            <a:r>
              <a:rPr kumimoji="1" lang="ja-JP" altLang="en-US" sz="1600" dirty="0"/>
              <a:t>か所で測定</a:t>
            </a:r>
            <a:endParaRPr kumimoji="1" lang="en-US" altLang="ja-JP" sz="1600" dirty="0"/>
          </a:p>
          <a:p>
            <a:endParaRPr kumimoji="1" lang="en-US" altLang="ja-JP" sz="1600" dirty="0"/>
          </a:p>
          <a:p>
            <a:r>
              <a:rPr lang="ja-JP" altLang="en-US" sz="1600" dirty="0"/>
              <a:t>主要評価項目は</a:t>
            </a:r>
            <a:r>
              <a:rPr lang="en-US" altLang="ja-JP" sz="1600" dirty="0"/>
              <a:t>Loading</a:t>
            </a:r>
            <a:r>
              <a:rPr lang="ja-JP" altLang="en-US" sz="1600" dirty="0"/>
              <a:t> </a:t>
            </a:r>
            <a:r>
              <a:rPr lang="en-US" altLang="ja-JP" sz="1600" dirty="0"/>
              <a:t>2</a:t>
            </a:r>
            <a:r>
              <a:rPr lang="ja-JP" altLang="en-US" sz="1600" dirty="0"/>
              <a:t>時間後の</a:t>
            </a:r>
            <a:r>
              <a:rPr lang="en-US" altLang="ja-JP" sz="1600" dirty="0"/>
              <a:t>PRU</a:t>
            </a:r>
            <a:r>
              <a:rPr lang="ja-JP" altLang="en-US" sz="1600" dirty="0"/>
              <a:t>値、第</a:t>
            </a:r>
            <a:r>
              <a:rPr lang="en-US" altLang="ja-JP" sz="1600" dirty="0"/>
              <a:t>2Endpoint</a:t>
            </a:r>
            <a:r>
              <a:rPr lang="ja-JP" altLang="en-US" sz="1600" dirty="0"/>
              <a:t>はすべての測定時の</a:t>
            </a:r>
            <a:r>
              <a:rPr lang="en-US" altLang="ja-JP" sz="1600" dirty="0"/>
              <a:t>PRU</a:t>
            </a:r>
            <a:r>
              <a:rPr lang="ja-JP" altLang="en-US" sz="1600" dirty="0"/>
              <a:t>値と血小板凝集能の抑制</a:t>
            </a:r>
            <a:endParaRPr kumimoji="1" lang="ja-JP" altLang="en-US" sz="1600" dirty="0"/>
          </a:p>
        </p:txBody>
      </p:sp>
      <p:sp>
        <p:nvSpPr>
          <p:cNvPr id="6" name="テキスト ボックス 5"/>
          <p:cNvSpPr txBox="1"/>
          <p:nvPr/>
        </p:nvSpPr>
        <p:spPr>
          <a:xfrm>
            <a:off x="5436096" y="303039"/>
            <a:ext cx="3528392" cy="830997"/>
          </a:xfrm>
          <a:prstGeom prst="rect">
            <a:avLst/>
          </a:prstGeom>
          <a:noFill/>
        </p:spPr>
        <p:txBody>
          <a:bodyPr wrap="square" rtlCol="0">
            <a:spAutoFit/>
          </a:bodyPr>
          <a:lstStyle/>
          <a:p>
            <a:r>
              <a:rPr kumimoji="1" lang="ja-JP" altLang="en-US" sz="1600" dirty="0"/>
              <a:t>トロポニン陰性低リスク</a:t>
            </a:r>
            <a:r>
              <a:rPr kumimoji="1" lang="en-US" altLang="ja-JP" sz="1600" dirty="0"/>
              <a:t>ACS</a:t>
            </a:r>
            <a:r>
              <a:rPr kumimoji="1" lang="ja-JP" altLang="en-US" sz="1600" dirty="0"/>
              <a:t>患者において</a:t>
            </a:r>
            <a:r>
              <a:rPr kumimoji="1" lang="en-US" altLang="ja-JP" sz="1600" dirty="0"/>
              <a:t>A</a:t>
            </a:r>
            <a:r>
              <a:rPr kumimoji="1" lang="ja-JP" altLang="en-US" sz="1600" dirty="0" err="1"/>
              <a:t>ｄ</a:t>
            </a:r>
            <a:r>
              <a:rPr kumimoji="1" lang="en-US" altLang="ja-JP" sz="1600" dirty="0"/>
              <a:t>Hoc</a:t>
            </a:r>
            <a:r>
              <a:rPr kumimoji="1" lang="ja-JP" altLang="en-US" sz="1600" dirty="0"/>
              <a:t> </a:t>
            </a:r>
            <a:r>
              <a:rPr kumimoji="1" lang="en-US" altLang="ja-JP" sz="1600" dirty="0"/>
              <a:t>PCI</a:t>
            </a:r>
            <a:r>
              <a:rPr kumimoji="1" lang="ja-JP" altLang="en-US" sz="1600" dirty="0"/>
              <a:t>を施行する際のチカグレロルとクロピドグレルの効果</a:t>
            </a:r>
          </a:p>
        </p:txBody>
      </p:sp>
    </p:spTree>
    <p:extLst>
      <p:ext uri="{BB962C8B-B14F-4D97-AF65-F5344CB8AC3E}">
        <p14:creationId xmlns:p14="http://schemas.microsoft.com/office/powerpoint/2010/main" val="125018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stretch>
            <a:fillRect/>
          </a:stretch>
        </p:blipFill>
        <p:spPr>
          <a:xfrm>
            <a:off x="142017" y="908720"/>
            <a:ext cx="4492863" cy="5458618"/>
          </a:xfrm>
          <a:prstGeom prst="rect">
            <a:avLst/>
          </a:prstGeom>
        </p:spPr>
      </p:pic>
      <p:sp>
        <p:nvSpPr>
          <p:cNvPr id="6" name="テキスト ボックス 5"/>
          <p:cNvSpPr txBox="1"/>
          <p:nvPr/>
        </p:nvSpPr>
        <p:spPr>
          <a:xfrm>
            <a:off x="4788024" y="476672"/>
            <a:ext cx="4032448" cy="646330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2</a:t>
            </a:r>
            <a:r>
              <a:rPr kumimoji="1" lang="ja-JP" altLang="en-US" dirty="0"/>
              <a:t>時間時の</a:t>
            </a:r>
            <a:r>
              <a:rPr kumimoji="1" lang="en-US" altLang="ja-JP" dirty="0"/>
              <a:t>PRU</a:t>
            </a:r>
            <a:r>
              <a:rPr kumimoji="1" lang="ja-JP" altLang="en-US" dirty="0"/>
              <a:t>値はチカグレロルがクロピドグレルと比べ有意に低かった</a:t>
            </a:r>
            <a:endParaRPr kumimoji="1" lang="en-US" altLang="ja-JP" dirty="0"/>
          </a:p>
          <a:p>
            <a:r>
              <a:rPr lang="en-US" altLang="ja-JP" dirty="0"/>
              <a:t>(98.4±95.4 vs 257.5±74.5</a:t>
            </a:r>
            <a:r>
              <a:rPr lang="ja-JP" altLang="en-US" dirty="0"/>
              <a:t>　</a:t>
            </a:r>
            <a:r>
              <a:rPr lang="en-US" altLang="ja-JP" dirty="0"/>
              <a:t>Treatment Difference -159.1 95%CI -194.7—123.5 P&lt;0.001)</a:t>
            </a:r>
          </a:p>
          <a:p>
            <a:endParaRPr lang="en-US" altLang="ja-JP" dirty="0"/>
          </a:p>
          <a:p>
            <a:pPr marL="285750" indent="-285750">
              <a:buFont typeface="Arial" panose="020B0604020202020204" pitchFamily="34" charset="0"/>
              <a:buChar char="•"/>
            </a:pPr>
            <a:r>
              <a:rPr lang="en-US" altLang="ja-JP" dirty="0"/>
              <a:t>PRU</a:t>
            </a:r>
            <a:r>
              <a:rPr lang="ja-JP" altLang="en-US" dirty="0"/>
              <a:t>の値は投与早期から変化し有意差は</a:t>
            </a:r>
            <a:r>
              <a:rPr lang="en-US" altLang="ja-JP" dirty="0"/>
              <a:t>PCI</a:t>
            </a:r>
            <a:r>
              <a:rPr lang="ja-JP" altLang="en-US" dirty="0"/>
              <a:t>終了時までには認められ、</a:t>
            </a:r>
            <a:r>
              <a:rPr lang="en-US" altLang="ja-JP" dirty="0"/>
              <a:t>Loading</a:t>
            </a:r>
            <a:r>
              <a:rPr lang="ja-JP" altLang="en-US" dirty="0"/>
              <a:t> </a:t>
            </a:r>
            <a:r>
              <a:rPr lang="en-US" altLang="ja-JP" dirty="0"/>
              <a:t>8</a:t>
            </a:r>
            <a:r>
              <a:rPr lang="ja-JP" altLang="en-US" dirty="0"/>
              <a:t>時間後まで維持される結果となった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PRU&gt;208</a:t>
            </a:r>
            <a:r>
              <a:rPr lang="ja-JP" altLang="en-US" dirty="0"/>
              <a:t>で定められる</a:t>
            </a:r>
            <a:r>
              <a:rPr lang="en-US" altLang="ja-JP" dirty="0"/>
              <a:t>HPR(High on-treatment platelet reactivity)</a:t>
            </a:r>
            <a:r>
              <a:rPr lang="ja-JP" altLang="en-US" dirty="0"/>
              <a:t>に関してもチカグレロルはクロピドグレルと比べ有意に低かった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Safety outcome</a:t>
            </a:r>
            <a:r>
              <a:rPr lang="ja-JP" altLang="en-US" dirty="0"/>
              <a:t>に関する追記があり、死亡や薬の中止をしなくてはいけない事象は両群になく、出血はチカグレロル群で</a:t>
            </a:r>
            <a:r>
              <a:rPr lang="en-US" altLang="ja-JP" dirty="0"/>
              <a:t>7.8%</a:t>
            </a:r>
            <a:r>
              <a:rPr lang="ja-JP" altLang="en-US" dirty="0"/>
              <a:t>（</a:t>
            </a:r>
            <a:r>
              <a:rPr lang="en-US" altLang="ja-JP" dirty="0"/>
              <a:t>Major2,Minor2</a:t>
            </a:r>
            <a:r>
              <a:rPr lang="ja-JP" altLang="en-US" dirty="0"/>
              <a:t>）、クロピドグレル群でゼロであった</a:t>
            </a:r>
            <a:endParaRPr lang="en-US" altLang="ja-JP" dirty="0"/>
          </a:p>
          <a:p>
            <a:endParaRPr lang="en-US" altLang="ja-JP" dirty="0"/>
          </a:p>
          <a:p>
            <a:pPr marL="285750" indent="-285750">
              <a:buFont typeface="Arial" panose="020B0604020202020204" pitchFamily="34" charset="0"/>
              <a:buChar char="•"/>
            </a:pPr>
            <a:endParaRPr kumimoji="1" lang="en-US" altLang="ja-JP" dirty="0"/>
          </a:p>
        </p:txBody>
      </p:sp>
    </p:spTree>
    <p:extLst>
      <p:ext uri="{BB962C8B-B14F-4D97-AF65-F5344CB8AC3E}">
        <p14:creationId xmlns:p14="http://schemas.microsoft.com/office/powerpoint/2010/main" val="65305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179512" y="865099"/>
            <a:ext cx="5151702" cy="5472608"/>
          </a:xfrm>
          <a:prstGeom prst="rect">
            <a:avLst/>
          </a:prstGeom>
        </p:spPr>
      </p:pic>
      <p:sp>
        <p:nvSpPr>
          <p:cNvPr id="6" name="テキスト ボックス 5"/>
          <p:cNvSpPr txBox="1"/>
          <p:nvPr/>
        </p:nvSpPr>
        <p:spPr>
          <a:xfrm>
            <a:off x="5724128" y="865099"/>
            <a:ext cx="3312368" cy="646331"/>
          </a:xfrm>
          <a:prstGeom prst="rect">
            <a:avLst/>
          </a:prstGeom>
          <a:noFill/>
        </p:spPr>
        <p:txBody>
          <a:bodyPr wrap="square" rtlCol="0">
            <a:spAutoFit/>
          </a:bodyPr>
          <a:lstStyle/>
          <a:p>
            <a:r>
              <a:rPr kumimoji="1" lang="en-US" altLang="ja-JP" dirty="0"/>
              <a:t>TAVR</a:t>
            </a:r>
            <a:r>
              <a:rPr kumimoji="1" lang="ja-JP" altLang="en-US" dirty="0"/>
              <a:t>の成績と</a:t>
            </a:r>
            <a:r>
              <a:rPr kumimoji="1" lang="en-US" altLang="ja-JP" dirty="0"/>
              <a:t>EF</a:t>
            </a:r>
            <a:r>
              <a:rPr lang="ja-JP" altLang="en-US" dirty="0"/>
              <a:t>および</a:t>
            </a:r>
            <a:r>
              <a:rPr kumimoji="1" lang="en-US" altLang="ja-JP" dirty="0"/>
              <a:t>A</a:t>
            </a:r>
            <a:r>
              <a:rPr kumimoji="1" lang="ja-JP" altLang="en-US" dirty="0"/>
              <a:t>弁の</a:t>
            </a:r>
            <a:r>
              <a:rPr kumimoji="1" lang="en-US" altLang="ja-JP" dirty="0"/>
              <a:t>Pressure</a:t>
            </a:r>
            <a:r>
              <a:rPr kumimoji="1" lang="ja-JP" altLang="en-US" dirty="0"/>
              <a:t> </a:t>
            </a:r>
            <a:r>
              <a:rPr kumimoji="1" lang="en-US" altLang="ja-JP" dirty="0"/>
              <a:t>Gradient</a:t>
            </a:r>
            <a:r>
              <a:rPr kumimoji="1" lang="ja-JP" altLang="en-US" dirty="0"/>
              <a:t>が与える影響</a:t>
            </a:r>
          </a:p>
        </p:txBody>
      </p:sp>
      <p:sp>
        <p:nvSpPr>
          <p:cNvPr id="7" name="テキスト ボックス 6"/>
          <p:cNvSpPr txBox="1"/>
          <p:nvPr/>
        </p:nvSpPr>
        <p:spPr>
          <a:xfrm>
            <a:off x="5448982" y="2060848"/>
            <a:ext cx="3705282" cy="397031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TAVR</a:t>
            </a:r>
            <a:r>
              <a:rPr kumimoji="1" lang="ja-JP" altLang="en-US" dirty="0"/>
              <a:t>を施行された患者で</a:t>
            </a:r>
            <a:r>
              <a:rPr kumimoji="1" lang="en-US" altLang="ja-JP" dirty="0"/>
              <a:t>EF</a:t>
            </a:r>
            <a:r>
              <a:rPr kumimoji="1" lang="ja-JP" altLang="en-US" dirty="0" err="1"/>
              <a:t>が低</a:t>
            </a:r>
            <a:r>
              <a:rPr kumimoji="1" lang="ja-JP" altLang="en-US" dirty="0"/>
              <a:t>下しているもの、</a:t>
            </a:r>
            <a:r>
              <a:rPr kumimoji="1" lang="en-US" altLang="ja-JP" dirty="0"/>
              <a:t>AVG</a:t>
            </a:r>
            <a:r>
              <a:rPr kumimoji="1" lang="ja-JP" altLang="en-US" dirty="0" err="1"/>
              <a:t>が低</a:t>
            </a:r>
            <a:r>
              <a:rPr kumimoji="1" lang="ja-JP" altLang="en-US" dirty="0"/>
              <a:t>下しているものは長期予後が悪いことが示唆されている</a:t>
            </a:r>
            <a:endParaRPr kumimoji="1" lang="en-US" altLang="ja-JP" dirty="0"/>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lang="en-US" altLang="ja-JP" dirty="0"/>
              <a:t>TVT</a:t>
            </a:r>
            <a:r>
              <a:rPr lang="ja-JP" altLang="en-US" dirty="0"/>
              <a:t> </a:t>
            </a:r>
            <a:r>
              <a:rPr lang="en-US" altLang="ja-JP" dirty="0" err="1"/>
              <a:t>Regitry</a:t>
            </a:r>
            <a:r>
              <a:rPr lang="ja-JP" altLang="en-US" dirty="0" err="1"/>
              <a:t>に登</a:t>
            </a:r>
            <a:r>
              <a:rPr lang="ja-JP" altLang="en-US" dirty="0"/>
              <a:t>録された</a:t>
            </a:r>
            <a:r>
              <a:rPr lang="en-US" altLang="ja-JP" dirty="0"/>
              <a:t>2011</a:t>
            </a:r>
            <a:r>
              <a:rPr lang="ja-JP" altLang="en-US" dirty="0"/>
              <a:t>年</a:t>
            </a:r>
            <a:r>
              <a:rPr lang="en-US" altLang="ja-JP" dirty="0"/>
              <a:t>11</a:t>
            </a:r>
            <a:r>
              <a:rPr lang="ja-JP" altLang="en-US" dirty="0"/>
              <a:t>月から</a:t>
            </a:r>
            <a:r>
              <a:rPr lang="en-US" altLang="ja-JP" dirty="0"/>
              <a:t>2014</a:t>
            </a:r>
            <a:r>
              <a:rPr lang="ja-JP" altLang="en-US" dirty="0"/>
              <a:t>年</a:t>
            </a:r>
            <a:r>
              <a:rPr lang="en-US" altLang="ja-JP" dirty="0"/>
              <a:t>6</a:t>
            </a:r>
            <a:r>
              <a:rPr lang="ja-JP" altLang="en-US" dirty="0"/>
              <a:t>月までに</a:t>
            </a:r>
            <a:r>
              <a:rPr lang="en-US" altLang="ja-JP" dirty="0"/>
              <a:t>TAVR</a:t>
            </a:r>
            <a:r>
              <a:rPr lang="ja-JP" altLang="en-US" dirty="0"/>
              <a:t>を受けた</a:t>
            </a:r>
            <a:r>
              <a:rPr lang="en-US" altLang="ja-JP" dirty="0"/>
              <a:t>11292</a:t>
            </a:r>
            <a:r>
              <a:rPr lang="ja-JP" altLang="en-US" dirty="0"/>
              <a:t>名の患者のうち、</a:t>
            </a:r>
            <a:r>
              <a:rPr lang="en-US" altLang="ja-JP" dirty="0"/>
              <a:t>TAVR</a:t>
            </a:r>
            <a:r>
              <a:rPr lang="ja-JP" altLang="en-US" dirty="0"/>
              <a:t>後のエコーにて</a:t>
            </a:r>
            <a:r>
              <a:rPr lang="en-US" altLang="ja-JP" dirty="0"/>
              <a:t>LVEF&lt;30% 30%-50% &gt;50%</a:t>
            </a:r>
            <a:r>
              <a:rPr lang="ja-JP" altLang="en-US" dirty="0"/>
              <a:t>　</a:t>
            </a:r>
            <a:r>
              <a:rPr kumimoji="1" lang="en-US" altLang="ja-JP" dirty="0"/>
              <a:t>AVG &lt;40mmHg </a:t>
            </a:r>
            <a:r>
              <a:rPr kumimoji="1" lang="ja-JP" altLang="en-US" dirty="0"/>
              <a:t>≧</a:t>
            </a:r>
            <a:r>
              <a:rPr kumimoji="1" lang="en-US" altLang="ja-JP" dirty="0"/>
              <a:t>40mmHg</a:t>
            </a:r>
            <a:r>
              <a:rPr lang="ja-JP" altLang="en-US" dirty="0"/>
              <a:t>に分類し</a:t>
            </a:r>
            <a:r>
              <a:rPr lang="en-US" altLang="ja-JP" dirty="0"/>
              <a:t>1</a:t>
            </a:r>
            <a:r>
              <a:rPr lang="ja-JP" altLang="en-US" dirty="0"/>
              <a:t>年後の生存率と</a:t>
            </a:r>
            <a:r>
              <a:rPr lang="en-US" altLang="ja-JP" dirty="0"/>
              <a:t>TAVR</a:t>
            </a:r>
            <a:r>
              <a:rPr lang="ja-JP" altLang="en-US" dirty="0"/>
              <a:t>後初回の心不全再入院に関し調査した</a:t>
            </a:r>
            <a:endParaRPr lang="en-US" altLang="ja-JP" dirty="0"/>
          </a:p>
          <a:p>
            <a:endParaRPr kumimoji="1" lang="ja-JP" altLang="en-US" dirty="0"/>
          </a:p>
        </p:txBody>
      </p:sp>
    </p:spTree>
    <p:extLst>
      <p:ext uri="{BB962C8B-B14F-4D97-AF65-F5344CB8AC3E}">
        <p14:creationId xmlns:p14="http://schemas.microsoft.com/office/powerpoint/2010/main" val="17865876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1524</Words>
  <Application>Microsoft Office PowerPoint</Application>
  <PresentationFormat>画面に合わせる (4:3)</PresentationFormat>
  <Paragraphs>107</Paragraphs>
  <Slides>12</Slides>
  <Notes>6</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12</vt:i4>
      </vt:variant>
    </vt:vector>
  </HeadingPairs>
  <TitlesOfParts>
    <vt:vector size="15"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2021-01-05T05:33:22Z</dcterms:created>
  <dcterms:modified xsi:type="dcterms:W3CDTF">2021-01-05T05:33:41Z</dcterms:modified>
</cp:coreProperties>
</file>