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7"/>
  </p:notesMasterIdLst>
  <p:sldIdLst>
    <p:sldId id="1230" r:id="rId2"/>
    <p:sldId id="1401" r:id="rId3"/>
    <p:sldId id="1402" r:id="rId4"/>
    <p:sldId id="260" r:id="rId5"/>
    <p:sldId id="1406" r:id="rId6"/>
    <p:sldId id="257" r:id="rId7"/>
    <p:sldId id="261" r:id="rId8"/>
    <p:sldId id="258" r:id="rId9"/>
    <p:sldId id="1404" r:id="rId10"/>
    <p:sldId id="1403" r:id="rId11"/>
    <p:sldId id="1405" r:id="rId12"/>
    <p:sldId id="269" r:id="rId13"/>
    <p:sldId id="795" r:id="rId14"/>
    <p:sldId id="1246" r:id="rId15"/>
    <p:sldId id="921" r:id="rId16"/>
    <p:sldId id="926" r:id="rId17"/>
    <p:sldId id="927" r:id="rId18"/>
    <p:sldId id="1338" r:id="rId19"/>
    <p:sldId id="271" r:id="rId20"/>
    <p:sldId id="274" r:id="rId21"/>
    <p:sldId id="273" r:id="rId22"/>
    <p:sldId id="272" r:id="rId23"/>
    <p:sldId id="276" r:id="rId24"/>
    <p:sldId id="1407" r:id="rId25"/>
    <p:sldId id="275" r:id="rId26"/>
  </p:sldIdLst>
  <p:sldSz cx="12192000" cy="6858000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135" autoAdjust="0"/>
  </p:normalViewPr>
  <p:slideViewPr>
    <p:cSldViewPr snapToGrid="0">
      <p:cViewPr varScale="1">
        <p:scale>
          <a:sx n="57" d="100"/>
          <a:sy n="57" d="100"/>
        </p:scale>
        <p:origin x="9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F70A4-D111-4B5B-86E9-14F43C90AB27}" type="datetimeFigureOut">
              <a:rPr kumimoji="1" lang="ja-JP" altLang="en-US" smtClean="0"/>
              <a:t>2021/2/27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723A-42C4-46E5-8F0C-958F67F9F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4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618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085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112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883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200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13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025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137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744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769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35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946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05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035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919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84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495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213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90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829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969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723A-42C4-46E5-8F0C-958F67F9F41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4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271EC-3A04-4861-9523-C4DB42E6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3D291A7-FE18-4928-AE83-7F2B0542A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57756"/>
            <a:ext cx="10515600" cy="469387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0924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DED8E138-EE2B-4B45-BDC8-C3E94258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8D2F793F-E40C-43D2-B25C-C64C1117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45885E63-9C3A-40E7-97BC-23579129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4713E-231F-4B25-B03A-C466D1E18C6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997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8E0E9D-9D74-4DE0-866C-53F9BB41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F93F54-DA49-46BB-80AB-0E60FF1E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6635D1-3B81-4BFA-B891-6CFB48BD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D2F30-B516-4026-A542-6CEAE8DF4B0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284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グループ化 22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0287000" cy="6858000"/>
          </a:xfrm>
        </p:grpSpPr>
        <p:pic>
          <p:nvPicPr>
            <p:cNvPr id="1027" name="Picture 218"/>
            <p:cNvPicPr preferRelativeResize="0">
              <a:picLocks noChangeAspect="1" noChangeArrowheads="1"/>
            </p:cNvPicPr>
            <p:nvPr userDrawn="1"/>
          </p:nvPicPr>
          <p:blipFill>
            <a:blip r:embed="rId5">
              <a:lum bright="-66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" b="25391"/>
            <a:stretch>
              <a:fillRect/>
            </a:stretch>
          </p:blipFill>
          <p:spPr bwMode="auto">
            <a:xfrm>
              <a:off x="0" y="0"/>
              <a:ext cx="10287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" name="Rectangle 219"/>
            <p:cNvSpPr>
              <a:spLocks noChangeArrowheads="1"/>
            </p:cNvSpPr>
            <p:nvPr userDrawn="1"/>
          </p:nvSpPr>
          <p:spPr bwMode="auto">
            <a:xfrm>
              <a:off x="0" y="0"/>
              <a:ext cx="10287000" cy="6858000"/>
            </a:xfrm>
            <a:prstGeom prst="rect">
              <a:avLst/>
            </a:prstGeom>
            <a:solidFill>
              <a:srgbClr val="6666FF">
                <a:alpha val="2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endParaRPr lang="ja-JP" altLang="ja-JP" sz="2667">
                <a:solidFill>
                  <a:srgbClr val="FFCCFF"/>
                </a:solidFill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22DB993-F57A-4FB7-9C5C-B6BCCCC7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861906-5999-41A1-A6FE-1376A4D45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288586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06405" algn="ctr" rtl="0" eaLnBrk="1" fontAlgn="base" hangingPunct="1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812810" algn="ctr" rtl="0" eaLnBrk="1" fontAlgn="base" hangingPunct="1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219215" algn="ctr" rtl="0" eaLnBrk="1" fontAlgn="base" hangingPunct="1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625620" algn="ctr" rtl="0" eaLnBrk="1" fontAlgn="base" hangingPunct="1">
        <a:spcBef>
          <a:spcPct val="0"/>
        </a:spcBef>
        <a:spcAft>
          <a:spcPct val="0"/>
        </a:spcAft>
        <a:defRPr kumimoji="1" sz="391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04804" indent="-30480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6"/>
        </a:buBlip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60408" indent="-25400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016013" indent="-20320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6"/>
        </a:buBlip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422418" indent="-20320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1828823" indent="-20320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6"/>
        </a:buBlip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235228" indent="-20320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6"/>
        </a:buBlip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641633" indent="-20320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6"/>
        </a:buBlip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048038" indent="-20320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6"/>
        </a:buBlip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454443" indent="-20320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6"/>
        </a:buBlip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図 1">
            <a:extLst>
              <a:ext uri="{FF2B5EF4-FFF2-40B4-BE49-F238E27FC236}">
                <a16:creationId xmlns:a16="http://schemas.microsoft.com/office/drawing/2014/main" id="{73105BE0-ADEE-4FCA-A47D-A567D086D1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FFFD2D-86B1-4F47-94D6-E18D2339C9A0}"/>
              </a:ext>
            </a:extLst>
          </p:cNvPr>
          <p:cNvSpPr txBox="1"/>
          <p:nvPr/>
        </p:nvSpPr>
        <p:spPr>
          <a:xfrm>
            <a:off x="382394" y="594797"/>
            <a:ext cx="114272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0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D デジタル 教科書体 NK-R"/>
                <a:ea typeface="UD デジタル 教科書体 NK-R"/>
                <a:cs typeface="+mj-cs"/>
              </a:rPr>
              <a:t>心房細動 と </a:t>
            </a:r>
            <a:r>
              <a:rPr lang="en-US" altLang="ja-JP" sz="5400" b="0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D デジタル 教科書体 NK-R"/>
                <a:ea typeface="UD デジタル 教科書体 NK-R"/>
                <a:cs typeface="+mj-cs"/>
              </a:rPr>
              <a:t>Hot </a:t>
            </a:r>
            <a:r>
              <a:rPr lang="en-US" altLang="ja-JP" sz="5400" b="0" kern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D デジタル 教科書体 NK-R"/>
                <a:ea typeface="UD デジタル 教科書体 NK-R"/>
                <a:cs typeface="+mj-cs"/>
              </a:rPr>
              <a:t>ballon</a:t>
            </a:r>
            <a:r>
              <a:rPr lang="en-US" altLang="ja-JP" sz="5400" b="0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D デジタル 教科書体 NK-R"/>
                <a:ea typeface="UD デジタル 教科書体 NK-R"/>
                <a:cs typeface="+mj-cs"/>
              </a:rPr>
              <a:t> ablation</a:t>
            </a:r>
            <a:endParaRPr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E4C11E-265B-487D-88A1-4EC9E209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心房細動の治療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2A4B06-5BCA-401A-805D-E08732DE6C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ja-JP" altLang="en-US" sz="3600" b="1" dirty="0"/>
              <a:t>　抗不整脈剤投与</a:t>
            </a:r>
            <a:endParaRPr lang="en-US" altLang="ja-JP" sz="36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ja-JP" sz="36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ja-JP" altLang="en-US" sz="3600" b="1" dirty="0"/>
              <a:t>　同期電気ショック</a:t>
            </a:r>
            <a:endParaRPr lang="en-US" altLang="ja-JP" sz="36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ja-JP" sz="36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ja-JP" altLang="en-US" sz="3600" b="1" dirty="0"/>
              <a:t>　カテーテルアブレーション</a:t>
            </a:r>
            <a:endParaRPr lang="en-US" altLang="ja-JP" sz="36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ja-JP" sz="36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ja-JP" altLang="en-US" sz="3600" b="1" dirty="0"/>
              <a:t>　</a:t>
            </a:r>
            <a:r>
              <a:rPr lang="en-US" altLang="ja-JP" sz="3600" b="1" dirty="0"/>
              <a:t>Maze </a:t>
            </a:r>
            <a:r>
              <a:rPr lang="ja-JP" altLang="en-US" sz="3600" b="1" dirty="0"/>
              <a:t>手術</a:t>
            </a:r>
          </a:p>
        </p:txBody>
      </p:sp>
      <p:sp>
        <p:nvSpPr>
          <p:cNvPr id="7" name="左中かっこ 6">
            <a:extLst>
              <a:ext uri="{FF2B5EF4-FFF2-40B4-BE49-F238E27FC236}">
                <a16:creationId xmlns:a16="http://schemas.microsoft.com/office/drawing/2014/main" id="{A82B6156-D84A-4343-9AD2-1ECAF4137ABA}"/>
              </a:ext>
            </a:extLst>
          </p:cNvPr>
          <p:cNvSpPr/>
          <p:nvPr/>
        </p:nvSpPr>
        <p:spPr bwMode="auto">
          <a:xfrm>
            <a:off x="6200079" y="2681869"/>
            <a:ext cx="1070517" cy="320616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89A8EA-01BE-4884-A866-8E39060ABC1F}"/>
              </a:ext>
            </a:extLst>
          </p:cNvPr>
          <p:cNvSpPr txBox="1"/>
          <p:nvPr/>
        </p:nvSpPr>
        <p:spPr>
          <a:xfrm>
            <a:off x="7270596" y="2598234"/>
            <a:ext cx="42709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+mn-ea"/>
                <a:ea typeface="+mn-ea"/>
              </a:rPr>
              <a:t>・根治治療である</a:t>
            </a:r>
            <a:endParaRPr kumimoji="1" lang="en-US" altLang="ja-JP" sz="2800" dirty="0">
              <a:latin typeface="+mn-ea"/>
              <a:ea typeface="+mn-ea"/>
            </a:endParaRPr>
          </a:p>
          <a:p>
            <a:r>
              <a:rPr lang="ja-JP" altLang="en-US" sz="2800" dirty="0">
                <a:latin typeface="+mn-ea"/>
                <a:ea typeface="+mn-ea"/>
              </a:rPr>
              <a:t>・侵襲性が比較的少ない</a:t>
            </a:r>
            <a:endParaRPr lang="en-US" altLang="ja-JP" sz="2800" dirty="0">
              <a:latin typeface="+mn-ea"/>
              <a:ea typeface="+mn-ea"/>
            </a:endParaRPr>
          </a:p>
          <a:p>
            <a:r>
              <a:rPr kumimoji="1" lang="ja-JP" altLang="en-US" sz="2800" dirty="0">
                <a:latin typeface="+mn-ea"/>
                <a:ea typeface="+mn-ea"/>
              </a:rPr>
              <a:t>・内服が</a:t>
            </a:r>
            <a:r>
              <a:rPr lang="ja-JP" altLang="en-US" sz="2800" dirty="0">
                <a:latin typeface="+mn-ea"/>
                <a:ea typeface="+mn-ea"/>
              </a:rPr>
              <a:t>必要でなくなる</a:t>
            </a:r>
            <a:endParaRPr kumimoji="1" lang="en-US" altLang="ja-JP" sz="2800" dirty="0">
              <a:latin typeface="+mn-ea"/>
              <a:ea typeface="+mn-ea"/>
            </a:endParaRPr>
          </a:p>
          <a:p>
            <a:endParaRPr kumimoji="1" lang="en-US" altLang="ja-JP" sz="2800" dirty="0">
              <a:latin typeface="+mn-ea"/>
              <a:ea typeface="+mn-ea"/>
            </a:endParaRPr>
          </a:p>
          <a:p>
            <a:r>
              <a:rPr lang="ja-JP" altLang="en-US" sz="2800" dirty="0">
                <a:latin typeface="+mn-ea"/>
                <a:ea typeface="+mn-ea"/>
              </a:rPr>
              <a:t>・合併症のリスク</a:t>
            </a:r>
            <a:endParaRPr lang="en-US" altLang="ja-JP" sz="2800" dirty="0">
              <a:latin typeface="+mn-ea"/>
              <a:ea typeface="+mn-ea"/>
            </a:endParaRPr>
          </a:p>
          <a:p>
            <a:r>
              <a:rPr kumimoji="1" lang="ja-JP" altLang="en-US" sz="2800" dirty="0">
                <a:latin typeface="+mn-ea"/>
                <a:ea typeface="+mn-ea"/>
              </a:rPr>
              <a:t>・再発がある</a:t>
            </a:r>
            <a:endParaRPr kumimoji="1" lang="en-US" altLang="ja-JP" sz="2800" dirty="0">
              <a:latin typeface="+mn-ea"/>
              <a:ea typeface="+mn-ea"/>
            </a:endParaRPr>
          </a:p>
          <a:p>
            <a:endParaRPr lang="en-US" altLang="ja-JP" sz="2800" dirty="0">
              <a:latin typeface="+mn-ea"/>
              <a:ea typeface="+mn-ea"/>
            </a:endParaRPr>
          </a:p>
          <a:p>
            <a:r>
              <a:rPr kumimoji="1" lang="ja-JP" altLang="en-US" sz="2800" dirty="0">
                <a:latin typeface="+mn-ea"/>
                <a:ea typeface="+mn-ea"/>
              </a:rPr>
              <a:t>患者の未来を変える！！</a:t>
            </a:r>
          </a:p>
        </p:txBody>
      </p:sp>
    </p:spTree>
    <p:extLst>
      <p:ext uri="{BB962C8B-B14F-4D97-AF65-F5344CB8AC3E}">
        <p14:creationId xmlns:p14="http://schemas.microsoft.com/office/powerpoint/2010/main" val="15835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A95922-2080-4BAA-A607-0912BA14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24" y="-9987"/>
            <a:ext cx="10515600" cy="1325563"/>
          </a:xfrm>
        </p:spPr>
        <p:txBody>
          <a:bodyPr/>
          <a:lstStyle/>
          <a:p>
            <a:r>
              <a:rPr lang="ja-JP" altLang="en-US" dirty="0"/>
              <a:t>アブレーション ＝ 発生させない、伝えない</a:t>
            </a:r>
            <a:r>
              <a:rPr kumimoji="1" lang="ja-JP" altLang="en-US" dirty="0"/>
              <a:t> 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959796F-C1CE-448D-AFAC-F0BE078E5749}"/>
              </a:ext>
            </a:extLst>
          </p:cNvPr>
          <p:cNvGrpSpPr/>
          <p:nvPr/>
        </p:nvGrpSpPr>
        <p:grpSpPr>
          <a:xfrm>
            <a:off x="889035" y="1284177"/>
            <a:ext cx="6771038" cy="4279616"/>
            <a:chOff x="2710481" y="1289192"/>
            <a:chExt cx="6771038" cy="4279616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4656B6CA-2F26-45FF-8C0F-4B626899AC5D}"/>
                </a:ext>
              </a:extLst>
            </p:cNvPr>
            <p:cNvGrpSpPr/>
            <p:nvPr/>
          </p:nvGrpSpPr>
          <p:grpSpPr>
            <a:xfrm>
              <a:off x="2710481" y="1289192"/>
              <a:ext cx="6771038" cy="4279616"/>
              <a:chOff x="1186481" y="1857751"/>
              <a:chExt cx="6771038" cy="4279616"/>
            </a:xfrm>
          </p:grpSpPr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1DDE5B62-051F-4E94-958F-5A54A1690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6481" y="1857751"/>
                <a:ext cx="6771038" cy="4279616"/>
              </a:xfrm>
              <a:prstGeom prst="rect">
                <a:avLst/>
              </a:prstGeom>
            </p:spPr>
          </p:pic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3D005FAA-E73C-4FCE-BFEF-A9E243751367}"/>
                  </a:ext>
                </a:extLst>
              </p:cNvPr>
              <p:cNvGrpSpPr/>
              <p:nvPr/>
            </p:nvGrpSpPr>
            <p:grpSpPr>
              <a:xfrm>
                <a:off x="3206030" y="2598233"/>
                <a:ext cx="2814204" cy="2726083"/>
                <a:chOff x="3206030" y="2598233"/>
                <a:chExt cx="2814204" cy="2726083"/>
              </a:xfrm>
            </p:grpSpPr>
            <p:sp>
              <p:nvSpPr>
                <p:cNvPr id="21" name="楕円 20">
                  <a:extLst>
                    <a:ext uri="{FF2B5EF4-FFF2-40B4-BE49-F238E27FC236}">
                      <a16:creationId xmlns:a16="http://schemas.microsoft.com/office/drawing/2014/main" id="{7D4DCC44-56A9-4EE9-9FA7-091907D46FAA}"/>
                    </a:ext>
                  </a:extLst>
                </p:cNvPr>
                <p:cNvSpPr/>
                <p:nvPr/>
              </p:nvSpPr>
              <p:spPr bwMode="auto">
                <a:xfrm rot="2115029">
                  <a:off x="3579541" y="2598233"/>
                  <a:ext cx="356839" cy="557561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19F364A3-19AC-48DF-B96E-0A95B721725C}"/>
                    </a:ext>
                  </a:extLst>
                </p:cNvPr>
                <p:cNvSpPr/>
                <p:nvPr/>
              </p:nvSpPr>
              <p:spPr bwMode="auto">
                <a:xfrm rot="2115029">
                  <a:off x="3206030" y="3150218"/>
                  <a:ext cx="356839" cy="557561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3" name="楕円 22">
                  <a:extLst>
                    <a:ext uri="{FF2B5EF4-FFF2-40B4-BE49-F238E27FC236}">
                      <a16:creationId xmlns:a16="http://schemas.microsoft.com/office/drawing/2014/main" id="{26E72ACC-525A-4C53-BB54-753308CBF74B}"/>
                    </a:ext>
                  </a:extLst>
                </p:cNvPr>
                <p:cNvSpPr/>
                <p:nvPr/>
              </p:nvSpPr>
              <p:spPr bwMode="auto">
                <a:xfrm rot="20287871">
                  <a:off x="5152508" y="3101713"/>
                  <a:ext cx="356839" cy="557561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4" name="楕円 23">
                  <a:extLst>
                    <a:ext uri="{FF2B5EF4-FFF2-40B4-BE49-F238E27FC236}">
                      <a16:creationId xmlns:a16="http://schemas.microsoft.com/office/drawing/2014/main" id="{881E5178-7021-4A5F-B062-FEEF7732A034}"/>
                    </a:ext>
                  </a:extLst>
                </p:cNvPr>
                <p:cNvSpPr/>
                <p:nvPr/>
              </p:nvSpPr>
              <p:spPr bwMode="auto">
                <a:xfrm rot="20287871">
                  <a:off x="5249153" y="3677859"/>
                  <a:ext cx="356839" cy="557561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5" name="楕円 24">
                  <a:extLst>
                    <a:ext uri="{FF2B5EF4-FFF2-40B4-BE49-F238E27FC236}">
                      <a16:creationId xmlns:a16="http://schemas.microsoft.com/office/drawing/2014/main" id="{DBB16CB8-037D-416B-894E-AAD6993EDF0E}"/>
                    </a:ext>
                  </a:extLst>
                </p:cNvPr>
                <p:cNvSpPr/>
                <p:nvPr/>
              </p:nvSpPr>
              <p:spPr bwMode="auto">
                <a:xfrm rot="16034922">
                  <a:off x="5470523" y="2347357"/>
                  <a:ext cx="259650" cy="83977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6" name="楕円 25">
                  <a:extLst>
                    <a:ext uri="{FF2B5EF4-FFF2-40B4-BE49-F238E27FC236}">
                      <a16:creationId xmlns:a16="http://schemas.microsoft.com/office/drawing/2014/main" id="{DD05998D-8A3F-4164-BB1E-A8499298B020}"/>
                    </a:ext>
                  </a:extLst>
                </p:cNvPr>
                <p:cNvSpPr/>
                <p:nvPr/>
              </p:nvSpPr>
              <p:spPr bwMode="auto">
                <a:xfrm rot="16034922">
                  <a:off x="5422204" y="4774605"/>
                  <a:ext cx="259650" cy="83977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7" name="楕円 26">
                  <a:extLst>
                    <a:ext uri="{FF2B5EF4-FFF2-40B4-BE49-F238E27FC236}">
                      <a16:creationId xmlns:a16="http://schemas.microsoft.com/office/drawing/2014/main" id="{90D36D5E-24A2-433F-80A5-25004391F0C0}"/>
                    </a:ext>
                  </a:extLst>
                </p:cNvPr>
                <p:cNvSpPr/>
                <p:nvPr/>
              </p:nvSpPr>
              <p:spPr bwMode="auto">
                <a:xfrm rot="12145379">
                  <a:off x="4858362" y="4530022"/>
                  <a:ext cx="179724" cy="498653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ja-JP" altLang="en-US">
                    <a:latin typeface="Arial" charset="0"/>
                  </a:endParaRPr>
                </a:p>
              </p:txBody>
            </p:sp>
          </p:grpSp>
        </p:grp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18FC8117-F1B4-4F7D-B237-50F08EE161B8}"/>
                </a:ext>
              </a:extLst>
            </p:cNvPr>
            <p:cNvSpPr/>
            <p:nvPr/>
          </p:nvSpPr>
          <p:spPr bwMode="auto">
            <a:xfrm rot="997658">
              <a:off x="5042459" y="2397658"/>
              <a:ext cx="1846560" cy="1375027"/>
            </a:xfrm>
            <a:prstGeom prst="rect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>
                <a:latin typeface="Arial" charset="0"/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191C1F3-F116-4BDE-B99A-989DEBFF0883}"/>
              </a:ext>
            </a:extLst>
          </p:cNvPr>
          <p:cNvSpPr txBox="1"/>
          <p:nvPr/>
        </p:nvSpPr>
        <p:spPr>
          <a:xfrm>
            <a:off x="505522" y="5771260"/>
            <a:ext cx="1154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+mn-ea"/>
                <a:ea typeface="+mn-ea"/>
              </a:rPr>
              <a:t>・心房細動の起源である肺静脈性期外収縮の焼灼</a:t>
            </a:r>
            <a:r>
              <a:rPr lang="en-US" altLang="ja-JP" sz="2800" dirty="0">
                <a:latin typeface="+mn-ea"/>
                <a:ea typeface="+mn-ea"/>
              </a:rPr>
              <a:t>(</a:t>
            </a:r>
            <a:r>
              <a:rPr lang="en-US" altLang="ja-JP" sz="2800" dirty="0">
                <a:solidFill>
                  <a:srgbClr val="FF0000"/>
                </a:solidFill>
                <a:latin typeface="+mn-ea"/>
                <a:ea typeface="+mn-ea"/>
              </a:rPr>
              <a:t>PVI</a:t>
            </a:r>
            <a:r>
              <a:rPr lang="en-US" altLang="ja-JP" sz="2800" dirty="0">
                <a:latin typeface="+mn-ea"/>
                <a:ea typeface="+mn-ea"/>
              </a:rPr>
              <a:t>)</a:t>
            </a:r>
          </a:p>
          <a:p>
            <a:r>
              <a:rPr lang="ja-JP" altLang="en-US" sz="2800" dirty="0">
                <a:latin typeface="+mn-ea"/>
                <a:ea typeface="+mn-ea"/>
              </a:rPr>
              <a:t>・期外収縮が発生したとしても左房への侵入を防ぐ（</a:t>
            </a:r>
            <a:r>
              <a:rPr lang="en-US" altLang="ja-JP" sz="2800" dirty="0">
                <a:solidFill>
                  <a:srgbClr val="FF0000"/>
                </a:solidFill>
                <a:latin typeface="+mn-ea"/>
                <a:ea typeface="+mn-ea"/>
              </a:rPr>
              <a:t>PVI</a:t>
            </a:r>
            <a:r>
              <a:rPr lang="en-US" altLang="ja-JP" sz="2800" dirty="0">
                <a:latin typeface="+mn-ea"/>
                <a:ea typeface="+mn-ea"/>
              </a:rPr>
              <a:t> + </a:t>
            </a:r>
            <a:r>
              <a:rPr lang="en-US" altLang="ja-JP" sz="2800" dirty="0">
                <a:solidFill>
                  <a:schemeClr val="accent1"/>
                </a:solidFill>
                <a:latin typeface="+mn-ea"/>
                <a:ea typeface="+mn-ea"/>
              </a:rPr>
              <a:t>Box</a:t>
            </a:r>
            <a:r>
              <a:rPr lang="ja-JP" altLang="en-US" sz="2800" dirty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en-US" altLang="ja-JP" sz="2800" dirty="0">
                <a:solidFill>
                  <a:schemeClr val="accent1"/>
                </a:solidFill>
                <a:latin typeface="+mn-ea"/>
                <a:ea typeface="+mn-ea"/>
              </a:rPr>
              <a:t>ablation</a:t>
            </a:r>
            <a:r>
              <a:rPr lang="ja-JP" altLang="en-US" sz="2800" dirty="0">
                <a:latin typeface="+mn-ea"/>
                <a:ea typeface="+mn-ea"/>
              </a:rPr>
              <a:t>）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475447A-774A-465B-8531-D0047C337503}"/>
              </a:ext>
            </a:extLst>
          </p:cNvPr>
          <p:cNvGrpSpPr/>
          <p:nvPr/>
        </p:nvGrpSpPr>
        <p:grpSpPr>
          <a:xfrm>
            <a:off x="7180259" y="2485014"/>
            <a:ext cx="4742357" cy="2903497"/>
            <a:chOff x="7180259" y="2485014"/>
            <a:chExt cx="4742357" cy="2903497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C135F345-444E-4979-AB14-9F6AD4C7D38A}"/>
                </a:ext>
              </a:extLst>
            </p:cNvPr>
            <p:cNvGrpSpPr/>
            <p:nvPr/>
          </p:nvGrpSpPr>
          <p:grpSpPr>
            <a:xfrm>
              <a:off x="7180259" y="2485014"/>
              <a:ext cx="4742357" cy="2903497"/>
              <a:chOff x="7968150" y="3415761"/>
              <a:chExt cx="4742357" cy="2903497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84724DEE-A7CE-41F2-BDAB-42CF16ACEB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8150" y="3754273"/>
                <a:ext cx="4742357" cy="2016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45C8F38-D3C8-474D-9DF6-30BDA048ABD1}"/>
                  </a:ext>
                </a:extLst>
              </p:cNvPr>
              <p:cNvSpPr txBox="1"/>
              <p:nvPr/>
            </p:nvSpPr>
            <p:spPr>
              <a:xfrm>
                <a:off x="9972468" y="3415761"/>
                <a:ext cx="1520702" cy="46166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400" dirty="0">
                    <a:latin typeface="+mn-ea"/>
                    <a:ea typeface="+mn-ea"/>
                  </a:rPr>
                  <a:t>心房原器</a:t>
                </a: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DEFEB9D-F649-427D-B63B-95414C6D50B9}"/>
                  </a:ext>
                </a:extLst>
              </p:cNvPr>
              <p:cNvSpPr txBox="1"/>
              <p:nvPr/>
            </p:nvSpPr>
            <p:spPr>
              <a:xfrm>
                <a:off x="9972468" y="5857593"/>
                <a:ext cx="1747464" cy="46166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400" dirty="0">
                    <a:latin typeface="+mn-ea"/>
                    <a:ea typeface="+mn-ea"/>
                  </a:rPr>
                  <a:t>静脈洞原器</a:t>
                </a:r>
              </a:p>
            </p:txBody>
          </p:sp>
        </p:grp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8F9716DD-8288-46D9-8196-D394BE2BC5C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985817" y="4369210"/>
              <a:ext cx="0" cy="503413"/>
            </a:xfrm>
            <a:prstGeom prst="straightConnector1">
              <a:avLst/>
            </a:prstGeom>
            <a:solidFill>
              <a:schemeClr val="folHlink">
                <a:alpha val="39999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D7F3F306-0AB7-48A0-8921-4CA268650BA9}"/>
                </a:ext>
              </a:extLst>
            </p:cNvPr>
            <p:cNvCxnSpPr/>
            <p:nvPr/>
          </p:nvCxnSpPr>
          <p:spPr bwMode="auto">
            <a:xfrm>
              <a:off x="10292576" y="2947134"/>
              <a:ext cx="0" cy="477857"/>
            </a:xfrm>
            <a:prstGeom prst="straightConnector1">
              <a:avLst/>
            </a:prstGeom>
            <a:solidFill>
              <a:schemeClr val="folHlink">
                <a:alpha val="39999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1" name="楕円 30">
            <a:extLst>
              <a:ext uri="{FF2B5EF4-FFF2-40B4-BE49-F238E27FC236}">
                <a16:creationId xmlns:a16="http://schemas.microsoft.com/office/drawing/2014/main" id="{60B2391C-497B-4E67-A638-F0FC87B3053B}"/>
              </a:ext>
            </a:extLst>
          </p:cNvPr>
          <p:cNvSpPr/>
          <p:nvPr/>
        </p:nvSpPr>
        <p:spPr bwMode="auto">
          <a:xfrm>
            <a:off x="8954429" y="4369210"/>
            <a:ext cx="582990" cy="17488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CDAB72CA-F20A-4030-8052-7FAA81D82F9C}"/>
              </a:ext>
            </a:extLst>
          </p:cNvPr>
          <p:cNvSpPr/>
          <p:nvPr/>
        </p:nvSpPr>
        <p:spPr bwMode="auto">
          <a:xfrm>
            <a:off x="10122289" y="4407055"/>
            <a:ext cx="582990" cy="17488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CA3E3A4F-B3DA-4EE1-B63C-A5BE14A91EE2}"/>
              </a:ext>
            </a:extLst>
          </p:cNvPr>
          <p:cNvSpPr/>
          <p:nvPr/>
        </p:nvSpPr>
        <p:spPr bwMode="auto">
          <a:xfrm rot="19002279">
            <a:off x="8516319" y="4064870"/>
            <a:ext cx="582990" cy="17488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F26CB3A-FFB5-49C3-AA77-63CF59B7C794}"/>
              </a:ext>
            </a:extLst>
          </p:cNvPr>
          <p:cNvSpPr/>
          <p:nvPr/>
        </p:nvSpPr>
        <p:spPr bwMode="auto">
          <a:xfrm rot="768232">
            <a:off x="8572242" y="3937168"/>
            <a:ext cx="2348931" cy="83568"/>
          </a:xfrm>
          <a:prstGeom prst="rect">
            <a:avLst/>
          </a:prstGeom>
          <a:noFill/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983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DCD7A-8FDD-4BB7-863F-7C65B081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アブレーションの種類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FB2685-7D83-47E4-8A6C-CD7649071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/>
              <a:t>１、チップタイプ（点での治療）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直流通電→高周波通電→イリゲーション（潅流）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3200" dirty="0"/>
              <a:t>２、バルーンタイプ（面での治療）</a:t>
            </a:r>
            <a:endParaRPr lang="en-US" altLang="ja-JP" sz="3200" dirty="0"/>
          </a:p>
          <a:p>
            <a:endParaRPr lang="en-US" altLang="ja-JP" sz="2400" dirty="0"/>
          </a:p>
          <a:p>
            <a:r>
              <a:rPr lang="ja-JP" altLang="en-US" sz="2400" dirty="0"/>
              <a:t>クライオバルーン</a:t>
            </a:r>
            <a:r>
              <a:rPr lang="en-US" altLang="ja-JP" sz="2400" dirty="0"/>
              <a:t>(</a:t>
            </a:r>
            <a:r>
              <a:rPr lang="ja-JP" altLang="en-US" sz="2400" dirty="0"/>
              <a:t>冷</a:t>
            </a:r>
            <a:r>
              <a:rPr lang="en-US" altLang="ja-JP" sz="2400" dirty="0"/>
              <a:t>)</a:t>
            </a:r>
            <a:r>
              <a:rPr lang="ja-JP" altLang="en-US" sz="2400" dirty="0"/>
              <a:t>、ホットバルーン（熱）、レーザーバルーン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手技時間は一般にバルーンが短時間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不完全な焼灼は心房頻拍を発生させる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739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EFBADBB-B0ED-4B47-A193-51AC7D52D554}"/>
              </a:ext>
            </a:extLst>
          </p:cNvPr>
          <p:cNvGrpSpPr/>
          <p:nvPr/>
        </p:nvGrpSpPr>
        <p:grpSpPr>
          <a:xfrm>
            <a:off x="1524000" y="156117"/>
            <a:ext cx="9144000" cy="6534616"/>
            <a:chOff x="1524000" y="156117"/>
            <a:chExt cx="9144000" cy="6534616"/>
          </a:xfrm>
        </p:grpSpPr>
        <p:pic>
          <p:nvPicPr>
            <p:cNvPr id="8194" name="図 1">
              <a:extLst>
                <a:ext uri="{FF2B5EF4-FFF2-40B4-BE49-F238E27FC236}">
                  <a16:creationId xmlns:a16="http://schemas.microsoft.com/office/drawing/2014/main" id="{CA6BAA86-D5EC-4B8F-B634-B4E66228D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24000" y="156117"/>
              <a:ext cx="9144000" cy="653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5" name="正方形/長方形 2">
              <a:extLst>
                <a:ext uri="{FF2B5EF4-FFF2-40B4-BE49-F238E27FC236}">
                  <a16:creationId xmlns:a16="http://schemas.microsoft.com/office/drawing/2014/main" id="{3B4E7F47-6C10-4AC4-943F-D62764918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351" y="260350"/>
              <a:ext cx="6842125" cy="5032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2800"/>
                <a:t>　</a:t>
              </a:r>
              <a:r>
                <a:rPr lang="en-US" altLang="ja-JP" sz="2800"/>
                <a:t>Point to Point Ablation for PV Isolation</a:t>
              </a:r>
              <a:endParaRPr lang="ja-JP" altLang="en-US" sz="28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80BADD1-2FD7-45BC-8DF4-AF0E2FAB5075}"/>
              </a:ext>
            </a:extLst>
          </p:cNvPr>
          <p:cNvGrpSpPr/>
          <p:nvPr/>
        </p:nvGrpSpPr>
        <p:grpSpPr>
          <a:xfrm>
            <a:off x="1099789" y="57943"/>
            <a:ext cx="9992421" cy="6742113"/>
            <a:chOff x="4050952" y="0"/>
            <a:chExt cx="9992421" cy="6742113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6A80D40A-2330-4193-AACE-FA89421D963D}"/>
                </a:ext>
              </a:extLst>
            </p:cNvPr>
            <p:cNvGrpSpPr/>
            <p:nvPr/>
          </p:nvGrpSpPr>
          <p:grpSpPr>
            <a:xfrm>
              <a:off x="4050952" y="0"/>
              <a:ext cx="9992421" cy="6742113"/>
              <a:chOff x="1181101" y="-20638"/>
              <a:chExt cx="9992421" cy="6742113"/>
            </a:xfrm>
          </p:grpSpPr>
          <p:pic>
            <p:nvPicPr>
              <p:cNvPr id="10242" name="図 1">
                <a:extLst>
                  <a:ext uri="{FF2B5EF4-FFF2-40B4-BE49-F238E27FC236}">
                    <a16:creationId xmlns:a16="http://schemas.microsoft.com/office/drawing/2014/main" id="{3732BEE5-222E-43E9-A109-20BB2169AF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721226" y="-20638"/>
                <a:ext cx="6452296" cy="6742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F1EBD48A-4305-42A6-A4A6-888784815FE1}"/>
                  </a:ext>
                </a:extLst>
              </p:cNvPr>
              <p:cNvGrpSpPr/>
              <p:nvPr/>
            </p:nvGrpSpPr>
            <p:grpSpPr>
              <a:xfrm>
                <a:off x="1181101" y="-20638"/>
                <a:ext cx="3540125" cy="6721476"/>
                <a:chOff x="1181101" y="-20638"/>
                <a:chExt cx="3540125" cy="6721476"/>
              </a:xfrm>
            </p:grpSpPr>
            <p:pic>
              <p:nvPicPr>
                <p:cNvPr id="10243" name="図 1">
                  <a:extLst>
                    <a:ext uri="{FF2B5EF4-FFF2-40B4-BE49-F238E27FC236}">
                      <a16:creationId xmlns:a16="http://schemas.microsoft.com/office/drawing/2014/main" id="{5D2774C3-D94B-4600-92B4-C9315085AF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1101" y="-20638"/>
                  <a:ext cx="3540125" cy="67214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46" name="テキスト ボックス 3">
                  <a:extLst>
                    <a:ext uri="{FF2B5EF4-FFF2-40B4-BE49-F238E27FC236}">
                      <a16:creationId xmlns:a16="http://schemas.microsoft.com/office/drawing/2014/main" id="{DA07AD91-1EB9-4066-B747-9AEC6AF0F3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90663" y="3616326"/>
                  <a:ext cx="1439863" cy="646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r>
                    <a:rPr lang="en-US" altLang="ja-JP" dirty="0">
                      <a:solidFill>
                        <a:schemeClr val="bg1">
                          <a:lumMod val="50000"/>
                        </a:schemeClr>
                      </a:solidFill>
                    </a:rPr>
                    <a:t>Cooling</a:t>
                  </a:r>
                  <a:r>
                    <a:rPr lang="ja-JP" altLang="en-US" dirty="0">
                      <a:solidFill>
                        <a:schemeClr val="bg1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altLang="ja-JP" dirty="0">
                      <a:solidFill>
                        <a:schemeClr val="bg1">
                          <a:lumMod val="50000"/>
                        </a:schemeClr>
                      </a:solidFill>
                    </a:rPr>
                    <a:t>by</a:t>
                  </a:r>
                  <a:r>
                    <a:rPr lang="ja-JP" altLang="en-US" dirty="0">
                      <a:solidFill>
                        <a:schemeClr val="bg1">
                          <a:lumMod val="50000"/>
                        </a:schemeClr>
                      </a:solidFill>
                    </a:rPr>
                    <a:t>　   </a:t>
                  </a:r>
                  <a:r>
                    <a:rPr lang="en-US" altLang="ja-JP" dirty="0">
                      <a:solidFill>
                        <a:schemeClr val="bg1">
                          <a:lumMod val="50000"/>
                        </a:schemeClr>
                      </a:solidFill>
                    </a:rPr>
                    <a:t>Blood</a:t>
                  </a:r>
                  <a:r>
                    <a:rPr lang="ja-JP" altLang="en-US" dirty="0">
                      <a:solidFill>
                        <a:schemeClr val="bg1">
                          <a:lumMod val="50000"/>
                        </a:schemeClr>
                      </a:solidFill>
                    </a:rPr>
                    <a:t>　</a:t>
                  </a:r>
                  <a:r>
                    <a:rPr lang="en-US" altLang="ja-JP" dirty="0">
                      <a:solidFill>
                        <a:schemeClr val="bg1">
                          <a:lumMod val="50000"/>
                        </a:schemeClr>
                      </a:solidFill>
                    </a:rPr>
                    <a:t>Flow</a:t>
                  </a:r>
                  <a:endParaRPr lang="ja-JP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248" name="テキスト ボックス 5">
                  <a:extLst>
                    <a:ext uri="{FF2B5EF4-FFF2-40B4-BE49-F238E27FC236}">
                      <a16:creationId xmlns:a16="http://schemas.microsoft.com/office/drawing/2014/main" id="{FDBEBF32-CFB3-4526-9F03-D23E4E781E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44838" y="2768600"/>
                  <a:ext cx="63500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Garamond" panose="02020404030301010803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r>
                    <a:rPr lang="en-US" altLang="ja-JP" dirty="0">
                      <a:solidFill>
                        <a:schemeClr val="bg1">
                          <a:lumMod val="50000"/>
                        </a:schemeClr>
                      </a:solidFill>
                    </a:rPr>
                    <a:t>75</a:t>
                  </a:r>
                  <a:r>
                    <a:rPr lang="ja-JP" altLang="en-US" dirty="0">
                      <a:solidFill>
                        <a:schemeClr val="bg1">
                          <a:lumMod val="50000"/>
                        </a:schemeClr>
                      </a:solidFill>
                    </a:rPr>
                    <a:t>℃</a:t>
                  </a:r>
                </a:p>
              </p:txBody>
            </p:sp>
          </p:grpSp>
        </p:grpSp>
        <p:sp>
          <p:nvSpPr>
            <p:cNvPr id="2" name="爆発 1 1">
              <a:extLst>
                <a:ext uri="{FF2B5EF4-FFF2-40B4-BE49-F238E27FC236}">
                  <a16:creationId xmlns:a16="http://schemas.microsoft.com/office/drawing/2014/main" id="{1ACA7246-1A88-40F5-9882-781D19E24CB1}"/>
                </a:ext>
              </a:extLst>
            </p:cNvPr>
            <p:cNvSpPr/>
            <p:nvPr/>
          </p:nvSpPr>
          <p:spPr>
            <a:xfrm>
              <a:off x="5761289" y="2902097"/>
              <a:ext cx="288925" cy="288925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245" name="テキスト ボックス 2">
              <a:extLst>
                <a:ext uri="{FF2B5EF4-FFF2-40B4-BE49-F238E27FC236}">
                  <a16:creationId xmlns:a16="http://schemas.microsoft.com/office/drawing/2014/main" id="{4E15753D-5F3E-40E7-A130-6D9F2B62D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401" y="3060700"/>
              <a:ext cx="14620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dirty="0">
                  <a:solidFill>
                    <a:schemeClr val="bg1">
                      <a:lumMod val="50000"/>
                    </a:schemeClr>
                  </a:solidFill>
                </a:rPr>
                <a:t>Edge</a:t>
              </a:r>
              <a:r>
                <a:rPr lang="ja-JP" altLang="en-US" dirty="0">
                  <a:solidFill>
                    <a:schemeClr val="bg1">
                      <a:lumMod val="50000"/>
                    </a:schemeClr>
                  </a:solidFill>
                </a:rPr>
                <a:t>　</a:t>
              </a:r>
              <a:r>
                <a:rPr lang="en-US" altLang="ja-JP" dirty="0">
                  <a:solidFill>
                    <a:schemeClr val="bg1">
                      <a:lumMod val="50000"/>
                    </a:schemeClr>
                  </a:solidFill>
                </a:rPr>
                <a:t>Effect</a:t>
              </a:r>
              <a:endParaRPr lang="ja-JP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247" name="テキスト ボックス 4">
              <a:extLst>
                <a:ext uri="{FF2B5EF4-FFF2-40B4-BE49-F238E27FC236}">
                  <a16:creationId xmlns:a16="http://schemas.microsoft.com/office/drawing/2014/main" id="{9B4F1433-DAFD-4029-89CD-7B37F594F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0123" y="3102864"/>
              <a:ext cx="635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dirty="0">
                  <a:solidFill>
                    <a:schemeClr val="bg1">
                      <a:lumMod val="50000"/>
                    </a:schemeClr>
                  </a:solidFill>
                </a:rPr>
                <a:t>60℃</a:t>
              </a:r>
              <a:endParaRPr lang="ja-JP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920A0F6-6C27-4611-B6EA-D7D167B9F2F2}"/>
              </a:ext>
            </a:extLst>
          </p:cNvPr>
          <p:cNvGrpSpPr/>
          <p:nvPr/>
        </p:nvGrpSpPr>
        <p:grpSpPr>
          <a:xfrm>
            <a:off x="605631" y="19050"/>
            <a:ext cx="10980738" cy="6819899"/>
            <a:chOff x="47625" y="34926"/>
            <a:chExt cx="10980738" cy="6819899"/>
          </a:xfrm>
        </p:grpSpPr>
        <p:pic>
          <p:nvPicPr>
            <p:cNvPr id="11266" name="図 1">
              <a:extLst>
                <a:ext uri="{FF2B5EF4-FFF2-40B4-BE49-F238E27FC236}">
                  <a16:creationId xmlns:a16="http://schemas.microsoft.com/office/drawing/2014/main" id="{5B561FF5-209E-47B9-9B0B-E9562D9A7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625" y="34926"/>
              <a:ext cx="10980738" cy="681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7" name="テキスト ボックス 1">
              <a:extLst>
                <a:ext uri="{FF2B5EF4-FFF2-40B4-BE49-F238E27FC236}">
                  <a16:creationId xmlns:a16="http://schemas.microsoft.com/office/drawing/2014/main" id="{2A70D163-67DE-4467-BEB2-30F1FAA34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087938" y="6080620"/>
              <a:ext cx="10080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ja-JP" altLang="en-US" sz="3200" dirty="0">
                  <a:solidFill>
                    <a:srgbClr val="002060"/>
                  </a:solidFill>
                  <a:latin typeface="+mn-ea"/>
                  <a:ea typeface="+mn-ea"/>
                </a:rPr>
                <a:t>血栓</a:t>
              </a:r>
            </a:p>
          </p:txBody>
        </p:sp>
        <p:sp>
          <p:nvSpPr>
            <p:cNvPr id="11268" name="正方形/長方形 1">
              <a:extLst>
                <a:ext uri="{FF2B5EF4-FFF2-40B4-BE49-F238E27FC236}">
                  <a16:creationId xmlns:a16="http://schemas.microsoft.com/office/drawing/2014/main" id="{8D54B4D1-E665-49C7-8747-E553A96F1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700" y="3201988"/>
              <a:ext cx="18261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ja-JP" altLang="en-US" sz="3200" dirty="0">
                  <a:latin typeface="+mn-ea"/>
                  <a:ea typeface="+mn-ea"/>
                </a:rPr>
                <a:t>凝固壊死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FF98C73-531D-4494-BCC1-D93DD6A8C5D7}"/>
              </a:ext>
            </a:extLst>
          </p:cNvPr>
          <p:cNvGrpSpPr/>
          <p:nvPr/>
        </p:nvGrpSpPr>
        <p:grpSpPr>
          <a:xfrm>
            <a:off x="1273233" y="33956"/>
            <a:ext cx="9645533" cy="6790087"/>
            <a:chOff x="1141413" y="-79375"/>
            <a:chExt cx="9909174" cy="7146926"/>
          </a:xfrm>
        </p:grpSpPr>
        <p:pic>
          <p:nvPicPr>
            <p:cNvPr id="14338" name="図 1">
              <a:extLst>
                <a:ext uri="{FF2B5EF4-FFF2-40B4-BE49-F238E27FC236}">
                  <a16:creationId xmlns:a16="http://schemas.microsoft.com/office/drawing/2014/main" id="{8E91608B-E232-4750-AAA4-8E7592953F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54525" y="11114"/>
              <a:ext cx="6596062" cy="705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図 1">
              <a:extLst>
                <a:ext uri="{FF2B5EF4-FFF2-40B4-BE49-F238E27FC236}">
                  <a16:creationId xmlns:a16="http://schemas.microsoft.com/office/drawing/2014/main" id="{F64171C4-3B21-4CE5-9A2B-1E0FD147F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413" y="-79375"/>
              <a:ext cx="3314701" cy="714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爆発 1 2">
              <a:extLst>
                <a:ext uri="{FF2B5EF4-FFF2-40B4-BE49-F238E27FC236}">
                  <a16:creationId xmlns:a16="http://schemas.microsoft.com/office/drawing/2014/main" id="{A0A5477B-35AE-479A-A83D-BE36ACD3658B}"/>
                </a:ext>
              </a:extLst>
            </p:cNvPr>
            <p:cNvSpPr/>
            <p:nvPr/>
          </p:nvSpPr>
          <p:spPr>
            <a:xfrm>
              <a:off x="2595563" y="2565400"/>
              <a:ext cx="404812" cy="48260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b="0" dirty="0">
                <a:solidFill>
                  <a:srgbClr val="FF0000"/>
                </a:solidFill>
              </a:endParaRPr>
            </a:p>
          </p:txBody>
        </p:sp>
        <p:sp>
          <p:nvSpPr>
            <p:cNvPr id="14341" name="テキスト ボックス 3">
              <a:extLst>
                <a:ext uri="{FF2B5EF4-FFF2-40B4-BE49-F238E27FC236}">
                  <a16:creationId xmlns:a16="http://schemas.microsoft.com/office/drawing/2014/main" id="{3D8B9755-F7C1-4110-9BA3-056A4D39C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850" y="3494088"/>
              <a:ext cx="84613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dirty="0">
                  <a:solidFill>
                    <a:srgbClr val="002060"/>
                  </a:solidFill>
                </a:rPr>
                <a:t>&lt;50</a:t>
              </a:r>
              <a:r>
                <a:rPr lang="ja-JP" altLang="en-US" dirty="0">
                  <a:solidFill>
                    <a:srgbClr val="002060"/>
                  </a:solidFill>
                </a:rPr>
                <a:t>℃</a:t>
              </a:r>
              <a:r>
                <a:rPr lang="en-US" altLang="ja-JP" dirty="0">
                  <a:solidFill>
                    <a:srgbClr val="002060"/>
                  </a:solidFill>
                </a:rPr>
                <a:t> </a:t>
              </a:r>
            </a:p>
            <a:p>
              <a:endParaRPr lang="ja-JP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4342" name="テキスト ボックス 4">
              <a:extLst>
                <a:ext uri="{FF2B5EF4-FFF2-40B4-BE49-F238E27FC236}">
                  <a16:creationId xmlns:a16="http://schemas.microsoft.com/office/drawing/2014/main" id="{E900DCA3-1E2E-4337-AA3F-4F70BFC94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2301" y="2486025"/>
              <a:ext cx="7270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dirty="0">
                  <a:solidFill>
                    <a:srgbClr val="002060"/>
                  </a:solidFill>
                </a:rPr>
                <a:t>100</a:t>
              </a:r>
              <a:r>
                <a:rPr lang="ja-JP" altLang="en-US" dirty="0">
                  <a:solidFill>
                    <a:srgbClr val="002060"/>
                  </a:solidFill>
                </a:rPr>
                <a:t>℃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4A4E53F-DE4C-4ABC-8B4C-E2320D161BBB}"/>
              </a:ext>
            </a:extLst>
          </p:cNvPr>
          <p:cNvGrpSpPr/>
          <p:nvPr/>
        </p:nvGrpSpPr>
        <p:grpSpPr>
          <a:xfrm>
            <a:off x="866621" y="3175"/>
            <a:ext cx="10285413" cy="6854825"/>
            <a:chOff x="911226" y="188914"/>
            <a:chExt cx="10285413" cy="6854825"/>
          </a:xfrm>
        </p:grpSpPr>
        <p:pic>
          <p:nvPicPr>
            <p:cNvPr id="15362" name="図 1">
              <a:extLst>
                <a:ext uri="{FF2B5EF4-FFF2-40B4-BE49-F238E27FC236}">
                  <a16:creationId xmlns:a16="http://schemas.microsoft.com/office/drawing/2014/main" id="{CB49CB10-F59B-405C-B2D9-B024495F5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226" y="188914"/>
              <a:ext cx="10285413" cy="685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3" name="テキスト ボックス 1">
              <a:extLst>
                <a:ext uri="{FF2B5EF4-FFF2-40B4-BE49-F238E27FC236}">
                  <a16:creationId xmlns:a16="http://schemas.microsoft.com/office/drawing/2014/main" id="{DFEB9642-41D1-436C-8E24-1710C473A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5381" y="6081675"/>
              <a:ext cx="724268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ja-JP" altLang="en-US" sz="2400" dirty="0">
                  <a:solidFill>
                    <a:srgbClr val="002060"/>
                  </a:solidFill>
                  <a:latin typeface="+mn-ea"/>
                  <a:ea typeface="+mn-ea"/>
                </a:rPr>
                <a:t>問題点：点による不均一な焼灼病変→心房頻拍の温床</a:t>
              </a:r>
              <a:endParaRPr lang="en-US" altLang="ja-JP" sz="2400" dirty="0">
                <a:solidFill>
                  <a:srgbClr val="002060"/>
                </a:solidFill>
                <a:latin typeface="+mn-ea"/>
                <a:ea typeface="+mn-ea"/>
              </a:endParaRPr>
            </a:p>
            <a:p>
              <a:r>
                <a:rPr lang="ja-JP" altLang="en-US" sz="2400" dirty="0">
                  <a:solidFill>
                    <a:srgbClr val="002060"/>
                  </a:solidFill>
                  <a:latin typeface="+mn-ea"/>
                  <a:ea typeface="+mn-ea"/>
                </a:rPr>
                <a:t>　　　　   ：</a:t>
              </a:r>
              <a:r>
                <a:rPr lang="en-US" altLang="ja-JP" sz="2400" dirty="0">
                  <a:solidFill>
                    <a:srgbClr val="002060"/>
                  </a:solidFill>
                  <a:latin typeface="+mn-ea"/>
                  <a:ea typeface="+mn-ea"/>
                </a:rPr>
                <a:t>POP</a:t>
              </a:r>
              <a:r>
                <a:rPr lang="ja-JP" altLang="en-US" sz="2400" dirty="0">
                  <a:solidFill>
                    <a:srgbClr val="002060"/>
                  </a:solidFill>
                  <a:latin typeface="+mn-ea"/>
                  <a:ea typeface="+mn-ea"/>
                </a:rPr>
                <a:t>現象（水蒸気爆発）による穿孔</a:t>
              </a:r>
            </a:p>
          </p:txBody>
        </p:sp>
        <p:sp>
          <p:nvSpPr>
            <p:cNvPr id="15364" name="テキスト ボックス 1">
              <a:extLst>
                <a:ext uri="{FF2B5EF4-FFF2-40B4-BE49-F238E27FC236}">
                  <a16:creationId xmlns:a16="http://schemas.microsoft.com/office/drawing/2014/main" id="{8C7F7AE9-D699-4D9F-9DDD-ADFEEB2EB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6725" y="4221163"/>
              <a:ext cx="863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ja-JP" altLang="en-US" sz="2400" dirty="0">
                  <a:latin typeface="+mn-ea"/>
                  <a:ea typeface="+mn-ea"/>
                </a:rPr>
                <a:t>正常</a:t>
              </a:r>
            </a:p>
          </p:txBody>
        </p:sp>
        <p:sp>
          <p:nvSpPr>
            <p:cNvPr id="15365" name="テキスト ボックス 3">
              <a:extLst>
                <a:ext uri="{FF2B5EF4-FFF2-40B4-BE49-F238E27FC236}">
                  <a16:creationId xmlns:a16="http://schemas.microsoft.com/office/drawing/2014/main" id="{7EB17032-DF42-4424-9F03-57B0EF446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5188" y="3860801"/>
              <a:ext cx="142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ja-JP" altLang="en-US" sz="2400" dirty="0">
                  <a:latin typeface="+mn-ea"/>
                  <a:ea typeface="+mn-ea"/>
                </a:rPr>
                <a:t>凝固壊死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B612E98-C572-45EB-B3DC-7E811A73360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058193" y="408454"/>
            <a:ext cx="8075613" cy="706437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000" dirty="0"/>
              <a:t>心房細動のカテーテルアブレーション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874189D-6512-4FAE-8255-5FC4F736E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6191" y="1630362"/>
            <a:ext cx="9779618" cy="5227638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2800" dirty="0"/>
              <a:t>電極カテーテルを用いた従来法は</a:t>
            </a:r>
            <a:endParaRPr lang="en-US" altLang="ja-JP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ja-JP" sz="2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800" dirty="0"/>
              <a:t>１、点状焼灼のため肺静脈隔離に時間がかかり、心房頻拍の合併が多い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ja-JP" sz="28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2800" dirty="0"/>
              <a:t>２、組織温度制御が難しく血栓塞栓症、スチームポップによる穿孔を合併</a:t>
            </a:r>
            <a:endParaRPr lang="en-US" altLang="ja-JP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ja-JP" sz="28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2800" dirty="0"/>
              <a:t>これらの欠点を克服するためバルーンカテーテルが開発される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F1071-2029-41F8-A4F2-EC7F9A5F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バルーンアブレーションの手技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795DC4-0F28-4BA2-B25F-B0BBE9F9A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9660" y="1857752"/>
            <a:ext cx="7657174" cy="3475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１、心房中隔を穿刺してカテーテルを左房へ留置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２、診断カテーテルを肺静脈内へ留置、電位の確認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３、左房内でバルーン拡大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４、肺静脈にバルーンを圧着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５、電位の消失を確認する</a:t>
            </a:r>
            <a:endParaRPr lang="en-US" altLang="ja-JP" sz="2800" dirty="0"/>
          </a:p>
          <a:p>
            <a:endParaRPr lang="en-US" altLang="ja-JP" sz="2400" dirty="0"/>
          </a:p>
        </p:txBody>
      </p:sp>
      <p:pic>
        <p:nvPicPr>
          <p:cNvPr id="1028" name="Picture 4" descr="ソース画像を表示">
            <a:extLst>
              <a:ext uri="{FF2B5EF4-FFF2-40B4-BE49-F238E27FC236}">
                <a16:creationId xmlns:a16="http://schemas.microsoft.com/office/drawing/2014/main" id="{99602A03-3101-4DD6-8C57-4F83704DE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01" y="3595475"/>
            <a:ext cx="5151863" cy="30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23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7641AA8-4DBA-49C8-A857-0A197840D50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30891" y="495456"/>
            <a:ext cx="8530218" cy="1790544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800" dirty="0"/>
              <a:t>発作性心房細動の発生源</a:t>
            </a:r>
          </a:p>
        </p:txBody>
      </p:sp>
      <p:sp>
        <p:nvSpPr>
          <p:cNvPr id="830467" name="Rectangle 3">
            <a:extLst>
              <a:ext uri="{FF2B5EF4-FFF2-40B4-BE49-F238E27FC236}">
                <a16:creationId xmlns:a16="http://schemas.microsoft.com/office/drawing/2014/main" id="{80EAEAC3-80DD-4991-9CA6-8413F777D6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2609386"/>
            <a:ext cx="7886700" cy="3267306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sz="4800" dirty="0"/>
              <a:t>＊肺静脈内とその前庭部</a:t>
            </a:r>
            <a:endParaRPr lang="en-US" altLang="ja-JP" sz="4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sz="4800" dirty="0"/>
              <a:t>＊左心房後壁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sz="4800" dirty="0"/>
              <a:t>＊冠状脈洞</a:t>
            </a:r>
            <a:endParaRPr lang="en-US" altLang="ja-JP" sz="4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sz="4800" dirty="0"/>
              <a:t>＊大静脈間領域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ja-JP" altLang="en-US" sz="3600" dirty="0"/>
          </a:p>
          <a:p>
            <a:pPr lvl="1" fontAlgn="auto">
              <a:spcAft>
                <a:spcPts val="0"/>
              </a:spcAft>
              <a:buNone/>
              <a:defRPr/>
            </a:pPr>
            <a:endParaRPr lang="ja-JP" altLang="en-US" sz="3200" dirty="0"/>
          </a:p>
          <a:p>
            <a:pPr fontAlgn="auto">
              <a:spcAft>
                <a:spcPts val="0"/>
              </a:spcAft>
              <a:defRPr/>
            </a:pPr>
            <a:endParaRPr lang="en-US" altLang="ja-JP" sz="3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F1071-2029-41F8-A4F2-EC7F9A5F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バルーンアブレーション</a:t>
            </a:r>
            <a:r>
              <a:rPr lang="ja-JP" altLang="en-US" dirty="0"/>
              <a:t>　その１</a:t>
            </a:r>
            <a:br>
              <a:rPr lang="en-US" altLang="ja-JP" dirty="0"/>
            </a:br>
            <a:r>
              <a:rPr lang="ja-JP" altLang="en-US" dirty="0"/>
              <a:t>クライオバルーン（冷凍バルーン）について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795DC4-0F28-4BA2-B25F-B0BBE9F9A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57751"/>
            <a:ext cx="6053254" cy="46351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en-US" sz="2800" dirty="0"/>
              <a:t>・海外でのエビデンスが最も豊富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・バルーン　</a:t>
            </a:r>
            <a:r>
              <a:rPr lang="en-US" altLang="ja-JP" sz="2800" dirty="0"/>
              <a:t>PET</a:t>
            </a:r>
            <a:r>
              <a:rPr lang="ja-JP" altLang="en-US" sz="2800" dirty="0"/>
              <a:t>　二重膜で弾性なし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　　　　　　　直径　２４ｍｍ、　２８ｍｍの</a:t>
            </a:r>
            <a:r>
              <a:rPr lang="en-US" altLang="ja-JP" sz="2800" dirty="0"/>
              <a:t>2</a:t>
            </a:r>
            <a:r>
              <a:rPr lang="ja-JP" altLang="en-US" sz="2800" dirty="0"/>
              <a:t>つ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　　　　　　　バルーン内を笑気ガスで冷却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・組織の氷結破壊にはマイナス５０度まで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急速に下げる必要があり、笑気を大量使用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→笑気は地球温暖化ガスのワースト３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・左房後壁に対する</a:t>
            </a:r>
            <a:r>
              <a:rPr lang="en-US" altLang="ja-JP" sz="2800" dirty="0"/>
              <a:t>Box</a:t>
            </a:r>
            <a:r>
              <a:rPr lang="ja-JP" altLang="en-US" sz="2800" dirty="0"/>
              <a:t> </a:t>
            </a:r>
            <a:r>
              <a:rPr lang="en-US" altLang="ja-JP" sz="2800" dirty="0"/>
              <a:t>ablation</a:t>
            </a:r>
            <a:r>
              <a:rPr lang="ja-JP" altLang="en-US" sz="2800" dirty="0"/>
              <a:t>は行えない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400" dirty="0"/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B20C5F2B-B34F-46F1-AE48-1E6485A739B0}"/>
              </a:ext>
            </a:extLst>
          </p:cNvPr>
          <p:cNvGrpSpPr>
            <a:grpSpLocks/>
          </p:cNvGrpSpPr>
          <p:nvPr/>
        </p:nvGrpSpPr>
        <p:grpSpPr bwMode="auto">
          <a:xfrm>
            <a:off x="8798311" y="3245005"/>
            <a:ext cx="3237571" cy="3490332"/>
            <a:chOff x="2796" y="1848"/>
            <a:chExt cx="1695" cy="1350"/>
          </a:xfrm>
        </p:grpSpPr>
        <p:pic>
          <p:nvPicPr>
            <p:cNvPr id="6" name="Picture 16">
              <a:extLst>
                <a:ext uri="{FF2B5EF4-FFF2-40B4-BE49-F238E27FC236}">
                  <a16:creationId xmlns:a16="http://schemas.microsoft.com/office/drawing/2014/main" id="{8763D116-2E48-4A14-930E-14EF4DED7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" y="1848"/>
              <a:ext cx="1695" cy="135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17">
              <a:extLst>
                <a:ext uri="{FF2B5EF4-FFF2-40B4-BE49-F238E27FC236}">
                  <a16:creationId xmlns:a16="http://schemas.microsoft.com/office/drawing/2014/main" id="{6566E0F9-9C33-40B4-A160-C4858BA3D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2064"/>
              <a:ext cx="7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anose="02020603050405020304" pitchFamily="18" charset="0"/>
                </a:rPr>
                <a:t>Cryo balloon</a:t>
              </a:r>
            </a:p>
          </p:txBody>
        </p:sp>
      </p:grp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07CC1F97-6994-4352-8964-374A2E5AB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14" y="1626711"/>
            <a:ext cx="3334484" cy="288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05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F1071-2029-41F8-A4F2-EC7F9A5F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バルーンアブレーション</a:t>
            </a:r>
            <a:r>
              <a:rPr lang="ja-JP" altLang="en-US" dirty="0"/>
              <a:t>　その２</a:t>
            </a:r>
            <a:br>
              <a:rPr lang="en-US" altLang="ja-JP" dirty="0"/>
            </a:br>
            <a:r>
              <a:rPr lang="ja-JP" altLang="en-US" dirty="0"/>
              <a:t>ホットバルーン（温熱バルーン）について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795DC4-0F28-4BA2-B25F-B0BBE9F9A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199" y="1946962"/>
            <a:ext cx="5988205" cy="4364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・冷凍バルーンに次いで償還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・現在使用は国内のみ（ドイツで承認申請中）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・肺静脈への追従性が良い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冷凍バルーン（ドライアイス）との比較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・先端双極電極により肺静脈や左心房後壁電位のモニタとペーシングが可能である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・左房後壁（</a:t>
            </a:r>
            <a:r>
              <a:rPr lang="en-US" altLang="ja-JP" sz="2400" dirty="0"/>
              <a:t>Box</a:t>
            </a:r>
            <a:r>
              <a:rPr lang="ja-JP" altLang="en-US" sz="2400" dirty="0"/>
              <a:t> </a:t>
            </a:r>
            <a:r>
              <a:rPr lang="en-US" altLang="ja-JP" sz="2400" dirty="0"/>
              <a:t>ablation</a:t>
            </a:r>
            <a:r>
              <a:rPr lang="ja-JP" altLang="en-US" sz="2400" dirty="0"/>
              <a:t>）に対応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pic>
        <p:nvPicPr>
          <p:cNvPr id="5" name="Picture 2" descr="CT image PA 1-005">
            <a:extLst>
              <a:ext uri="{FF2B5EF4-FFF2-40B4-BE49-F238E27FC236}">
                <a16:creationId xmlns:a16="http://schemas.microsoft.com/office/drawing/2014/main" id="{1A30FCBC-AB53-4633-81DB-77A8C6C62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02298" y="4482397"/>
            <a:ext cx="2894167" cy="226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3655E49-9547-4D08-9263-D8BEE06E260A}"/>
              </a:ext>
            </a:extLst>
          </p:cNvPr>
          <p:cNvGrpSpPr/>
          <p:nvPr/>
        </p:nvGrpSpPr>
        <p:grpSpPr>
          <a:xfrm>
            <a:off x="6196678" y="1690692"/>
            <a:ext cx="5036775" cy="2921194"/>
            <a:chOff x="-2268537" y="-222250"/>
            <a:chExt cx="12592326" cy="765968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00ADF3E-50E3-44CD-BD25-FEED415228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03574" y="-222250"/>
              <a:ext cx="7120215" cy="765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図 3">
              <a:extLst>
                <a:ext uri="{FF2B5EF4-FFF2-40B4-BE49-F238E27FC236}">
                  <a16:creationId xmlns:a16="http://schemas.microsoft.com/office/drawing/2014/main" id="{4393CE8A-192E-4208-869E-2F2109E7E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/>
            <a:stretch/>
          </p:blipFill>
          <p:spPr bwMode="auto">
            <a:xfrm>
              <a:off x="-2268537" y="627064"/>
              <a:ext cx="6757989" cy="6489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8F65AC8-5D8D-4286-80BC-9BD28D8DBB29}"/>
                </a:ext>
              </a:extLst>
            </p:cNvPr>
            <p:cNvSpPr/>
            <p:nvPr/>
          </p:nvSpPr>
          <p:spPr>
            <a:xfrm>
              <a:off x="-2268537" y="-206378"/>
              <a:ext cx="12592326" cy="8334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dirty="0"/>
                <a:t>LSPV</a:t>
              </a:r>
              <a:r>
                <a:rPr lang="ja-JP" altLang="en-US" sz="1600" dirty="0"/>
                <a:t>　</a:t>
              </a:r>
              <a:r>
                <a:rPr lang="en-US" altLang="ja-JP" sz="1600" dirty="0"/>
                <a:t>Isolation by Hot Balloon Ablation</a:t>
              </a:r>
              <a:endParaRPr lang="ja-JP" altLang="en-US" sz="1600" dirty="0"/>
            </a:p>
          </p:txBody>
        </p:sp>
        <p:sp>
          <p:nvSpPr>
            <p:cNvPr id="10" name="円弧 9">
              <a:extLst>
                <a:ext uri="{FF2B5EF4-FFF2-40B4-BE49-F238E27FC236}">
                  <a16:creationId xmlns:a16="http://schemas.microsoft.com/office/drawing/2014/main" id="{05150AEC-F81E-4CAC-BDF2-C66C72DB807F}"/>
                </a:ext>
              </a:extLst>
            </p:cNvPr>
            <p:cNvSpPr/>
            <p:nvPr/>
          </p:nvSpPr>
          <p:spPr>
            <a:xfrm>
              <a:off x="7740650" y="1341438"/>
              <a:ext cx="1079500" cy="136683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1239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F1071-2029-41F8-A4F2-EC7F9A5F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110" y="408956"/>
            <a:ext cx="9161779" cy="1325563"/>
          </a:xfrm>
        </p:spPr>
        <p:txBody>
          <a:bodyPr>
            <a:noAutofit/>
          </a:bodyPr>
          <a:lstStyle/>
          <a:p>
            <a:r>
              <a:rPr kumimoji="1" lang="ja-JP" altLang="en-US" sz="3910" dirty="0"/>
              <a:t>バルーンアブレーション</a:t>
            </a:r>
            <a:r>
              <a:rPr lang="ja-JP" altLang="en-US" sz="3910" dirty="0"/>
              <a:t>　その３</a:t>
            </a:r>
            <a:br>
              <a:rPr lang="en-US" altLang="ja-JP" sz="3910" dirty="0"/>
            </a:br>
            <a:r>
              <a:rPr lang="ja-JP" altLang="en-US" sz="3910" dirty="0"/>
              <a:t>レーザーバルーン（光線バルーン）について</a:t>
            </a:r>
            <a:endParaRPr kumimoji="1" lang="ja-JP" altLang="en-US" sz="391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795DC4-0F28-4BA2-B25F-B0BBE9F9A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147" y="2271582"/>
            <a:ext cx="5519853" cy="40523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lang="en-US" altLang="ja-JP" sz="2400" dirty="0"/>
              <a:t>3</a:t>
            </a:r>
            <a:r>
              <a:rPr lang="ja-JP" altLang="en-US" sz="2400" dirty="0"/>
              <a:t>種類の中では最後に償還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・データが少ない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・レーザービーム：７０－８０℃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lang="en-US" altLang="ja-JP" sz="2400" dirty="0"/>
              <a:t>30</a:t>
            </a:r>
            <a:r>
              <a:rPr lang="ja-JP" altLang="en-US" sz="2400" dirty="0"/>
              <a:t>度の角度で</a:t>
            </a:r>
            <a:r>
              <a:rPr lang="en-US" altLang="ja-JP" sz="2400" dirty="0"/>
              <a:t>12</a:t>
            </a:r>
            <a:r>
              <a:rPr lang="ja-JP" altLang="en-US" sz="2400" dirty="0"/>
              <a:t>回　</a:t>
            </a:r>
            <a:r>
              <a:rPr lang="en-US" altLang="ja-JP" sz="2400" dirty="0"/>
              <a:t>15</a:t>
            </a:r>
            <a:r>
              <a:rPr lang="ja-JP" altLang="en-US" sz="2400" dirty="0"/>
              <a:t>－</a:t>
            </a:r>
            <a:r>
              <a:rPr lang="en-US" altLang="ja-JP" sz="2400" dirty="0"/>
              <a:t>20</a:t>
            </a:r>
            <a:r>
              <a:rPr lang="ja-JP" altLang="en-US" sz="2400" dirty="0"/>
              <a:t>秒焼灼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・長く照射すると血栓ピンホール発生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・左房後壁に対する</a:t>
            </a:r>
            <a:r>
              <a:rPr lang="en-US" altLang="ja-JP" sz="2400" dirty="0"/>
              <a:t>Box</a:t>
            </a:r>
            <a:r>
              <a:rPr lang="ja-JP" altLang="en-US" sz="2400" dirty="0"/>
              <a:t> </a:t>
            </a:r>
            <a:r>
              <a:rPr lang="en-US" altLang="ja-JP" sz="2400" dirty="0"/>
              <a:t>ablation</a:t>
            </a:r>
            <a:r>
              <a:rPr lang="ja-JP" altLang="en-US" sz="2400" dirty="0"/>
              <a:t>は行えない</a:t>
            </a:r>
            <a:endParaRPr lang="en-US" altLang="ja-JP" sz="2400" dirty="0"/>
          </a:p>
          <a:p>
            <a:endParaRPr lang="en-US" altLang="ja-JP" sz="2400" dirty="0"/>
          </a:p>
        </p:txBody>
      </p:sp>
      <p:pic>
        <p:nvPicPr>
          <p:cNvPr id="2052" name="Picture 4" descr="ソース画像を表示">
            <a:extLst>
              <a:ext uri="{FF2B5EF4-FFF2-40B4-BE49-F238E27FC236}">
                <a16:creationId xmlns:a16="http://schemas.microsoft.com/office/drawing/2014/main" id="{E711CA22-0CA2-4FFD-A93F-258685941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21" y="1811890"/>
            <a:ext cx="3748194" cy="248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ECC06634-9260-439C-ADDC-2BE6A51D6CB7}"/>
              </a:ext>
            </a:extLst>
          </p:cNvPr>
          <p:cNvGrpSpPr>
            <a:grpSpLocks/>
          </p:cNvGrpSpPr>
          <p:nvPr/>
        </p:nvGrpSpPr>
        <p:grpSpPr bwMode="auto">
          <a:xfrm>
            <a:off x="8521557" y="3429000"/>
            <a:ext cx="3358635" cy="3515865"/>
            <a:chOff x="1743" y="2190"/>
            <a:chExt cx="1164" cy="977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A093852B-4938-4550-AD7A-3952CA63C0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76" y="2406"/>
              <a:ext cx="1131" cy="702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C1E83B13-D81B-4AEE-89B4-6FBE1E93A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955"/>
              <a:ext cx="8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anose="02020603050405020304" pitchFamily="18" charset="0"/>
                </a:rPr>
                <a:t>Laser balloon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55D5D6DB-92FF-4F2F-8A3F-23504505B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2190"/>
              <a:ext cx="7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b="0">
                  <a:latin typeface="Times" panose="02020603050405020304" pitchFamily="18" charset="0"/>
                  <a:ea typeface="Osaka" pitchFamily="-44" charset="-128"/>
                </a:rPr>
                <a:t>NavX mapping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982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F1071-2029-41F8-A4F2-EC7F9A5F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45326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バルーンアブレーションの比較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6BAC87F7-0323-492B-93BA-6ABD289E4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986157"/>
              </p:ext>
            </p:extLst>
          </p:nvPr>
        </p:nvGraphicFramePr>
        <p:xfrm>
          <a:off x="1366027" y="1631176"/>
          <a:ext cx="9459946" cy="4981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951">
                  <a:extLst>
                    <a:ext uri="{9D8B030D-6E8A-4147-A177-3AD203B41FA5}">
                      <a16:colId xmlns:a16="http://schemas.microsoft.com/office/drawing/2014/main" val="3284987290"/>
                    </a:ext>
                  </a:extLst>
                </a:gridCol>
                <a:gridCol w="2399720">
                  <a:extLst>
                    <a:ext uri="{9D8B030D-6E8A-4147-A177-3AD203B41FA5}">
                      <a16:colId xmlns:a16="http://schemas.microsoft.com/office/drawing/2014/main" val="1412025744"/>
                    </a:ext>
                  </a:extLst>
                </a:gridCol>
                <a:gridCol w="2060704">
                  <a:extLst>
                    <a:ext uri="{9D8B030D-6E8A-4147-A177-3AD203B41FA5}">
                      <a16:colId xmlns:a16="http://schemas.microsoft.com/office/drawing/2014/main" val="4165488009"/>
                    </a:ext>
                  </a:extLst>
                </a:gridCol>
                <a:gridCol w="2334571">
                  <a:extLst>
                    <a:ext uri="{9D8B030D-6E8A-4147-A177-3AD203B41FA5}">
                      <a16:colId xmlns:a16="http://schemas.microsoft.com/office/drawing/2014/main" val="2791689066"/>
                    </a:ext>
                  </a:extLst>
                </a:gridCol>
              </a:tblGrid>
              <a:tr h="680114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クライオバルーン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ホットバルーン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レーザーバルーン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830903"/>
                  </a:ext>
                </a:extLst>
              </a:tr>
              <a:tr h="6801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エビデンス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268732"/>
                  </a:ext>
                </a:extLst>
              </a:tr>
              <a:tr h="7904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PV</a:t>
                      </a:r>
                      <a:r>
                        <a:rPr kumimoji="1" lang="ja-JP" altLang="en-US" sz="2000" dirty="0"/>
                        <a:t> </a:t>
                      </a:r>
                      <a:r>
                        <a:rPr kumimoji="1" lang="en-US" altLang="ja-JP" sz="2000" dirty="0"/>
                        <a:t>isolation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（バルーン追従性）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546612"/>
                  </a:ext>
                </a:extLst>
              </a:tr>
              <a:tr h="7904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左房後壁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en-US" altLang="ja-JP" sz="2000" dirty="0"/>
                        <a:t>Box</a:t>
                      </a:r>
                      <a:r>
                        <a:rPr kumimoji="1" lang="ja-JP" altLang="en-US" sz="2000" dirty="0"/>
                        <a:t> </a:t>
                      </a:r>
                      <a:r>
                        <a:rPr kumimoji="1" lang="en-US" altLang="ja-JP" sz="2000" dirty="0"/>
                        <a:t>isolation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×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×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694545"/>
                  </a:ext>
                </a:extLst>
              </a:tr>
              <a:tr h="6801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再発率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△～○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272543"/>
                  </a:ext>
                </a:extLst>
              </a:tr>
              <a:tr h="6801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肺静脈狭窄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121972"/>
                  </a:ext>
                </a:extLst>
              </a:tr>
              <a:tr h="6801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合併症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63848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B5C8C3-75D1-4890-AB7F-4CFCBE93C864}"/>
              </a:ext>
            </a:extLst>
          </p:cNvPr>
          <p:cNvSpPr/>
          <p:nvPr/>
        </p:nvSpPr>
        <p:spPr bwMode="auto">
          <a:xfrm>
            <a:off x="6445405" y="1631176"/>
            <a:ext cx="2040673" cy="4981498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255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B10F4A-B2E6-4D5F-B825-B88AC9CF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282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アブレーションはどんな人に適応か？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553320-ED8B-4674-A0EE-0FE5EBD735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8138" y="1917516"/>
            <a:ext cx="5564459" cy="4204504"/>
          </a:xfrm>
        </p:spPr>
        <p:txBody>
          <a:bodyPr/>
          <a:lstStyle/>
          <a:p>
            <a:r>
              <a:rPr kumimoji="1" lang="ja-JP" altLang="en-US" sz="2400" dirty="0"/>
              <a:t>年齢や性別による制限はない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心エコーで左房径が長軸で</a:t>
            </a:r>
            <a:r>
              <a:rPr kumimoji="1" lang="en-US" altLang="ja-JP" sz="2400" dirty="0"/>
              <a:t>50mm</a:t>
            </a:r>
            <a:r>
              <a:rPr kumimoji="1" lang="ja-JP" altLang="en-US" sz="2400" dirty="0"/>
              <a:t>以下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心房細動に固定して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年以内（可能であれば最終洞調律から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年以内）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ガイドラインの改定により、必ずしも薬物加療の必要はない</a:t>
            </a:r>
            <a:endParaRPr kumimoji="1" lang="en-US" altLang="ja-JP" sz="2400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A6003C1-2200-4C2E-8575-B8685B14B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54" y="1611149"/>
            <a:ext cx="5264210" cy="494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41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B0A1C1-1DF8-4FBE-8F9B-B6A49F63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本日のまとめ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E6C455F-FAF5-4907-B465-2D1C34332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0186" y="1798994"/>
            <a:ext cx="9411628" cy="4693877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心房細動の</a:t>
            </a:r>
            <a:r>
              <a:rPr lang="en-US" altLang="ja-JP" sz="2400" dirty="0"/>
              <a:t>9</a:t>
            </a:r>
            <a:r>
              <a:rPr lang="ja-JP" altLang="en-US" sz="2400" dirty="0"/>
              <a:t>割は肺静脈起源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肺静脈隔離（</a:t>
            </a:r>
            <a:r>
              <a:rPr lang="en-US" altLang="ja-JP" sz="2400" dirty="0"/>
              <a:t>PVI</a:t>
            </a:r>
            <a:r>
              <a:rPr lang="ja-JP" altLang="en-US" sz="2400" dirty="0"/>
              <a:t>）は確立された心房細動の根治治療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バルーンはチップに比べて面で焼却できるという特性を持つ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現在バルーンは</a:t>
            </a:r>
            <a:r>
              <a:rPr lang="en-US" altLang="ja-JP" sz="2400" dirty="0"/>
              <a:t>3</a:t>
            </a:r>
            <a:r>
              <a:rPr lang="ja-JP" altLang="en-US" sz="2400" dirty="0"/>
              <a:t>種類（クライオ、ホット、レーザー）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アブレーションは未来を変える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ガイドラインでも第一選択治療（薬物による治療の有無は問われない）</a:t>
            </a:r>
            <a:endParaRPr lang="en-US" altLang="ja-JP" sz="24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783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78159C-AE3D-4514-8391-7BBF45CF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5"/>
            <a:ext cx="10515600" cy="13255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4" descr="図1">
            <a:extLst>
              <a:ext uri="{FF2B5EF4-FFF2-40B4-BE49-F238E27FC236}">
                <a16:creationId xmlns:a16="http://schemas.microsoft.com/office/drawing/2014/main" id="{403B8095-2F11-4064-9135-AEF539505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9727" y="241225"/>
            <a:ext cx="6752545" cy="555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7AE47B-499E-4954-ADF3-F5C6636D0507}"/>
              </a:ext>
            </a:extLst>
          </p:cNvPr>
          <p:cNvSpPr txBox="1"/>
          <p:nvPr/>
        </p:nvSpPr>
        <p:spPr>
          <a:xfrm>
            <a:off x="1195968" y="6057781"/>
            <a:ext cx="98000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+mn-ea"/>
                <a:ea typeface="+mn-ea"/>
              </a:rPr>
              <a:t>なぜ肺静脈や上大静脈、下大静脈に心房細動は出現するのか？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099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A95922-2080-4BAA-A607-0912BA14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力のひずみに心房細動は発生する</a:t>
            </a:r>
            <a:br>
              <a:rPr kumimoji="1" lang="en-US" altLang="ja-JP" dirty="0"/>
            </a:br>
            <a:r>
              <a:rPr kumimoji="1" lang="en-US" altLang="ja-JP" dirty="0"/>
              <a:t>(</a:t>
            </a:r>
            <a:r>
              <a:rPr kumimoji="1" lang="ja-JP" altLang="en-US" dirty="0"/>
              <a:t>心房原器と静脈洞原器が</a:t>
            </a:r>
            <a:r>
              <a:rPr lang="ja-JP" altLang="en-US" dirty="0"/>
              <a:t>接合する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0CC0448-C8F8-456E-A71B-3BE01DD96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481" y="1857751"/>
            <a:ext cx="6771038" cy="4279616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DAC335B-E6AF-4767-9B6E-0124961EF112}"/>
              </a:ext>
            </a:extLst>
          </p:cNvPr>
          <p:cNvGrpSpPr/>
          <p:nvPr/>
        </p:nvGrpSpPr>
        <p:grpSpPr>
          <a:xfrm>
            <a:off x="4730030" y="2598238"/>
            <a:ext cx="2814204" cy="2726083"/>
            <a:chOff x="3206030" y="2598233"/>
            <a:chExt cx="2814204" cy="2726083"/>
          </a:xfrm>
        </p:grpSpPr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81D1BDA4-3E7E-4490-B074-73764838EE6F}"/>
                </a:ext>
              </a:extLst>
            </p:cNvPr>
            <p:cNvSpPr/>
            <p:nvPr/>
          </p:nvSpPr>
          <p:spPr bwMode="auto">
            <a:xfrm rot="2115029">
              <a:off x="3579541" y="2598233"/>
              <a:ext cx="356839" cy="557561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>
                <a:latin typeface="Arial" charset="0"/>
              </a:endParaRPr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136DCD78-6A00-4806-9A2B-04E78A26391E}"/>
                </a:ext>
              </a:extLst>
            </p:cNvPr>
            <p:cNvSpPr/>
            <p:nvPr/>
          </p:nvSpPr>
          <p:spPr bwMode="auto">
            <a:xfrm rot="2115029">
              <a:off x="3206030" y="3150218"/>
              <a:ext cx="356839" cy="557561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>
                <a:latin typeface="Arial" charset="0"/>
              </a:endParaRPr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05DB733F-AB79-49D8-983B-F9BEA16F5972}"/>
                </a:ext>
              </a:extLst>
            </p:cNvPr>
            <p:cNvSpPr/>
            <p:nvPr/>
          </p:nvSpPr>
          <p:spPr bwMode="auto">
            <a:xfrm rot="20287871">
              <a:off x="5152508" y="3101713"/>
              <a:ext cx="356839" cy="557561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>
                <a:latin typeface="Arial" charset="0"/>
              </a:endParaRPr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2F8FD05B-8408-4DB5-8EE7-09E1DD21BD77}"/>
                </a:ext>
              </a:extLst>
            </p:cNvPr>
            <p:cNvSpPr/>
            <p:nvPr/>
          </p:nvSpPr>
          <p:spPr bwMode="auto">
            <a:xfrm rot="20287871">
              <a:off x="5249153" y="3677859"/>
              <a:ext cx="356839" cy="557561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>
                <a:latin typeface="Arial" charset="0"/>
              </a:endParaRPr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539B7297-E645-4D3F-BCCF-A0313736EC3B}"/>
                </a:ext>
              </a:extLst>
            </p:cNvPr>
            <p:cNvSpPr/>
            <p:nvPr/>
          </p:nvSpPr>
          <p:spPr bwMode="auto">
            <a:xfrm rot="16034922">
              <a:off x="5470523" y="2347357"/>
              <a:ext cx="259650" cy="83977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>
                <a:latin typeface="Arial" charset="0"/>
              </a:endParaRPr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8F34E37A-1839-43AA-A55A-0E1E06612883}"/>
                </a:ext>
              </a:extLst>
            </p:cNvPr>
            <p:cNvSpPr/>
            <p:nvPr/>
          </p:nvSpPr>
          <p:spPr bwMode="auto">
            <a:xfrm rot="16034922">
              <a:off x="5422204" y="4774605"/>
              <a:ext cx="259650" cy="83977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>
                <a:latin typeface="Arial" charset="0"/>
              </a:endParaRP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A35AE665-4306-4BE2-B2CC-B2C225AE9E7F}"/>
                </a:ext>
              </a:extLst>
            </p:cNvPr>
            <p:cNvSpPr/>
            <p:nvPr/>
          </p:nvSpPr>
          <p:spPr bwMode="auto">
            <a:xfrm rot="12145379">
              <a:off x="4858362" y="4530022"/>
              <a:ext cx="179724" cy="49865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>
                <a:latin typeface="Arial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724DEE-A7CE-41F2-BDAB-42CF16AC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292" y="3771102"/>
            <a:ext cx="4742357" cy="201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5C8F38-D3C8-474D-9DF6-30BDA048ABD1}"/>
              </a:ext>
            </a:extLst>
          </p:cNvPr>
          <p:cNvSpPr txBox="1"/>
          <p:nvPr/>
        </p:nvSpPr>
        <p:spPr>
          <a:xfrm>
            <a:off x="9972468" y="3415761"/>
            <a:ext cx="1520702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  <a:ea typeface="+mn-ea"/>
              </a:rPr>
              <a:t>心房原器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DEFEB9D-F649-427D-B63B-95414C6D50B9}"/>
              </a:ext>
            </a:extLst>
          </p:cNvPr>
          <p:cNvSpPr txBox="1"/>
          <p:nvPr/>
        </p:nvSpPr>
        <p:spPr>
          <a:xfrm>
            <a:off x="9972468" y="5857593"/>
            <a:ext cx="1747464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  <a:ea typeface="+mn-ea"/>
              </a:rPr>
              <a:t>静脈洞原器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D7F3F306-0AB7-48A0-8921-4CA268650BA9}"/>
              </a:ext>
            </a:extLst>
          </p:cNvPr>
          <p:cNvCxnSpPr/>
          <p:nvPr/>
        </p:nvCxnSpPr>
        <p:spPr bwMode="auto">
          <a:xfrm>
            <a:off x="10694020" y="3877424"/>
            <a:ext cx="0" cy="477857"/>
          </a:xfrm>
          <a:prstGeom prst="straightConnector1">
            <a:avLst/>
          </a:prstGeom>
          <a:solidFill>
            <a:schemeClr val="folHlink">
              <a:alpha val="39999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F9716DD-8288-46D9-8196-D394BE2BC5CA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67279" y="5354180"/>
            <a:ext cx="0" cy="503413"/>
          </a:xfrm>
          <a:prstGeom prst="straightConnector1">
            <a:avLst/>
          </a:prstGeom>
          <a:solidFill>
            <a:schemeClr val="folHlink">
              <a:alpha val="39999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楕円 5">
            <a:extLst>
              <a:ext uri="{FF2B5EF4-FFF2-40B4-BE49-F238E27FC236}">
                <a16:creationId xmlns:a16="http://schemas.microsoft.com/office/drawing/2014/main" id="{98371665-2908-400E-B65D-87CF20443821}"/>
              </a:ext>
            </a:extLst>
          </p:cNvPr>
          <p:cNvSpPr/>
          <p:nvPr/>
        </p:nvSpPr>
        <p:spPr bwMode="auto">
          <a:xfrm>
            <a:off x="657922" y="5344327"/>
            <a:ext cx="947854" cy="44327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9F7EF88-28AB-4C49-9C7A-3D0B561B3862}"/>
              </a:ext>
            </a:extLst>
          </p:cNvPr>
          <p:cNvSpPr txBox="1"/>
          <p:nvPr/>
        </p:nvSpPr>
        <p:spPr>
          <a:xfrm>
            <a:off x="1638497" y="5344327"/>
            <a:ext cx="326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+mn-ea"/>
                <a:ea typeface="+mn-ea"/>
              </a:rPr>
              <a:t>= </a:t>
            </a:r>
            <a:r>
              <a:rPr kumimoji="1" lang="ja-JP" altLang="en-US" sz="2400" dirty="0">
                <a:solidFill>
                  <a:srgbClr val="FF0000"/>
                </a:solidFill>
                <a:latin typeface="+mn-ea"/>
                <a:ea typeface="+mn-ea"/>
              </a:rPr>
              <a:t>心房細動の発生部位</a:t>
            </a:r>
          </a:p>
        </p:txBody>
      </p:sp>
    </p:spTree>
    <p:extLst>
      <p:ext uri="{BB962C8B-B14F-4D97-AF65-F5344CB8AC3E}">
        <p14:creationId xmlns:p14="http://schemas.microsoft.com/office/powerpoint/2010/main" val="184369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7641AA8-4DBA-49C8-A857-0A197840D50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30891" y="495456"/>
            <a:ext cx="8530218" cy="1790544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800" dirty="0"/>
              <a:t>発作性心房細動の発生源</a:t>
            </a:r>
          </a:p>
        </p:txBody>
      </p:sp>
      <p:sp>
        <p:nvSpPr>
          <p:cNvPr id="830467" name="Rectangle 3">
            <a:extLst>
              <a:ext uri="{FF2B5EF4-FFF2-40B4-BE49-F238E27FC236}">
                <a16:creationId xmlns:a16="http://schemas.microsoft.com/office/drawing/2014/main" id="{80EAEAC3-80DD-4991-9CA6-8413F777D6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2609386"/>
            <a:ext cx="7886700" cy="3267306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sz="4800" dirty="0"/>
              <a:t>＊肺静脈内とその前庭部</a:t>
            </a:r>
            <a:endParaRPr lang="en-US" altLang="ja-JP" sz="4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sz="4800" dirty="0"/>
              <a:t>＊左心房後壁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sz="4800" dirty="0"/>
              <a:t>＊冠状脈洞</a:t>
            </a:r>
            <a:endParaRPr lang="en-US" altLang="ja-JP" sz="4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sz="4800" dirty="0"/>
              <a:t>＊大静脈間領域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ja-JP" altLang="en-US" sz="3600" dirty="0"/>
          </a:p>
          <a:p>
            <a:pPr lvl="1" fontAlgn="auto">
              <a:spcAft>
                <a:spcPts val="0"/>
              </a:spcAft>
              <a:buNone/>
              <a:defRPr/>
            </a:pPr>
            <a:endParaRPr lang="ja-JP" altLang="en-US" sz="3200" dirty="0"/>
          </a:p>
          <a:p>
            <a:pPr fontAlgn="auto">
              <a:spcAft>
                <a:spcPts val="0"/>
              </a:spcAft>
              <a:defRPr/>
            </a:pPr>
            <a:endParaRPr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46442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2E7E69-F2A7-4B1F-B5F7-2D70B80C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フランス　ボルドー大学　</a:t>
            </a:r>
            <a:br>
              <a:rPr lang="en-US" altLang="ja-JP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b="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Michel </a:t>
            </a:r>
            <a:r>
              <a:rPr lang="en-US" altLang="ja-JP" b="0" i="0" dirty="0" err="1">
                <a:solidFill>
                  <a:schemeClr val="tx1"/>
                </a:solidFill>
                <a:effectLst/>
                <a:latin typeface="+mn-ea"/>
                <a:ea typeface="+mn-ea"/>
              </a:rPr>
              <a:t>Haïssaguerre</a:t>
            </a:r>
            <a:r>
              <a:rPr lang="ja-JP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により</a:t>
            </a:r>
            <a:r>
              <a:rPr lang="en-US" altLang="ja-JP" b="0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1998</a:t>
            </a:r>
            <a:r>
              <a:rPr lang="ja-JP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年に証明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9A189560-FF64-47AA-B4D4-DD05B5906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3225" y="1690691"/>
            <a:ext cx="6305550" cy="4722220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F58B5E49-EFAA-4F6E-B2BB-D315668663C9}"/>
              </a:ext>
            </a:extLst>
          </p:cNvPr>
          <p:cNvSpPr/>
          <p:nvPr/>
        </p:nvSpPr>
        <p:spPr bwMode="auto">
          <a:xfrm>
            <a:off x="6285570" y="2252550"/>
            <a:ext cx="2129884" cy="2419815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>
              <a:latin typeface="Arial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6E63B9-42C5-4C97-939A-318413AC1B95}"/>
              </a:ext>
            </a:extLst>
          </p:cNvPr>
          <p:cNvSpPr txBox="1"/>
          <p:nvPr/>
        </p:nvSpPr>
        <p:spPr>
          <a:xfrm>
            <a:off x="6096000" y="4797985"/>
            <a:ext cx="303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  <a:latin typeface="+mn-ea"/>
                <a:ea typeface="+mn-ea"/>
              </a:rPr>
              <a:t>Paf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  <a:ea typeface="+mn-ea"/>
              </a:rPr>
              <a:t>の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  <a:ea typeface="+mn-ea"/>
              </a:rPr>
              <a:t>割は肺静脈から発生</a:t>
            </a:r>
            <a:endParaRPr kumimoji="1" lang="en-US" altLang="ja-JP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ja-JP" dirty="0">
                <a:solidFill>
                  <a:srgbClr val="FF0000"/>
                </a:solidFill>
                <a:latin typeface="+mn-ea"/>
                <a:ea typeface="+mn-ea"/>
              </a:rPr>
              <a:t>NEJM</a:t>
            </a:r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+mn-ea"/>
                <a:ea typeface="+mn-ea"/>
              </a:rPr>
              <a:t>1998</a:t>
            </a:r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endParaRPr kumimoji="1" lang="ja-JP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991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B0A744-95E6-47D4-81B8-B3991799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心房細動が始まるきっかけは？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3AF2B0-69AE-4BC8-B59B-48B502DD37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・異常電気信号の発生メカニズムは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１、リエントリー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２、異常自動能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３、</a:t>
            </a:r>
            <a:r>
              <a:rPr lang="en-US" altLang="ja-JP" sz="2800" dirty="0"/>
              <a:t>Triggered Activity</a:t>
            </a:r>
          </a:p>
          <a:p>
            <a:pPr marL="0" indent="0" algn="r">
              <a:buNone/>
            </a:pPr>
            <a:endParaRPr lang="en-US" altLang="ja-JP" sz="2800" dirty="0"/>
          </a:p>
          <a:p>
            <a:pPr marL="0" indent="0" algn="r">
              <a:buNone/>
            </a:pPr>
            <a:r>
              <a:rPr lang="ja-JP" altLang="en-US" sz="2800" dirty="0"/>
              <a:t>である。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F1AC63-AE9B-46A5-A735-373F4EB90C94}"/>
              </a:ext>
            </a:extLst>
          </p:cNvPr>
          <p:cNvSpPr txBox="1"/>
          <p:nvPr/>
        </p:nvSpPr>
        <p:spPr>
          <a:xfrm>
            <a:off x="7173950" y="3124790"/>
            <a:ext cx="33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１、</a:t>
            </a:r>
            <a:r>
              <a:rPr kumimoji="1" lang="ja-JP" alt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局所巣状興奮</a:t>
            </a:r>
            <a:endParaRPr kumimoji="1" lang="en-US" altLang="ja-JP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ja-JP" alt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２、リエントリー</a:t>
            </a:r>
            <a:endParaRPr kumimoji="1" lang="ja-JP" alt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6D99161-E5EA-42E1-9CD1-F54F6A89DA54}"/>
              </a:ext>
            </a:extLst>
          </p:cNvPr>
          <p:cNvCxnSpPr/>
          <p:nvPr/>
        </p:nvCxnSpPr>
        <p:spPr bwMode="auto">
          <a:xfrm>
            <a:off x="5319131" y="3601844"/>
            <a:ext cx="1014761" cy="0"/>
          </a:xfrm>
          <a:prstGeom prst="straightConnector1">
            <a:avLst/>
          </a:prstGeom>
          <a:solidFill>
            <a:schemeClr val="folHlink">
              <a:alpha val="39999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6217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7C1CB0-BC38-4897-B5A6-16BA8972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100" b="1" i="0" dirty="0">
                <a:solidFill>
                  <a:schemeClr val="tx1"/>
                </a:solidFill>
                <a:effectLst/>
                <a:latin typeface="ヒラギノ角ゴ Pro W3"/>
              </a:rPr>
              <a:t>右上肺静脈 起源の</a:t>
            </a:r>
            <a:r>
              <a:rPr lang="en-US" altLang="ja-JP" sz="3100" b="1" i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Rapid firing</a:t>
            </a:r>
            <a:r>
              <a:rPr lang="ja-JP" altLang="en-US" sz="3100" b="1" i="0" dirty="0">
                <a:solidFill>
                  <a:schemeClr val="tx1"/>
                </a:solidFill>
                <a:effectLst/>
                <a:latin typeface="ヒラギノ角ゴ Pro W3"/>
              </a:rPr>
              <a:t>から心房細動が惹起された瞬間</a:t>
            </a:r>
            <a:br>
              <a:rPr lang="ja-JP" altLang="en-US" b="1" i="0" dirty="0">
                <a:solidFill>
                  <a:srgbClr val="444444"/>
                </a:solidFill>
                <a:effectLst/>
                <a:latin typeface="ヒラギノ角ゴ Pro W3"/>
              </a:rPr>
            </a:b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D97A00-533F-4E7E-93E8-0D80F56D41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 descr="図2：右上肺静脈">
            <a:extLst>
              <a:ext uri="{FF2B5EF4-FFF2-40B4-BE49-F238E27FC236}">
                <a16:creationId xmlns:a16="http://schemas.microsoft.com/office/drawing/2014/main" id="{853ED714-B04A-45CC-86AA-AA112A56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17" y="1227588"/>
            <a:ext cx="7890766" cy="554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78E6FCA9-7F66-4B4C-899E-5C00421FE6CA}"/>
              </a:ext>
            </a:extLst>
          </p:cNvPr>
          <p:cNvSpPr/>
          <p:nvPr/>
        </p:nvSpPr>
        <p:spPr bwMode="auto">
          <a:xfrm>
            <a:off x="3925230" y="2988527"/>
            <a:ext cx="903249" cy="1594625"/>
          </a:xfrm>
          <a:prstGeom prst="ellipse">
            <a:avLst/>
          </a:prstGeom>
          <a:solidFill>
            <a:schemeClr val="folHlink">
              <a:alpha val="39999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6999C3B7-28AC-49F3-A0F2-5B6EC129D0D2}"/>
              </a:ext>
            </a:extLst>
          </p:cNvPr>
          <p:cNvCxnSpPr>
            <a:cxnSpLocks/>
          </p:cNvCxnSpPr>
          <p:nvPr/>
        </p:nvCxnSpPr>
        <p:spPr bwMode="auto">
          <a:xfrm>
            <a:off x="4828479" y="4371278"/>
            <a:ext cx="4382428" cy="0"/>
          </a:xfrm>
          <a:prstGeom prst="straightConnector1">
            <a:avLst/>
          </a:prstGeom>
          <a:solidFill>
            <a:schemeClr val="folHlink">
              <a:alpha val="39999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5003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AE23B3-4FC0-49B5-9B05-448196BD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7109"/>
            <a:ext cx="10515600" cy="1325563"/>
          </a:xfrm>
        </p:spPr>
        <p:txBody>
          <a:bodyPr/>
          <a:lstStyle/>
          <a:p>
            <a:r>
              <a:rPr lang="ja-JP" altLang="en-US" dirty="0"/>
              <a:t>心房細動のリスク</a:t>
            </a:r>
            <a:endParaRPr kumimoji="1" lang="ja-JP" altLang="en-US" dirty="0"/>
          </a:p>
        </p:txBody>
      </p:sp>
      <p:pic>
        <p:nvPicPr>
          <p:cNvPr id="4" name="図 1" descr="http://www.apamamedical.com/wp-content/uploads/2015/11/image-infographic-041.png">
            <a:extLst>
              <a:ext uri="{FF2B5EF4-FFF2-40B4-BE49-F238E27FC236}">
                <a16:creationId xmlns:a16="http://schemas.microsoft.com/office/drawing/2014/main" id="{221D0225-BA90-4FE6-A6D9-EF57EA64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56" y="1522009"/>
            <a:ext cx="3113121" cy="240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2" descr="http://www.apamamedical.com/wp-content/uploads/2015/11/image-infographic-051.png">
            <a:extLst>
              <a:ext uri="{FF2B5EF4-FFF2-40B4-BE49-F238E27FC236}">
                <a16:creationId xmlns:a16="http://schemas.microsoft.com/office/drawing/2014/main" id="{4AD2E7F0-1F8F-4D68-92DD-0789869CD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101" y="1522009"/>
            <a:ext cx="3113121" cy="240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3" descr="http://www.apamamedical.com/wp-content/uploads/2015/11/image-infographic-061.png">
            <a:extLst>
              <a:ext uri="{FF2B5EF4-FFF2-40B4-BE49-F238E27FC236}">
                <a16:creationId xmlns:a16="http://schemas.microsoft.com/office/drawing/2014/main" id="{365A95A4-E360-4D2E-AA76-CC7D666FF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620" y="1522009"/>
            <a:ext cx="3113121" cy="240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0136EB-4868-4555-A83C-37ED9F6D1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322" y="4029436"/>
            <a:ext cx="993643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 err="1">
                <a:latin typeface="Karla" charset="0"/>
                <a:ea typeface="Karla" charset="0"/>
                <a:cs typeface="ＭＳ Ｐゴシック" panose="020B0600070205080204" pitchFamily="50" charset="-128"/>
              </a:rPr>
              <a:t>Camm</a:t>
            </a:r>
            <a:r>
              <a:rPr lang="en-US" altLang="ja-JP" sz="1600" dirty="0">
                <a:latin typeface="Karla" charset="0"/>
                <a:ea typeface="Karla" charset="0"/>
                <a:cs typeface="ＭＳ Ｐゴシック" panose="020B0600070205080204" pitchFamily="50" charset="-128"/>
              </a:rPr>
              <a:t> AJ et. al. Guidelines for the management of atrial fibrillation. European Heart Journal (2010) 31, 2369</a:t>
            </a:r>
            <a:r>
              <a:rPr lang="en-US" altLang="ja-JP" sz="1600" dirty="0">
                <a:latin typeface="Century" panose="02040604050505020304" pitchFamily="18" charset="0"/>
                <a:ea typeface="Karla" charset="0"/>
                <a:cs typeface="ＭＳ Ｐゴシック" panose="020B0600070205080204" pitchFamily="50" charset="-128"/>
              </a:rPr>
              <a:t>–</a:t>
            </a:r>
            <a:r>
              <a:rPr lang="en-US" altLang="ja-JP" sz="1600" dirty="0">
                <a:latin typeface="Karla" charset="0"/>
                <a:ea typeface="Karla" charset="0"/>
                <a:cs typeface="ＭＳ Ｐゴシック" panose="020B0600070205080204" pitchFamily="50" charset="-128"/>
              </a:rPr>
              <a:t>2429 </a:t>
            </a:r>
            <a:endParaRPr lang="en-US" altLang="ja-JP" sz="1600" dirty="0">
              <a:ea typeface="Karla" charset="0"/>
              <a:cs typeface="ＭＳ Ｐゴシック" panose="020B0600070205080204" pitchFamily="50" charset="-128"/>
            </a:endParaRPr>
          </a:p>
          <a:p>
            <a:endParaRPr lang="en-US" altLang="ja-JP" dirty="0">
              <a:ea typeface="Karla" charset="0"/>
              <a:cs typeface="ＭＳ Ｐゴシック" panose="020B0600070205080204" pitchFamily="50" charset="-128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7E54AE-6BDA-4010-BA89-3E0F6D2CC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25" y="4337212"/>
            <a:ext cx="11839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latin typeface="Karla" charset="0"/>
                <a:ea typeface="Karla" charset="0"/>
                <a:cs typeface="ＭＳ Ｐゴシック" panose="020B0600070205080204" pitchFamily="50" charset="-128"/>
              </a:rPr>
              <a:t>Wolf PA, Abbott RD, </a:t>
            </a:r>
            <a:r>
              <a:rPr lang="en-US" altLang="ja-JP" sz="1600" dirty="0" err="1">
                <a:latin typeface="Karla" charset="0"/>
                <a:ea typeface="Karla" charset="0"/>
                <a:cs typeface="ＭＳ Ｐゴシック" panose="020B0600070205080204" pitchFamily="50" charset="-128"/>
              </a:rPr>
              <a:t>Kannel</a:t>
            </a:r>
            <a:r>
              <a:rPr lang="en-US" altLang="ja-JP" sz="1600" dirty="0">
                <a:latin typeface="Karla" charset="0"/>
                <a:ea typeface="Karla" charset="0"/>
                <a:cs typeface="ＭＳ Ｐゴシック" panose="020B0600070205080204" pitchFamily="50" charset="-128"/>
              </a:rPr>
              <a:t> WB. Atrial fibrillation as an independent risk factor of stroke: the </a:t>
            </a:r>
            <a:r>
              <a:rPr lang="en-US" altLang="ja-JP" sz="1600" dirty="0" err="1">
                <a:latin typeface="Karla" charset="0"/>
                <a:ea typeface="Karla" charset="0"/>
                <a:cs typeface="ＭＳ Ｐゴシック" panose="020B0600070205080204" pitchFamily="50" charset="-128"/>
              </a:rPr>
              <a:t>Farmingham</a:t>
            </a:r>
            <a:r>
              <a:rPr lang="en-US" altLang="ja-JP" sz="1600" dirty="0">
                <a:latin typeface="Karla" charset="0"/>
                <a:ea typeface="Karla" charset="0"/>
                <a:cs typeface="ＭＳ Ｐゴシック" panose="020B0600070205080204" pitchFamily="50" charset="-128"/>
              </a:rPr>
              <a:t> Study. Stroke. 1991;22;983-8.) </a:t>
            </a:r>
            <a:endParaRPr lang="en-US" altLang="ja-JP" sz="1600" dirty="0">
              <a:ea typeface="Karla" charset="0"/>
              <a:cs typeface="ＭＳ Ｐゴシック" panose="020B0600070205080204" pitchFamily="50" charset="-128"/>
            </a:endParaRPr>
          </a:p>
          <a:p>
            <a:endParaRPr lang="en-US" altLang="ja-JP" sz="1600" dirty="0">
              <a:ea typeface="Karla" charset="0"/>
              <a:cs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5CDDBB-0290-4016-9218-C961C7BEDA6D}"/>
              </a:ext>
            </a:extLst>
          </p:cNvPr>
          <p:cNvSpPr txBox="1"/>
          <p:nvPr/>
        </p:nvSpPr>
        <p:spPr>
          <a:xfrm>
            <a:off x="1132256" y="4776665"/>
            <a:ext cx="290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0" dirty="0">
                <a:latin typeface="+mn-ea"/>
                <a:ea typeface="+mn-ea"/>
              </a:rPr>
              <a:t>脳卒中</a:t>
            </a:r>
            <a:r>
              <a:rPr kumimoji="1" lang="en-US" altLang="ja-JP" sz="3600" b="0" dirty="0">
                <a:latin typeface="+mn-ea"/>
                <a:ea typeface="+mn-ea"/>
              </a:rPr>
              <a:t>5</a:t>
            </a:r>
            <a:r>
              <a:rPr kumimoji="1" lang="ja-JP" altLang="en-US" sz="3600" b="0" dirty="0">
                <a:latin typeface="+mn-ea"/>
                <a:ea typeface="+mn-ea"/>
              </a:rPr>
              <a:t>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5B00FC-16C0-4129-84EC-4F4CE2458F23}"/>
              </a:ext>
            </a:extLst>
          </p:cNvPr>
          <p:cNvSpPr txBox="1"/>
          <p:nvPr/>
        </p:nvSpPr>
        <p:spPr>
          <a:xfrm>
            <a:off x="4526101" y="4813306"/>
            <a:ext cx="313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0" dirty="0">
                <a:latin typeface="+mn-ea"/>
                <a:ea typeface="+mn-ea"/>
              </a:rPr>
              <a:t>心不全の</a:t>
            </a:r>
            <a:r>
              <a:rPr lang="en-US" altLang="ja-JP" sz="3600" b="0" dirty="0">
                <a:latin typeface="+mn-ea"/>
                <a:ea typeface="+mn-ea"/>
              </a:rPr>
              <a:t>40%</a:t>
            </a:r>
            <a:endParaRPr kumimoji="1" lang="ja-JP" altLang="en-US" sz="3600" b="0" dirty="0">
              <a:latin typeface="+mn-ea"/>
              <a:ea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A10847-F472-429D-890E-FC36EAD076DB}"/>
              </a:ext>
            </a:extLst>
          </p:cNvPr>
          <p:cNvSpPr txBox="1"/>
          <p:nvPr/>
        </p:nvSpPr>
        <p:spPr>
          <a:xfrm>
            <a:off x="7946620" y="4813306"/>
            <a:ext cx="313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0" dirty="0">
                <a:latin typeface="+mn-ea"/>
                <a:ea typeface="+mn-ea"/>
              </a:rPr>
              <a:t>死亡率</a:t>
            </a:r>
            <a:r>
              <a:rPr kumimoji="1" lang="en-US" altLang="ja-JP" sz="3600" b="0" dirty="0">
                <a:latin typeface="+mn-ea"/>
                <a:ea typeface="+mn-ea"/>
              </a:rPr>
              <a:t>1.9</a:t>
            </a:r>
            <a:r>
              <a:rPr kumimoji="1" lang="ja-JP" altLang="en-US" sz="3600" b="0" dirty="0">
                <a:latin typeface="+mn-ea"/>
                <a:ea typeface="+mn-ea"/>
              </a:rPr>
              <a:t>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8B37D6B-870E-42A4-89CE-FE62C3E3ED35}"/>
              </a:ext>
            </a:extLst>
          </p:cNvPr>
          <p:cNvSpPr txBox="1"/>
          <p:nvPr/>
        </p:nvSpPr>
        <p:spPr>
          <a:xfrm>
            <a:off x="2631927" y="5862449"/>
            <a:ext cx="6901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+mn-ea"/>
                <a:ea typeface="+mn-ea"/>
              </a:rPr>
              <a:t>治療の第一歩は抗凝固剤の投与</a:t>
            </a:r>
          </a:p>
        </p:txBody>
      </p:sp>
    </p:spTree>
    <p:extLst>
      <p:ext uri="{BB962C8B-B14F-4D97-AF65-F5344CB8AC3E}">
        <p14:creationId xmlns:p14="http://schemas.microsoft.com/office/powerpoint/2010/main" val="2871448784"/>
      </p:ext>
    </p:extLst>
  </p:cSld>
  <p:clrMapOvr>
    <a:masterClrMapping/>
  </p:clrMapOvr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ユーザー定義 1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>
            <a:alpha val="39999"/>
          </a:schemeClr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>
            <a:alpha val="39999"/>
          </a:schemeClr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1" id="{6A2D2422-4CDF-4007-BE5C-CC8E9E7A07EB}" vid="{0C92DC22-C5FF-4A4B-9E17-BB7E6954D13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パワーポイントオリジナルテンプレート(背景)</Template>
  <TotalTime>0</TotalTime>
  <Words>991</Words>
  <Application>Microsoft Office PowerPoint</Application>
  <PresentationFormat>ワイド画面</PresentationFormat>
  <Paragraphs>207</Paragraphs>
  <Slides>25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5" baseType="lpstr">
      <vt:lpstr>Karla</vt:lpstr>
      <vt:lpstr>UD デジタル 教科書体 NK-R</vt:lpstr>
      <vt:lpstr>ヒラギノ角ゴ Pro W3</vt:lpstr>
      <vt:lpstr>游ゴシック</vt:lpstr>
      <vt:lpstr>Arial</vt:lpstr>
      <vt:lpstr>Century</vt:lpstr>
      <vt:lpstr>Garamond</vt:lpstr>
      <vt:lpstr>Times</vt:lpstr>
      <vt:lpstr>Wingdings</vt:lpstr>
      <vt:lpstr>Digital Dots</vt:lpstr>
      <vt:lpstr>PowerPoint プレゼンテーション</vt:lpstr>
      <vt:lpstr>発作性心房細動の発生源</vt:lpstr>
      <vt:lpstr>PowerPoint プレゼンテーション</vt:lpstr>
      <vt:lpstr>力のひずみに心房細動は発生する (心房原器と静脈洞原器が接合する)</vt:lpstr>
      <vt:lpstr>発作性心房細動の発生源</vt:lpstr>
      <vt:lpstr>フランス　ボルドー大学　 Michel Haïssaguerreにより1998年に証明</vt:lpstr>
      <vt:lpstr>心房細動が始まるきっかけは？</vt:lpstr>
      <vt:lpstr>右上肺静脈 起源のRapid firingから心房細動が惹起された瞬間 </vt:lpstr>
      <vt:lpstr>心房細動のリスク</vt:lpstr>
      <vt:lpstr>心房細動の治療</vt:lpstr>
      <vt:lpstr>アブレーション ＝ 発生させない、伝えない </vt:lpstr>
      <vt:lpstr>アブレーションの種類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心房細動のカテーテルアブレーション</vt:lpstr>
      <vt:lpstr>バルーンアブレーションの手技</vt:lpstr>
      <vt:lpstr>バルーンアブレーション　その１ クライオバルーン（冷凍バルーン）について</vt:lpstr>
      <vt:lpstr>バルーンアブレーション　その２ ホットバルーン（温熱バルーン）について</vt:lpstr>
      <vt:lpstr>バルーンアブレーション　その３ レーザーバルーン（光線バルーン）について</vt:lpstr>
      <vt:lpstr>バルーンアブレーションの比較</vt:lpstr>
      <vt:lpstr>アブレーションはどんな人に適応か？</vt:lpstr>
      <vt:lpstr>本日のまとめ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2020-12-11T13:50:18Z</dcterms:created>
  <dcterms:modified xsi:type="dcterms:W3CDTF">2021-02-26T15:40:33Z</dcterms:modified>
</cp:coreProperties>
</file>