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2"/>
  </p:notesMasterIdLst>
  <p:sldIdLst>
    <p:sldId id="257" r:id="rId2"/>
    <p:sldId id="258" r:id="rId3"/>
    <p:sldId id="259" r:id="rId4"/>
    <p:sldId id="266" r:id="rId5"/>
    <p:sldId id="264" r:id="rId6"/>
    <p:sldId id="265" r:id="rId7"/>
    <p:sldId id="261" r:id="rId8"/>
    <p:sldId id="262" r:id="rId9"/>
    <p:sldId id="263" r:id="rId10"/>
    <p:sldId id="268" r:id="rId11"/>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55" autoAdjust="0"/>
  </p:normalViewPr>
  <p:slideViewPr>
    <p:cSldViewPr snapToGrid="0" snapToObjects="1">
      <p:cViewPr varScale="1">
        <p:scale>
          <a:sx n="61" d="100"/>
          <a:sy n="61" d="100"/>
        </p:scale>
        <p:origin x="144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F75E89-673A-A548-898F-E3672B89BC4E}" type="datetimeFigureOut">
              <a:rPr kumimoji="1" lang="ja-JP" altLang="en-US" smtClean="0"/>
              <a:t>2021/2/27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2E9815-CAF4-E349-88A5-04E3D09F92A6}" type="slidenum">
              <a:rPr kumimoji="1" lang="ja-JP" altLang="en-US" smtClean="0"/>
              <a:t>‹#›</a:t>
            </a:fld>
            <a:endParaRPr kumimoji="1" lang="ja-JP" altLang="en-US"/>
          </a:p>
        </p:txBody>
      </p:sp>
    </p:spTree>
    <p:extLst>
      <p:ext uri="{BB962C8B-B14F-4D97-AF65-F5344CB8AC3E}">
        <p14:creationId xmlns:p14="http://schemas.microsoft.com/office/powerpoint/2010/main" val="792594983"/>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5C2E9815-CAF4-E349-88A5-04E3D09F92A6}" type="slidenum">
              <a:rPr kumimoji="1" lang="ja-JP" altLang="en-US" smtClean="0"/>
              <a:t>1</a:t>
            </a:fld>
            <a:endParaRPr kumimoji="1" lang="ja-JP" altLang="en-US"/>
          </a:p>
        </p:txBody>
      </p:sp>
    </p:spTree>
    <p:extLst>
      <p:ext uri="{BB962C8B-B14F-4D97-AF65-F5344CB8AC3E}">
        <p14:creationId xmlns:p14="http://schemas.microsoft.com/office/powerpoint/2010/main" val="2294107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5C2E9815-CAF4-E349-88A5-04E3D09F92A6}" type="slidenum">
              <a:rPr kumimoji="1" lang="ja-JP" altLang="en-US" smtClean="0"/>
              <a:t>2</a:t>
            </a:fld>
            <a:endParaRPr kumimoji="1" lang="ja-JP" altLang="en-US"/>
          </a:p>
        </p:txBody>
      </p:sp>
    </p:spTree>
    <p:extLst>
      <p:ext uri="{BB962C8B-B14F-4D97-AF65-F5344CB8AC3E}">
        <p14:creationId xmlns:p14="http://schemas.microsoft.com/office/powerpoint/2010/main" val="4152813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5C2E9815-CAF4-E349-88A5-04E3D09F92A6}" type="slidenum">
              <a:rPr kumimoji="1" lang="ja-JP" altLang="en-US" smtClean="0"/>
              <a:t>3</a:t>
            </a:fld>
            <a:endParaRPr kumimoji="1" lang="ja-JP" altLang="en-US"/>
          </a:p>
        </p:txBody>
      </p:sp>
    </p:spTree>
    <p:extLst>
      <p:ext uri="{BB962C8B-B14F-4D97-AF65-F5344CB8AC3E}">
        <p14:creationId xmlns:p14="http://schemas.microsoft.com/office/powerpoint/2010/main" val="3849210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5C2E9815-CAF4-E349-88A5-04E3D09F92A6}" type="slidenum">
              <a:rPr kumimoji="1" lang="ja-JP" altLang="en-US" smtClean="0"/>
              <a:t>4</a:t>
            </a:fld>
            <a:endParaRPr kumimoji="1" lang="ja-JP" altLang="en-US"/>
          </a:p>
        </p:txBody>
      </p:sp>
    </p:spTree>
    <p:extLst>
      <p:ext uri="{BB962C8B-B14F-4D97-AF65-F5344CB8AC3E}">
        <p14:creationId xmlns:p14="http://schemas.microsoft.com/office/powerpoint/2010/main" val="179350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5C2E9815-CAF4-E349-88A5-04E3D09F92A6}" type="slidenum">
              <a:rPr kumimoji="1" lang="ja-JP" altLang="en-US" smtClean="0"/>
              <a:t>5</a:t>
            </a:fld>
            <a:endParaRPr kumimoji="1" lang="ja-JP" altLang="en-US"/>
          </a:p>
        </p:txBody>
      </p:sp>
    </p:spTree>
    <p:extLst>
      <p:ext uri="{BB962C8B-B14F-4D97-AF65-F5344CB8AC3E}">
        <p14:creationId xmlns:p14="http://schemas.microsoft.com/office/powerpoint/2010/main" val="3850250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C2E9815-CAF4-E349-88A5-04E3D09F92A6}" type="slidenum">
              <a:rPr kumimoji="1" lang="ja-JP" altLang="en-US" smtClean="0"/>
              <a:t>6</a:t>
            </a:fld>
            <a:endParaRPr kumimoji="1" lang="ja-JP" altLang="en-US"/>
          </a:p>
        </p:txBody>
      </p:sp>
    </p:spTree>
    <p:extLst>
      <p:ext uri="{BB962C8B-B14F-4D97-AF65-F5344CB8AC3E}">
        <p14:creationId xmlns:p14="http://schemas.microsoft.com/office/powerpoint/2010/main" val="3891610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5C2E9815-CAF4-E349-88A5-04E3D09F92A6}" type="slidenum">
              <a:rPr kumimoji="1" lang="ja-JP" altLang="en-US" smtClean="0"/>
              <a:t>7</a:t>
            </a:fld>
            <a:endParaRPr kumimoji="1" lang="ja-JP" altLang="en-US"/>
          </a:p>
        </p:txBody>
      </p:sp>
    </p:spTree>
    <p:extLst>
      <p:ext uri="{BB962C8B-B14F-4D97-AF65-F5344CB8AC3E}">
        <p14:creationId xmlns:p14="http://schemas.microsoft.com/office/powerpoint/2010/main" val="3488465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5C2E9815-CAF4-E349-88A5-04E3D09F92A6}" type="slidenum">
              <a:rPr kumimoji="1" lang="ja-JP" altLang="en-US" smtClean="0"/>
              <a:t>8</a:t>
            </a:fld>
            <a:endParaRPr kumimoji="1" lang="ja-JP" altLang="en-US"/>
          </a:p>
        </p:txBody>
      </p:sp>
    </p:spTree>
    <p:extLst>
      <p:ext uri="{BB962C8B-B14F-4D97-AF65-F5344CB8AC3E}">
        <p14:creationId xmlns:p14="http://schemas.microsoft.com/office/powerpoint/2010/main" val="4202846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5C2E9815-CAF4-E349-88A5-04E3D09F92A6}" type="slidenum">
              <a:rPr kumimoji="1" lang="ja-JP" altLang="en-US" smtClean="0"/>
              <a:t>9</a:t>
            </a:fld>
            <a:endParaRPr kumimoji="1" lang="ja-JP" altLang="en-US"/>
          </a:p>
        </p:txBody>
      </p:sp>
    </p:spTree>
    <p:extLst>
      <p:ext uri="{BB962C8B-B14F-4D97-AF65-F5344CB8AC3E}">
        <p14:creationId xmlns:p14="http://schemas.microsoft.com/office/powerpoint/2010/main" val="2818145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100B4AB-09AE-FE4A-85DA-F9EE28A74036}" type="datetimeFigureOut">
              <a:rPr kumimoji="1" lang="ja-JP" altLang="en-US" smtClean="0"/>
              <a:t>2021/2/27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28EC068-9AB2-7741-A602-7DADD45C0BBD}" type="slidenum">
              <a:rPr kumimoji="1" lang="ja-JP" altLang="en-US" smtClean="0"/>
              <a:t>‹#›</a:t>
            </a:fld>
            <a:endParaRPr kumimoji="1" lang="ja-JP" altLang="en-US"/>
          </a:p>
        </p:txBody>
      </p:sp>
    </p:spTree>
    <p:extLst>
      <p:ext uri="{BB962C8B-B14F-4D97-AF65-F5344CB8AC3E}">
        <p14:creationId xmlns:p14="http://schemas.microsoft.com/office/powerpoint/2010/main" val="348578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100B4AB-09AE-FE4A-85DA-F9EE28A74036}" type="datetimeFigureOut">
              <a:rPr kumimoji="1" lang="ja-JP" altLang="en-US" smtClean="0"/>
              <a:t>2021/2/27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28EC068-9AB2-7741-A602-7DADD45C0BBD}" type="slidenum">
              <a:rPr kumimoji="1" lang="ja-JP" altLang="en-US" smtClean="0"/>
              <a:t>‹#›</a:t>
            </a:fld>
            <a:endParaRPr kumimoji="1" lang="ja-JP" altLang="en-US"/>
          </a:p>
        </p:txBody>
      </p:sp>
    </p:spTree>
    <p:extLst>
      <p:ext uri="{BB962C8B-B14F-4D97-AF65-F5344CB8AC3E}">
        <p14:creationId xmlns:p14="http://schemas.microsoft.com/office/powerpoint/2010/main" val="242464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100B4AB-09AE-FE4A-85DA-F9EE28A74036}" type="datetimeFigureOut">
              <a:rPr kumimoji="1" lang="ja-JP" altLang="en-US" smtClean="0"/>
              <a:t>2021/2/27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28EC068-9AB2-7741-A602-7DADD45C0BBD}" type="slidenum">
              <a:rPr kumimoji="1" lang="ja-JP" altLang="en-US" smtClean="0"/>
              <a:t>‹#›</a:t>
            </a:fld>
            <a:endParaRPr kumimoji="1" lang="ja-JP" altLang="en-US"/>
          </a:p>
        </p:txBody>
      </p:sp>
    </p:spTree>
    <p:extLst>
      <p:ext uri="{BB962C8B-B14F-4D97-AF65-F5344CB8AC3E}">
        <p14:creationId xmlns:p14="http://schemas.microsoft.com/office/powerpoint/2010/main" val="1350526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100B4AB-09AE-FE4A-85DA-F9EE28A74036}" type="datetimeFigureOut">
              <a:rPr kumimoji="1" lang="ja-JP" altLang="en-US" smtClean="0"/>
              <a:t>2021/2/27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28EC068-9AB2-7741-A602-7DADD45C0BBD}" type="slidenum">
              <a:rPr kumimoji="1" lang="ja-JP" altLang="en-US" smtClean="0"/>
              <a:t>‹#›</a:t>
            </a:fld>
            <a:endParaRPr kumimoji="1" lang="ja-JP" altLang="en-US"/>
          </a:p>
        </p:txBody>
      </p:sp>
    </p:spTree>
    <p:extLst>
      <p:ext uri="{BB962C8B-B14F-4D97-AF65-F5344CB8AC3E}">
        <p14:creationId xmlns:p14="http://schemas.microsoft.com/office/powerpoint/2010/main" val="4232841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100B4AB-09AE-FE4A-85DA-F9EE28A74036}" type="datetimeFigureOut">
              <a:rPr kumimoji="1" lang="ja-JP" altLang="en-US" smtClean="0"/>
              <a:t>2021/2/27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28EC068-9AB2-7741-A602-7DADD45C0BBD}" type="slidenum">
              <a:rPr kumimoji="1" lang="ja-JP" altLang="en-US" smtClean="0"/>
              <a:t>‹#›</a:t>
            </a:fld>
            <a:endParaRPr kumimoji="1" lang="ja-JP" altLang="en-US"/>
          </a:p>
        </p:txBody>
      </p:sp>
    </p:spTree>
    <p:extLst>
      <p:ext uri="{BB962C8B-B14F-4D97-AF65-F5344CB8AC3E}">
        <p14:creationId xmlns:p14="http://schemas.microsoft.com/office/powerpoint/2010/main" val="492534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100B4AB-09AE-FE4A-85DA-F9EE28A74036}" type="datetimeFigureOut">
              <a:rPr kumimoji="1" lang="ja-JP" altLang="en-US" smtClean="0"/>
              <a:t>2021/2/27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28EC068-9AB2-7741-A602-7DADD45C0BBD}" type="slidenum">
              <a:rPr kumimoji="1" lang="ja-JP" altLang="en-US" smtClean="0"/>
              <a:t>‹#›</a:t>
            </a:fld>
            <a:endParaRPr kumimoji="1" lang="ja-JP" altLang="en-US"/>
          </a:p>
        </p:txBody>
      </p:sp>
    </p:spTree>
    <p:extLst>
      <p:ext uri="{BB962C8B-B14F-4D97-AF65-F5344CB8AC3E}">
        <p14:creationId xmlns:p14="http://schemas.microsoft.com/office/powerpoint/2010/main" val="638607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100B4AB-09AE-FE4A-85DA-F9EE28A74036}" type="datetimeFigureOut">
              <a:rPr kumimoji="1" lang="ja-JP" altLang="en-US" smtClean="0"/>
              <a:t>2021/2/27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28EC068-9AB2-7741-A602-7DADD45C0BBD}" type="slidenum">
              <a:rPr kumimoji="1" lang="ja-JP" altLang="en-US" smtClean="0"/>
              <a:t>‹#›</a:t>
            </a:fld>
            <a:endParaRPr kumimoji="1" lang="ja-JP" altLang="en-US"/>
          </a:p>
        </p:txBody>
      </p:sp>
    </p:spTree>
    <p:extLst>
      <p:ext uri="{BB962C8B-B14F-4D97-AF65-F5344CB8AC3E}">
        <p14:creationId xmlns:p14="http://schemas.microsoft.com/office/powerpoint/2010/main" val="978661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100B4AB-09AE-FE4A-85DA-F9EE28A74036}" type="datetimeFigureOut">
              <a:rPr kumimoji="1" lang="ja-JP" altLang="en-US" smtClean="0"/>
              <a:t>2021/2/27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28EC068-9AB2-7741-A602-7DADD45C0BBD}" type="slidenum">
              <a:rPr kumimoji="1" lang="ja-JP" altLang="en-US" smtClean="0"/>
              <a:t>‹#›</a:t>
            </a:fld>
            <a:endParaRPr kumimoji="1" lang="ja-JP" altLang="en-US"/>
          </a:p>
        </p:txBody>
      </p:sp>
    </p:spTree>
    <p:extLst>
      <p:ext uri="{BB962C8B-B14F-4D97-AF65-F5344CB8AC3E}">
        <p14:creationId xmlns:p14="http://schemas.microsoft.com/office/powerpoint/2010/main" val="750722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100B4AB-09AE-FE4A-85DA-F9EE28A74036}" type="datetimeFigureOut">
              <a:rPr kumimoji="1" lang="ja-JP" altLang="en-US" smtClean="0"/>
              <a:t>2021/2/27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28EC068-9AB2-7741-A602-7DADD45C0BBD}" type="slidenum">
              <a:rPr kumimoji="1" lang="ja-JP" altLang="en-US" smtClean="0"/>
              <a:t>‹#›</a:t>
            </a:fld>
            <a:endParaRPr kumimoji="1" lang="ja-JP" altLang="en-US"/>
          </a:p>
        </p:txBody>
      </p:sp>
    </p:spTree>
    <p:extLst>
      <p:ext uri="{BB962C8B-B14F-4D97-AF65-F5344CB8AC3E}">
        <p14:creationId xmlns:p14="http://schemas.microsoft.com/office/powerpoint/2010/main" val="3793549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100B4AB-09AE-FE4A-85DA-F9EE28A74036}" type="datetimeFigureOut">
              <a:rPr kumimoji="1" lang="ja-JP" altLang="en-US" smtClean="0"/>
              <a:t>2021/2/27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28EC068-9AB2-7741-A602-7DADD45C0BBD}" type="slidenum">
              <a:rPr kumimoji="1" lang="ja-JP" altLang="en-US" smtClean="0"/>
              <a:t>‹#›</a:t>
            </a:fld>
            <a:endParaRPr kumimoji="1" lang="ja-JP" altLang="en-US"/>
          </a:p>
        </p:txBody>
      </p:sp>
    </p:spTree>
    <p:extLst>
      <p:ext uri="{BB962C8B-B14F-4D97-AF65-F5344CB8AC3E}">
        <p14:creationId xmlns:p14="http://schemas.microsoft.com/office/powerpoint/2010/main" val="4156632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100B4AB-09AE-FE4A-85DA-F9EE28A74036}" type="datetimeFigureOut">
              <a:rPr kumimoji="1" lang="ja-JP" altLang="en-US" smtClean="0"/>
              <a:t>2021/2/27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28EC068-9AB2-7741-A602-7DADD45C0BBD}" type="slidenum">
              <a:rPr kumimoji="1" lang="ja-JP" altLang="en-US" smtClean="0"/>
              <a:t>‹#›</a:t>
            </a:fld>
            <a:endParaRPr kumimoji="1" lang="ja-JP" altLang="en-US"/>
          </a:p>
        </p:txBody>
      </p:sp>
    </p:spTree>
    <p:extLst>
      <p:ext uri="{BB962C8B-B14F-4D97-AF65-F5344CB8AC3E}">
        <p14:creationId xmlns:p14="http://schemas.microsoft.com/office/powerpoint/2010/main" val="4212787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00B4AB-09AE-FE4A-85DA-F9EE28A74036}" type="datetimeFigureOut">
              <a:rPr kumimoji="1" lang="ja-JP" altLang="en-US" smtClean="0"/>
              <a:t>2021/2/27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EC068-9AB2-7741-A602-7DADD45C0BBD}" type="slidenum">
              <a:rPr kumimoji="1" lang="ja-JP" altLang="en-US" smtClean="0"/>
              <a:t>‹#›</a:t>
            </a:fld>
            <a:endParaRPr kumimoji="1" lang="ja-JP" altLang="en-US"/>
          </a:p>
        </p:txBody>
      </p:sp>
    </p:spTree>
    <p:extLst>
      <p:ext uri="{BB962C8B-B14F-4D97-AF65-F5344CB8AC3E}">
        <p14:creationId xmlns:p14="http://schemas.microsoft.com/office/powerpoint/2010/main" val="3871963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980711" y="1453945"/>
            <a:ext cx="3050488" cy="5336454"/>
          </a:xfrm>
        </p:spPr>
        <p:txBody>
          <a:bodyPr>
            <a:normAutofit/>
          </a:bodyPr>
          <a:lstStyle/>
          <a:p>
            <a:r>
              <a:rPr kumimoji="1" lang="ja-JP" altLang="en-US" sz="1600" dirty="0"/>
              <a:t>ガイドラインでは</a:t>
            </a:r>
            <a:r>
              <a:rPr kumimoji="1" lang="en-US" altLang="ja-JP" sz="1600" dirty="0"/>
              <a:t>AF</a:t>
            </a:r>
            <a:r>
              <a:rPr kumimoji="1" lang="ja-JP" altLang="en-US" sz="1600" dirty="0"/>
              <a:t>発症後</a:t>
            </a:r>
            <a:r>
              <a:rPr kumimoji="1" lang="en-US" altLang="ja-JP" sz="1600" dirty="0"/>
              <a:t>48</a:t>
            </a:r>
            <a:r>
              <a:rPr kumimoji="1" lang="ja-JP" altLang="en-US" sz="1600" dirty="0"/>
              <a:t>時間以内では抗凝固薬の使用は</a:t>
            </a:r>
            <a:r>
              <a:rPr lang="ja-JP" altLang="en-US" sz="1600" dirty="0"/>
              <a:t>義務かされていない</a:t>
            </a:r>
            <a:endParaRPr kumimoji="1" lang="en-US" altLang="ja-JP" sz="1600" dirty="0"/>
          </a:p>
          <a:p>
            <a:endParaRPr kumimoji="1" lang="en-US" altLang="ja-JP" sz="1600" dirty="0"/>
          </a:p>
          <a:p>
            <a:r>
              <a:rPr lang="en-US" altLang="ja-JP" sz="1600" dirty="0"/>
              <a:t>48</a:t>
            </a:r>
            <a:r>
              <a:rPr lang="ja-JP" altLang="en-US" sz="1600" dirty="0"/>
              <a:t>時間以内に</a:t>
            </a:r>
            <a:r>
              <a:rPr lang="en-US" altLang="ja-JP" sz="1600" dirty="0"/>
              <a:t>AF</a:t>
            </a:r>
            <a:r>
              <a:rPr lang="ja-JP" altLang="en-US" sz="1600" dirty="0"/>
              <a:t>を発症した患者に対し抗凝固薬の介入あり、なしと除細動後</a:t>
            </a:r>
            <a:r>
              <a:rPr lang="en-US" altLang="ja-JP" sz="1600" dirty="0"/>
              <a:t>30</a:t>
            </a:r>
            <a:r>
              <a:rPr lang="ja-JP" altLang="en-US" sz="1600" dirty="0"/>
              <a:t>日以内の血栓塞栓症イベントの関係を後ろ向きに</a:t>
            </a:r>
            <a:r>
              <a:rPr lang="en-US" altLang="ja-JP" sz="1600" dirty="0"/>
              <a:t>Review</a:t>
            </a:r>
            <a:r>
              <a:rPr lang="ja-JP" altLang="en-US" sz="1600" dirty="0"/>
              <a:t>した</a:t>
            </a:r>
            <a:endParaRPr lang="en-US" altLang="ja-JP" sz="1600" dirty="0"/>
          </a:p>
          <a:p>
            <a:endParaRPr lang="en-US" altLang="ja-JP" sz="1600" dirty="0"/>
          </a:p>
          <a:p>
            <a:r>
              <a:rPr kumimoji="1" lang="ja-JP" altLang="en-US" sz="1600" dirty="0"/>
              <a:t>対象は</a:t>
            </a:r>
            <a:r>
              <a:rPr kumimoji="1" lang="en-US" altLang="ja-JP" sz="1600" dirty="0"/>
              <a:t>Cleveland Clinic Cardiac Electrophysiology Lab</a:t>
            </a:r>
            <a:r>
              <a:rPr kumimoji="1" lang="ja-JP" altLang="en-US" sz="1600" dirty="0"/>
              <a:t>のデータベースに登録され、</a:t>
            </a:r>
            <a:r>
              <a:rPr kumimoji="1" lang="en-US" altLang="ja-JP" sz="1600" dirty="0"/>
              <a:t>1996</a:t>
            </a:r>
            <a:r>
              <a:rPr kumimoji="1" lang="ja-JP" altLang="en-US" sz="1600" dirty="0"/>
              <a:t>年</a:t>
            </a:r>
            <a:r>
              <a:rPr kumimoji="1" lang="en-US" altLang="ja-JP" sz="1600" dirty="0"/>
              <a:t>1</a:t>
            </a:r>
            <a:r>
              <a:rPr kumimoji="1" lang="ja-JP" altLang="en-US" sz="1600" dirty="0"/>
              <a:t>月から</a:t>
            </a:r>
            <a:r>
              <a:rPr kumimoji="1" lang="en-US" altLang="ja-JP" sz="1600" dirty="0"/>
              <a:t>2012</a:t>
            </a:r>
            <a:r>
              <a:rPr kumimoji="1" lang="ja-JP" altLang="en-US" sz="1600" dirty="0"/>
              <a:t>年</a:t>
            </a:r>
            <a:r>
              <a:rPr kumimoji="1" lang="en-US" altLang="ja-JP" sz="1600" dirty="0"/>
              <a:t>12</a:t>
            </a:r>
            <a:r>
              <a:rPr kumimoji="1" lang="ja-JP" altLang="en-US" sz="1600" dirty="0"/>
              <a:t>月に発症</a:t>
            </a:r>
            <a:r>
              <a:rPr kumimoji="1" lang="en-US" altLang="ja-JP" sz="1600" dirty="0"/>
              <a:t>48</a:t>
            </a:r>
            <a:r>
              <a:rPr kumimoji="1" lang="ja-JP" altLang="en-US" sz="1600" dirty="0"/>
              <a:t>時間以内に</a:t>
            </a:r>
            <a:r>
              <a:rPr kumimoji="1" lang="en-US" altLang="ja-JP" sz="1600" dirty="0"/>
              <a:t>DC</a:t>
            </a:r>
            <a:r>
              <a:rPr kumimoji="1" lang="ja-JP" altLang="en-US" sz="1600" dirty="0"/>
              <a:t>を施行された</a:t>
            </a:r>
            <a:r>
              <a:rPr kumimoji="1" lang="en-US" altLang="ja-JP" sz="1600" dirty="0"/>
              <a:t>1581</a:t>
            </a:r>
            <a:r>
              <a:rPr kumimoji="1" lang="ja-JP" altLang="en-US" sz="1600" dirty="0"/>
              <a:t>名</a:t>
            </a:r>
            <a:r>
              <a:rPr lang="ja-JP" altLang="en-US" sz="1600" dirty="0"/>
              <a:t>とされた</a:t>
            </a:r>
            <a:endParaRPr lang="en-US" altLang="ja-JP" sz="1600" dirty="0"/>
          </a:p>
          <a:p>
            <a:endParaRPr kumimoji="1" lang="en-US" altLang="ja-JP" sz="1600" dirty="0"/>
          </a:p>
          <a:p>
            <a:r>
              <a:rPr lang="en-US" altLang="ja-JP" sz="1600" dirty="0"/>
              <a:t>Compliance</a:t>
            </a:r>
            <a:r>
              <a:rPr lang="ja-JP" altLang="en-US" sz="1600" dirty="0"/>
              <a:t>の点から抗凝固薬は</a:t>
            </a:r>
            <a:r>
              <a:rPr lang="en-US" altLang="ja-JP" sz="1600" dirty="0"/>
              <a:t>warfarin</a:t>
            </a:r>
            <a:r>
              <a:rPr lang="ja-JP" altLang="en-US" sz="1600" dirty="0"/>
              <a:t>と</a:t>
            </a:r>
            <a:r>
              <a:rPr lang="en-US" altLang="ja-JP" sz="1600" dirty="0"/>
              <a:t>Heparin</a:t>
            </a:r>
            <a:r>
              <a:rPr lang="ja-JP" altLang="en-US" sz="1600" dirty="0"/>
              <a:t>を対象</a:t>
            </a:r>
            <a:endParaRPr kumimoji="1" lang="en-US" altLang="ja-JP" sz="1600" dirty="0"/>
          </a:p>
          <a:p>
            <a:endParaRPr kumimoji="1" lang="ja-JP" altLang="en-US" sz="2000" dirty="0"/>
          </a:p>
        </p:txBody>
      </p:sp>
      <p:pic>
        <p:nvPicPr>
          <p:cNvPr id="4" name="図 3"/>
          <p:cNvPicPr>
            <a:picLocks noChangeAspect="1"/>
          </p:cNvPicPr>
          <p:nvPr/>
        </p:nvPicPr>
        <p:blipFill>
          <a:blip r:embed="rId3"/>
          <a:stretch>
            <a:fillRect/>
          </a:stretch>
        </p:blipFill>
        <p:spPr>
          <a:xfrm>
            <a:off x="190245" y="615388"/>
            <a:ext cx="5861144" cy="5491306"/>
          </a:xfrm>
          <a:prstGeom prst="rect">
            <a:avLst/>
          </a:prstGeom>
        </p:spPr>
      </p:pic>
      <p:sp>
        <p:nvSpPr>
          <p:cNvPr id="5" name="タイトル 4"/>
          <p:cNvSpPr>
            <a:spLocks noGrp="1"/>
          </p:cNvSpPr>
          <p:nvPr>
            <p:ph type="title"/>
          </p:nvPr>
        </p:nvSpPr>
        <p:spPr>
          <a:xfrm>
            <a:off x="6058156" y="222564"/>
            <a:ext cx="2895599" cy="1143000"/>
          </a:xfrm>
        </p:spPr>
        <p:txBody>
          <a:bodyPr>
            <a:normAutofit/>
          </a:bodyPr>
          <a:lstStyle/>
          <a:p>
            <a:r>
              <a:rPr kumimoji="1" lang="ja-JP" altLang="en-US" sz="1600" dirty="0"/>
              <a:t>心房細動発症</a:t>
            </a:r>
            <a:r>
              <a:rPr kumimoji="1" lang="en-US" altLang="ja-JP" sz="1600" dirty="0"/>
              <a:t>48</a:t>
            </a:r>
            <a:r>
              <a:rPr kumimoji="1" lang="ja-JP" altLang="en-US" sz="1600" dirty="0"/>
              <a:t>時間以内の除細動時、除細動時に抗凝固薬は</a:t>
            </a:r>
            <a:r>
              <a:rPr kumimoji="1" lang="en-US" altLang="ja-JP" sz="1600" dirty="0"/>
              <a:t>Better</a:t>
            </a:r>
            <a:r>
              <a:rPr lang="en-US" altLang="ja-JP" sz="1600" dirty="0"/>
              <a:t>?</a:t>
            </a:r>
            <a:endParaRPr kumimoji="1" lang="ja-JP" altLang="en-US" sz="1600" dirty="0"/>
          </a:p>
        </p:txBody>
      </p:sp>
    </p:spTree>
    <p:extLst>
      <p:ext uri="{BB962C8B-B14F-4D97-AF65-F5344CB8AC3E}">
        <p14:creationId xmlns:p14="http://schemas.microsoft.com/office/powerpoint/2010/main" val="3108333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26" y="386541"/>
            <a:ext cx="2523463" cy="3035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1"/>
          <p:cNvSpPr txBox="1">
            <a:spLocks noChangeArrowheads="1"/>
          </p:cNvSpPr>
          <p:nvPr/>
        </p:nvSpPr>
        <p:spPr bwMode="auto">
          <a:xfrm>
            <a:off x="-3092278" y="3704428"/>
            <a:ext cx="93630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1pPr>
            <a:lvl2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2pPr>
            <a:lvl3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3pPr>
            <a:lvl4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4pPr>
            <a:lvl5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9pPr>
          </a:lstStyle>
          <a:p>
            <a:pPr algn="ctr" eaLnBrk="1"/>
            <a:r>
              <a:rPr lang="en-GB" altLang="ja-JP" sz="1600" b="1" dirty="0">
                <a:solidFill>
                  <a:srgbClr val="000000"/>
                </a:solidFill>
                <a:latin typeface="Arial" panose="020B0604020202020204" pitchFamily="34" charset="0"/>
                <a:ea typeface="ＭＳ Ｐゴシック" panose="020B0600070205080204" pitchFamily="50" charset="-128"/>
              </a:rPr>
              <a:t>Stroke or systemic embolism. </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9726" y="429930"/>
            <a:ext cx="2688143" cy="299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0797" y="391766"/>
            <a:ext cx="2757793" cy="30248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 Box 1"/>
          <p:cNvSpPr txBox="1">
            <a:spLocks noChangeArrowheads="1"/>
          </p:cNvSpPr>
          <p:nvPr/>
        </p:nvSpPr>
        <p:spPr bwMode="auto">
          <a:xfrm>
            <a:off x="2968155" y="3699201"/>
            <a:ext cx="93630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1pPr>
            <a:lvl2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2pPr>
            <a:lvl3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3pPr>
            <a:lvl4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4pPr>
            <a:lvl5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9pPr>
          </a:lstStyle>
          <a:p>
            <a:pPr algn="ctr" eaLnBrk="1"/>
            <a:r>
              <a:rPr lang="en-GB" altLang="ja-JP" sz="1600" b="1">
                <a:solidFill>
                  <a:srgbClr val="000000"/>
                </a:solidFill>
                <a:latin typeface="Arial" panose="020B0604020202020204" pitchFamily="34" charset="0"/>
                <a:ea typeface="ＭＳ Ｐゴシック" panose="020B0600070205080204" pitchFamily="50" charset="-128"/>
              </a:rPr>
              <a:t>Risk of bleeding. </a:t>
            </a:r>
          </a:p>
        </p:txBody>
      </p:sp>
      <p:sp>
        <p:nvSpPr>
          <p:cNvPr id="10" name="Text Box 1"/>
          <p:cNvSpPr txBox="1">
            <a:spLocks noChangeArrowheads="1"/>
          </p:cNvSpPr>
          <p:nvPr/>
        </p:nvSpPr>
        <p:spPr bwMode="auto">
          <a:xfrm>
            <a:off x="0" y="3693974"/>
            <a:ext cx="93630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1pPr>
            <a:lvl2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2pPr>
            <a:lvl3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3pPr>
            <a:lvl4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4pPr>
            <a:lvl5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9pPr>
          </a:lstStyle>
          <a:p>
            <a:pPr algn="ctr" eaLnBrk="1"/>
            <a:r>
              <a:rPr lang="en-GB" altLang="ja-JP" sz="1600" b="1">
                <a:solidFill>
                  <a:srgbClr val="000000"/>
                </a:solidFill>
                <a:latin typeface="Arial" panose="020B0604020202020204" pitchFamily="34" charset="0"/>
                <a:ea typeface="ＭＳ Ｐゴシック" panose="020B0600070205080204" pitchFamily="50" charset="-128"/>
              </a:rPr>
              <a:t>All-cause mortality. </a:t>
            </a:r>
          </a:p>
        </p:txBody>
      </p:sp>
      <p:sp>
        <p:nvSpPr>
          <p:cNvPr id="11" name="テキスト ボックス 10"/>
          <p:cNvSpPr txBox="1"/>
          <p:nvPr/>
        </p:nvSpPr>
        <p:spPr>
          <a:xfrm>
            <a:off x="341638" y="5524749"/>
            <a:ext cx="8679798" cy="923330"/>
          </a:xfrm>
          <a:prstGeom prst="rect">
            <a:avLst/>
          </a:prstGeom>
          <a:noFill/>
        </p:spPr>
        <p:txBody>
          <a:bodyPr wrap="square" rtlCol="0">
            <a:spAutoFit/>
          </a:bodyPr>
          <a:lstStyle/>
          <a:p>
            <a:r>
              <a:rPr lang="en-US" altLang="ja-JP" dirty="0"/>
              <a:t>Conclusion:</a:t>
            </a:r>
          </a:p>
          <a:p>
            <a:r>
              <a:rPr lang="ja-JP" altLang="en-US" dirty="0"/>
              <a:t>非持続性心房細動は脳卒中ないし全身塞栓症および全死亡の有意なリスク</a:t>
            </a:r>
            <a:endParaRPr lang="en-US" altLang="ja-JP" dirty="0"/>
          </a:p>
          <a:p>
            <a:r>
              <a:rPr lang="ja-JP" altLang="en-US" dirty="0"/>
              <a:t>このデータは心房細動の進展に関する新たな治療と，さらなる研究を必要とする</a:t>
            </a:r>
          </a:p>
        </p:txBody>
      </p:sp>
      <p:sp>
        <p:nvSpPr>
          <p:cNvPr id="12" name="テキスト ボックス 11"/>
          <p:cNvSpPr txBox="1"/>
          <p:nvPr/>
        </p:nvSpPr>
        <p:spPr>
          <a:xfrm>
            <a:off x="114300" y="4140899"/>
            <a:ext cx="2940627" cy="1077218"/>
          </a:xfrm>
          <a:prstGeom prst="rect">
            <a:avLst/>
          </a:prstGeom>
          <a:noFill/>
        </p:spPr>
        <p:txBody>
          <a:bodyPr wrap="square" rtlCol="0">
            <a:spAutoFit/>
          </a:bodyPr>
          <a:lstStyle/>
          <a:p>
            <a:r>
              <a:rPr lang="en-US" altLang="ja-JP" sz="1600" dirty="0"/>
              <a:t>Unadjusted HR1.36 CI 1.16-1.57 P&lt;0.001</a:t>
            </a:r>
            <a:endParaRPr kumimoji="1" lang="en-US" altLang="ja-JP" sz="1600" dirty="0"/>
          </a:p>
          <a:p>
            <a:r>
              <a:rPr lang="en-US" altLang="ja-JP" sz="1600" dirty="0"/>
              <a:t>Adjusted HR1.38 CI 1.19-1.61 </a:t>
            </a:r>
          </a:p>
          <a:p>
            <a:r>
              <a:rPr lang="en-US" altLang="ja-JP" sz="1600" dirty="0"/>
              <a:t>P&lt;0.001</a:t>
            </a:r>
            <a:endParaRPr kumimoji="1" lang="ja-JP" altLang="en-US" sz="1600" dirty="0"/>
          </a:p>
        </p:txBody>
      </p:sp>
      <p:sp>
        <p:nvSpPr>
          <p:cNvPr id="13" name="テキスト ボックス 12"/>
          <p:cNvSpPr txBox="1"/>
          <p:nvPr/>
        </p:nvSpPr>
        <p:spPr>
          <a:xfrm>
            <a:off x="3249726" y="4138262"/>
            <a:ext cx="2940627" cy="1077218"/>
          </a:xfrm>
          <a:prstGeom prst="rect">
            <a:avLst/>
          </a:prstGeom>
          <a:noFill/>
        </p:spPr>
        <p:txBody>
          <a:bodyPr wrap="square" rtlCol="0">
            <a:spAutoFit/>
          </a:bodyPr>
          <a:lstStyle/>
          <a:p>
            <a:r>
              <a:rPr lang="en-US" altLang="ja-JP" sz="1600" dirty="0"/>
              <a:t>Unadjusted HR1.46 CI 1.26-1.70 P&lt;0.001</a:t>
            </a:r>
            <a:endParaRPr kumimoji="1" lang="en-US" altLang="ja-JP" sz="1600" dirty="0"/>
          </a:p>
          <a:p>
            <a:r>
              <a:rPr lang="en-US" altLang="ja-JP" sz="1600" dirty="0"/>
              <a:t>Adjusted HR1.22 CI 1.09-1.36 </a:t>
            </a:r>
          </a:p>
          <a:p>
            <a:r>
              <a:rPr lang="en-US" altLang="ja-JP" sz="1600" dirty="0"/>
              <a:t>P&lt;0.001</a:t>
            </a:r>
            <a:endParaRPr kumimoji="1" lang="ja-JP" altLang="en-US" sz="1600" dirty="0"/>
          </a:p>
        </p:txBody>
      </p:sp>
      <p:sp>
        <p:nvSpPr>
          <p:cNvPr id="14" name="テキスト ボックス 13"/>
          <p:cNvSpPr txBox="1"/>
          <p:nvPr/>
        </p:nvSpPr>
        <p:spPr>
          <a:xfrm>
            <a:off x="6217881" y="4125350"/>
            <a:ext cx="2940627" cy="1077218"/>
          </a:xfrm>
          <a:prstGeom prst="rect">
            <a:avLst/>
          </a:prstGeom>
          <a:noFill/>
        </p:spPr>
        <p:txBody>
          <a:bodyPr wrap="square" rtlCol="0">
            <a:spAutoFit/>
          </a:bodyPr>
          <a:lstStyle/>
          <a:p>
            <a:r>
              <a:rPr lang="en-US" altLang="ja-JP" sz="1600" dirty="0"/>
              <a:t>Unadjusted HR0.99 CI 0.92-1.06 P=0.700</a:t>
            </a:r>
            <a:endParaRPr kumimoji="1" lang="en-US" altLang="ja-JP" sz="1600" dirty="0"/>
          </a:p>
          <a:p>
            <a:r>
              <a:rPr lang="en-US" altLang="ja-JP" sz="1600" dirty="0"/>
              <a:t>Adjusted HR1.03 CI 0.90-1.17 </a:t>
            </a:r>
          </a:p>
          <a:p>
            <a:r>
              <a:rPr lang="en-US" altLang="ja-JP" sz="1600" dirty="0"/>
              <a:t>P=0.72</a:t>
            </a:r>
            <a:endParaRPr kumimoji="1" lang="ja-JP" altLang="en-US" sz="1600" dirty="0"/>
          </a:p>
        </p:txBody>
      </p:sp>
    </p:spTree>
    <p:extLst>
      <p:ext uri="{BB962C8B-B14F-4D97-AF65-F5344CB8AC3E}">
        <p14:creationId xmlns:p14="http://schemas.microsoft.com/office/powerpoint/2010/main" val="3766658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3"/>
          <a:stretch>
            <a:fillRect/>
          </a:stretch>
        </p:blipFill>
        <p:spPr>
          <a:xfrm>
            <a:off x="304287" y="147990"/>
            <a:ext cx="3479281" cy="3275615"/>
          </a:xfrm>
          <a:prstGeom prst="rect">
            <a:avLst/>
          </a:prstGeom>
        </p:spPr>
      </p:pic>
      <p:pic>
        <p:nvPicPr>
          <p:cNvPr id="5" name="図 4"/>
          <p:cNvPicPr>
            <a:picLocks noChangeAspect="1"/>
          </p:cNvPicPr>
          <p:nvPr/>
        </p:nvPicPr>
        <p:blipFill>
          <a:blip r:embed="rId4"/>
          <a:stretch>
            <a:fillRect/>
          </a:stretch>
        </p:blipFill>
        <p:spPr>
          <a:xfrm>
            <a:off x="3944172" y="147991"/>
            <a:ext cx="4366707" cy="3197154"/>
          </a:xfrm>
          <a:prstGeom prst="rect">
            <a:avLst/>
          </a:prstGeom>
        </p:spPr>
      </p:pic>
      <p:sp>
        <p:nvSpPr>
          <p:cNvPr id="6" name="テキスト ボックス 5"/>
          <p:cNvSpPr txBox="1"/>
          <p:nvPr/>
        </p:nvSpPr>
        <p:spPr>
          <a:xfrm>
            <a:off x="304287" y="3422072"/>
            <a:ext cx="3325604" cy="2862322"/>
          </a:xfrm>
          <a:prstGeom prst="rect">
            <a:avLst/>
          </a:prstGeom>
          <a:noFill/>
        </p:spPr>
        <p:txBody>
          <a:bodyPr wrap="square" rtlCol="0">
            <a:spAutoFit/>
          </a:bodyPr>
          <a:lstStyle/>
          <a:p>
            <a:r>
              <a:rPr lang="ja-JP" altLang="en-US" dirty="0"/>
              <a:t>対</a:t>
            </a:r>
            <a:r>
              <a:rPr kumimoji="1" lang="ja-JP" altLang="en-US" dirty="0"/>
              <a:t>象</a:t>
            </a:r>
            <a:endParaRPr kumimoji="1" lang="en-US" altLang="ja-JP" dirty="0"/>
          </a:p>
          <a:p>
            <a:pPr marL="285750" indent="-285750">
              <a:buFont typeface="Arial" panose="020B0604020202020204" pitchFamily="34" charset="0"/>
              <a:buChar char="•"/>
            </a:pPr>
            <a:r>
              <a:rPr kumimoji="1" lang="en-US" altLang="ja-JP" dirty="0"/>
              <a:t>Group</a:t>
            </a:r>
            <a:r>
              <a:rPr kumimoji="1" lang="ja-JP" altLang="en-US" dirty="0"/>
              <a:t>間では</a:t>
            </a:r>
            <a:endParaRPr kumimoji="1" lang="en-US" altLang="ja-JP" dirty="0"/>
          </a:p>
          <a:p>
            <a:r>
              <a:rPr lang="ja-JP" altLang="en-US" dirty="0"/>
              <a:t>①</a:t>
            </a:r>
            <a:r>
              <a:rPr lang="en-US" altLang="ja-JP" dirty="0"/>
              <a:t>CHF</a:t>
            </a:r>
            <a:r>
              <a:rPr lang="ja-JP" altLang="en-US" dirty="0"/>
              <a:t>の有無</a:t>
            </a:r>
            <a:endParaRPr lang="en-US" altLang="ja-JP" dirty="0"/>
          </a:p>
          <a:p>
            <a:r>
              <a:rPr kumimoji="1" lang="ja-JP" altLang="en-US" dirty="0"/>
              <a:t>②</a:t>
            </a:r>
            <a:r>
              <a:rPr kumimoji="1" lang="en-US" altLang="ja-JP" dirty="0"/>
              <a:t>Stroke</a:t>
            </a:r>
            <a:r>
              <a:rPr kumimoji="1" lang="ja-JP" altLang="en-US" dirty="0"/>
              <a:t>の既往</a:t>
            </a:r>
            <a:endParaRPr kumimoji="1" lang="en-US" altLang="ja-JP" dirty="0"/>
          </a:p>
          <a:p>
            <a:r>
              <a:rPr lang="ja-JP" altLang="en-US" dirty="0"/>
              <a:t>③血管疾患の既往</a:t>
            </a:r>
            <a:endParaRPr lang="en-US" altLang="ja-JP" dirty="0"/>
          </a:p>
          <a:p>
            <a:r>
              <a:rPr kumimoji="1" lang="ja-JP" altLang="en-US" dirty="0"/>
              <a:t>④</a:t>
            </a:r>
            <a:r>
              <a:rPr kumimoji="1" lang="en-US" altLang="ja-JP" dirty="0"/>
              <a:t>CHADS-</a:t>
            </a:r>
            <a:r>
              <a:rPr kumimoji="1" lang="en-US" altLang="ja-JP" dirty="0" err="1"/>
              <a:t>V</a:t>
            </a:r>
            <a:r>
              <a:rPr lang="en-US" altLang="ja-JP" dirty="0" err="1"/>
              <a:t>asc</a:t>
            </a:r>
            <a:r>
              <a:rPr lang="ja-JP" altLang="en-US" dirty="0"/>
              <a:t>スコア</a:t>
            </a:r>
            <a:endParaRPr lang="en-US" altLang="ja-JP" dirty="0"/>
          </a:p>
          <a:p>
            <a:r>
              <a:rPr kumimoji="1" lang="ja-JP" altLang="en-US" dirty="0"/>
              <a:t>に有意差あり</a:t>
            </a:r>
            <a:endParaRPr kumimoji="1" lang="en-US" altLang="ja-JP" dirty="0"/>
          </a:p>
          <a:p>
            <a:endParaRPr lang="en-US" altLang="ja-JP" dirty="0"/>
          </a:p>
          <a:p>
            <a:r>
              <a:rPr kumimoji="1" lang="ja-JP" altLang="en-US" dirty="0"/>
              <a:t>また抗凝固なしの</a:t>
            </a:r>
            <a:r>
              <a:rPr kumimoji="1" lang="en-US" altLang="ja-JP" dirty="0"/>
              <a:t>310/484</a:t>
            </a:r>
            <a:r>
              <a:rPr kumimoji="1" lang="ja-JP" altLang="en-US" dirty="0"/>
              <a:t>名はアスピリンを内服していた</a:t>
            </a:r>
          </a:p>
        </p:txBody>
      </p:sp>
      <p:sp>
        <p:nvSpPr>
          <p:cNvPr id="8" name="テキスト ボックス 7"/>
          <p:cNvSpPr txBox="1"/>
          <p:nvPr/>
        </p:nvSpPr>
        <p:spPr>
          <a:xfrm>
            <a:off x="3783568" y="3346348"/>
            <a:ext cx="4958649" cy="3693319"/>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t>Group1</a:t>
            </a:r>
            <a:r>
              <a:rPr lang="ja-JP" altLang="en-US" dirty="0"/>
              <a:t>の</a:t>
            </a:r>
            <a:r>
              <a:rPr lang="en-US" altLang="ja-JP" dirty="0"/>
              <a:t>567</a:t>
            </a:r>
            <a:r>
              <a:rPr lang="ja-JP" altLang="en-US" dirty="0"/>
              <a:t>例（</a:t>
            </a:r>
            <a:r>
              <a:rPr lang="en-US" altLang="ja-JP" dirty="0"/>
              <a:t>484</a:t>
            </a:r>
            <a:r>
              <a:rPr lang="ja-JP" altLang="en-US" dirty="0"/>
              <a:t>名）で血栓塞栓イベントは</a:t>
            </a:r>
            <a:r>
              <a:rPr lang="en-US" altLang="ja-JP" dirty="0"/>
              <a:t>6</a:t>
            </a:r>
            <a:r>
              <a:rPr lang="ja-JP" altLang="en-US" dirty="0"/>
              <a:t>例（</a:t>
            </a:r>
            <a:r>
              <a:rPr lang="en-US" altLang="ja-JP" dirty="0"/>
              <a:t>1.06%</a:t>
            </a:r>
            <a:r>
              <a:rPr lang="ja-JP" altLang="en-US" dirty="0"/>
              <a:t>）、平均</a:t>
            </a:r>
            <a:r>
              <a:rPr lang="en-US" altLang="ja-JP" dirty="0"/>
              <a:t>CHADS-</a:t>
            </a:r>
            <a:r>
              <a:rPr lang="en-US" altLang="ja-JP" dirty="0" err="1"/>
              <a:t>Vasc</a:t>
            </a:r>
            <a:r>
              <a:rPr lang="ja-JP" altLang="en-US" dirty="0"/>
              <a:t>スコアは</a:t>
            </a:r>
            <a:r>
              <a:rPr lang="en-US" altLang="ja-JP" dirty="0"/>
              <a:t>2.34±1.7</a:t>
            </a:r>
          </a:p>
          <a:p>
            <a:pPr marL="285750" indent="-285750">
              <a:buFont typeface="Arial" panose="020B0604020202020204" pitchFamily="34" charset="0"/>
              <a:buChar char="•"/>
            </a:pPr>
            <a:r>
              <a:rPr kumimoji="1" lang="en-US" altLang="ja-JP" dirty="0"/>
              <a:t>Group3</a:t>
            </a:r>
            <a:r>
              <a:rPr kumimoji="1" lang="ja-JP" altLang="en-US" dirty="0"/>
              <a:t>の</a:t>
            </a:r>
            <a:r>
              <a:rPr kumimoji="1" lang="en-US" altLang="ja-JP" dirty="0"/>
              <a:t>898</a:t>
            </a:r>
            <a:r>
              <a:rPr kumimoji="1" lang="ja-JP" altLang="en-US" dirty="0"/>
              <a:t>例（</a:t>
            </a:r>
            <a:r>
              <a:rPr kumimoji="1" lang="en-US" altLang="ja-JP" dirty="0"/>
              <a:t>709</a:t>
            </a:r>
            <a:r>
              <a:rPr kumimoji="1" lang="ja-JP" altLang="en-US" dirty="0"/>
              <a:t>名）で血栓塞栓イベントは</a:t>
            </a:r>
            <a:r>
              <a:rPr kumimoji="1" lang="en-US" altLang="ja-JP" dirty="0"/>
              <a:t>2</a:t>
            </a:r>
            <a:r>
              <a:rPr kumimoji="1" lang="ja-JP" altLang="en-US" dirty="0"/>
              <a:t>例（</a:t>
            </a:r>
            <a:r>
              <a:rPr kumimoji="1" lang="en-US" altLang="ja-JP" dirty="0"/>
              <a:t>0.22%</a:t>
            </a:r>
            <a:r>
              <a:rPr kumimoji="1" lang="ja-JP" altLang="en-US" dirty="0"/>
              <a:t>）</a:t>
            </a:r>
            <a:r>
              <a:rPr lang="ja-JP" altLang="en-US" dirty="0"/>
              <a:t>、平均</a:t>
            </a:r>
            <a:r>
              <a:rPr kumimoji="1" lang="en-US" altLang="ja-JP" dirty="0"/>
              <a:t>CHADS-</a:t>
            </a:r>
            <a:r>
              <a:rPr kumimoji="1" lang="en-US" altLang="ja-JP" dirty="0" err="1"/>
              <a:t>Vasc</a:t>
            </a:r>
            <a:r>
              <a:rPr kumimoji="1" lang="ja-JP" altLang="en-US" dirty="0"/>
              <a:t>スコアは</a:t>
            </a:r>
            <a:r>
              <a:rPr kumimoji="1" lang="en-US" altLang="ja-JP" dirty="0"/>
              <a:t>2.62±1.7</a:t>
            </a:r>
          </a:p>
          <a:p>
            <a:pPr marL="285750" indent="-285750">
              <a:buFont typeface="Arial" panose="020B0604020202020204" pitchFamily="34" charset="0"/>
              <a:buChar char="•"/>
            </a:pPr>
            <a:r>
              <a:rPr lang="ja-JP" altLang="en-US" dirty="0"/>
              <a:t>したがってオッズ比は</a:t>
            </a:r>
            <a:r>
              <a:rPr lang="en-US" altLang="ja-JP" dirty="0"/>
              <a:t>HR4.8</a:t>
            </a:r>
            <a:r>
              <a:rPr lang="ja-JP" altLang="en-US" dirty="0" err="1"/>
              <a:t>、</a:t>
            </a:r>
            <a:r>
              <a:rPr lang="en-US" altLang="ja-JP" dirty="0"/>
              <a:t>P=0.03</a:t>
            </a:r>
          </a:p>
          <a:p>
            <a:pPr marL="285750" indent="-285750">
              <a:buFont typeface="Arial" panose="020B0604020202020204" pitchFamily="34" charset="0"/>
              <a:buChar char="•"/>
            </a:pPr>
            <a:r>
              <a:rPr kumimoji="1" lang="en-US" altLang="ja-JP" dirty="0"/>
              <a:t>Group3</a:t>
            </a:r>
            <a:r>
              <a:rPr kumimoji="1" lang="ja-JP" altLang="en-US" dirty="0"/>
              <a:t>に関しては抗凝固を中止した後に血栓塞栓イベントを発症したことが判明している</a:t>
            </a:r>
            <a:endParaRPr kumimoji="1" lang="en-US" altLang="ja-JP" dirty="0"/>
          </a:p>
          <a:p>
            <a:pPr marL="285750" indent="-285750">
              <a:buFont typeface="Arial" panose="020B0604020202020204" pitchFamily="34" charset="0"/>
              <a:buChar char="•"/>
            </a:pPr>
            <a:r>
              <a:rPr lang="en-US" altLang="ja-JP" dirty="0"/>
              <a:t>CHADS-</a:t>
            </a:r>
            <a:r>
              <a:rPr lang="en-US" altLang="ja-JP" dirty="0" err="1"/>
              <a:t>Vasc</a:t>
            </a:r>
            <a:r>
              <a:rPr lang="en-US" altLang="ja-JP" dirty="0"/>
              <a:t> 0or1</a:t>
            </a:r>
            <a:r>
              <a:rPr lang="ja-JP" altLang="en-US" dirty="0"/>
              <a:t>はイベントなし</a:t>
            </a:r>
            <a:r>
              <a:rPr lang="en-US" altLang="ja-JP" dirty="0"/>
              <a:t>(P=0.06)</a:t>
            </a:r>
          </a:p>
          <a:p>
            <a:pPr marL="285750" indent="-285750">
              <a:buFont typeface="Arial" panose="020B0604020202020204" pitchFamily="34" charset="0"/>
              <a:buChar char="•"/>
            </a:pPr>
            <a:endParaRPr lang="en-US" altLang="ja-JP" dirty="0"/>
          </a:p>
          <a:p>
            <a:r>
              <a:rPr lang="ja-JP" altLang="en-US" dirty="0"/>
              <a:t>→</a:t>
            </a:r>
            <a:r>
              <a:rPr lang="en-US" altLang="ja-JP" dirty="0"/>
              <a:t>CHADS-Vasc2</a:t>
            </a:r>
            <a:r>
              <a:rPr lang="ja-JP" altLang="en-US" dirty="0"/>
              <a:t>点以上には</a:t>
            </a:r>
            <a:r>
              <a:rPr lang="en-US" altLang="ja-JP" dirty="0"/>
              <a:t>DOAC</a:t>
            </a:r>
            <a:r>
              <a:rPr lang="ja-JP" altLang="en-US" dirty="0"/>
              <a:t>等投与も可？</a:t>
            </a:r>
            <a:endParaRPr kumimoji="1" lang="en-US" altLang="ja-JP" dirty="0"/>
          </a:p>
          <a:p>
            <a:pPr marL="285750" indent="-285750">
              <a:buFont typeface="Arial" panose="020B0604020202020204" pitchFamily="34" charset="0"/>
              <a:buChar char="•"/>
            </a:pPr>
            <a:endParaRPr kumimoji="1" lang="ja-JP" altLang="en-US" dirty="0"/>
          </a:p>
        </p:txBody>
      </p:sp>
    </p:spTree>
    <p:extLst>
      <p:ext uri="{BB962C8B-B14F-4D97-AF65-F5344CB8AC3E}">
        <p14:creationId xmlns:p14="http://schemas.microsoft.com/office/powerpoint/2010/main" val="353120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stretch>
            <a:fillRect/>
          </a:stretch>
        </p:blipFill>
        <p:spPr>
          <a:xfrm>
            <a:off x="106054" y="169487"/>
            <a:ext cx="6120778" cy="6605823"/>
          </a:xfrm>
          <a:prstGeom prst="rect">
            <a:avLst/>
          </a:prstGeom>
        </p:spPr>
      </p:pic>
      <p:sp>
        <p:nvSpPr>
          <p:cNvPr id="6" name="テキスト ボックス 5"/>
          <p:cNvSpPr txBox="1"/>
          <p:nvPr/>
        </p:nvSpPr>
        <p:spPr>
          <a:xfrm>
            <a:off x="5908964" y="1143000"/>
            <a:ext cx="3138054" cy="5632311"/>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t>4</a:t>
            </a:r>
            <a:r>
              <a:rPr lang="ja-JP" altLang="en-US" dirty="0"/>
              <a:t>週間以上抗凝固療法を施行されている患者において、</a:t>
            </a:r>
            <a:r>
              <a:rPr lang="en-US" altLang="ja-JP" dirty="0"/>
              <a:t>AF/AFL</a:t>
            </a:r>
            <a:r>
              <a:rPr lang="ja-JP" altLang="en-US" dirty="0"/>
              <a:t>に対するアブレーション施行前に血栓評価の経食道エコーは必要か、また</a:t>
            </a:r>
            <a:r>
              <a:rPr lang="en-US" altLang="ja-JP" dirty="0"/>
              <a:t>Warfarin</a:t>
            </a:r>
            <a:r>
              <a:rPr lang="ja-JP" altLang="en-US" dirty="0"/>
              <a:t>と</a:t>
            </a:r>
            <a:r>
              <a:rPr lang="en-US" altLang="ja-JP" dirty="0"/>
              <a:t>NOAC</a:t>
            </a:r>
            <a:r>
              <a:rPr lang="ja-JP" altLang="en-US" dirty="0"/>
              <a:t>で左心耳血栓に差はあるのか？</a:t>
            </a:r>
            <a:endParaRPr lang="en-US" altLang="ja-JP" dirty="0"/>
          </a:p>
          <a:p>
            <a:pPr marL="285750" indent="-285750">
              <a:buFont typeface="Arial" panose="020B0604020202020204" pitchFamily="34" charset="0"/>
              <a:buChar char="•"/>
            </a:pPr>
            <a:endParaRPr kumimoji="1" lang="en-US" altLang="ja-JP" dirty="0"/>
          </a:p>
          <a:p>
            <a:pPr marL="285750" indent="-285750">
              <a:buFont typeface="Arial" panose="020B0604020202020204" pitchFamily="34" charset="0"/>
              <a:buChar char="•"/>
            </a:pPr>
            <a:r>
              <a:rPr lang="en-US" altLang="ja-JP" dirty="0"/>
              <a:t>AF/AFL</a:t>
            </a:r>
            <a:r>
              <a:rPr lang="ja-JP" altLang="en-US" dirty="0"/>
              <a:t>に対しアブレーション施行予定で、</a:t>
            </a:r>
            <a:r>
              <a:rPr lang="en-US" altLang="ja-JP" dirty="0"/>
              <a:t>4</a:t>
            </a:r>
            <a:r>
              <a:rPr lang="ja-JP" altLang="en-US" dirty="0"/>
              <a:t>週間以上</a:t>
            </a:r>
            <a:r>
              <a:rPr lang="en-US" altLang="ja-JP" dirty="0"/>
              <a:t>NOAC</a:t>
            </a:r>
            <a:r>
              <a:rPr lang="ja-JP" altLang="en-US" dirty="0"/>
              <a:t>ないし</a:t>
            </a:r>
            <a:r>
              <a:rPr lang="en-US" altLang="ja-JP" dirty="0"/>
              <a:t>Warfarin</a:t>
            </a:r>
            <a:r>
              <a:rPr lang="ja-JP" altLang="en-US" dirty="0" err="1"/>
              <a:t>を投</a:t>
            </a:r>
            <a:r>
              <a:rPr lang="ja-JP" altLang="en-US" dirty="0"/>
              <a:t>与されている初回の</a:t>
            </a:r>
            <a:r>
              <a:rPr lang="en-US" altLang="ja-JP" dirty="0"/>
              <a:t>TEE</a:t>
            </a:r>
            <a:r>
              <a:rPr lang="ja-JP" altLang="en-US" dirty="0"/>
              <a:t>施行患者</a:t>
            </a:r>
            <a:r>
              <a:rPr lang="en-US" altLang="ja-JP" dirty="0"/>
              <a:t>388</a:t>
            </a:r>
            <a:r>
              <a:rPr lang="ja-JP" altLang="en-US" dirty="0"/>
              <a:t>名を対象</a:t>
            </a:r>
            <a:endParaRPr lang="en-US" altLang="ja-JP" dirty="0"/>
          </a:p>
          <a:p>
            <a:pPr marL="285750" indent="-285750">
              <a:buFont typeface="Arial" panose="020B0604020202020204" pitchFamily="34" charset="0"/>
              <a:buChar char="•"/>
            </a:pPr>
            <a:endParaRPr kumimoji="1" lang="en-US" altLang="ja-JP" dirty="0"/>
          </a:p>
          <a:p>
            <a:pPr marL="285750" indent="-285750">
              <a:buFont typeface="Arial" panose="020B0604020202020204" pitchFamily="34" charset="0"/>
              <a:buChar char="•"/>
            </a:pPr>
            <a:r>
              <a:rPr lang="ja-JP" altLang="en-US" dirty="0"/>
              <a:t>平均</a:t>
            </a:r>
            <a:r>
              <a:rPr lang="en-US" altLang="ja-JP" dirty="0"/>
              <a:t>65</a:t>
            </a:r>
            <a:r>
              <a:rPr lang="ja-JP" altLang="en-US" dirty="0"/>
              <a:t>歳、</a:t>
            </a:r>
            <a:r>
              <a:rPr lang="en-US" altLang="ja-JP" dirty="0"/>
              <a:t>74%</a:t>
            </a:r>
            <a:r>
              <a:rPr lang="ja-JP" altLang="en-US" dirty="0"/>
              <a:t>は男性、</a:t>
            </a:r>
            <a:r>
              <a:rPr lang="en-US" altLang="ja-JP" dirty="0"/>
              <a:t>NOAC</a:t>
            </a:r>
            <a:r>
              <a:rPr lang="ja-JP" altLang="en-US" dirty="0"/>
              <a:t>内服</a:t>
            </a:r>
            <a:r>
              <a:rPr lang="en-US" altLang="ja-JP" dirty="0"/>
              <a:t>183</a:t>
            </a:r>
            <a:r>
              <a:rPr lang="ja-JP" altLang="en-US" dirty="0"/>
              <a:t>名、</a:t>
            </a:r>
            <a:r>
              <a:rPr lang="en-US" altLang="ja-JP" dirty="0"/>
              <a:t>Warfarin</a:t>
            </a:r>
            <a:r>
              <a:rPr lang="ja-JP" altLang="en-US" dirty="0"/>
              <a:t>内服</a:t>
            </a:r>
            <a:r>
              <a:rPr lang="en-US" altLang="ja-JP" dirty="0"/>
              <a:t>205</a:t>
            </a:r>
            <a:r>
              <a:rPr lang="ja-JP" altLang="en-US" dirty="0"/>
              <a:t>名、抗凝固は平均</a:t>
            </a:r>
            <a:r>
              <a:rPr lang="en-US" altLang="ja-JP" dirty="0"/>
              <a:t>13</a:t>
            </a:r>
            <a:r>
              <a:rPr lang="ja-JP" altLang="en-US" dirty="0"/>
              <a:t>週間</a:t>
            </a:r>
            <a:r>
              <a:rPr lang="en-US" altLang="ja-JP" dirty="0"/>
              <a:t>(6-36</a:t>
            </a:r>
            <a:r>
              <a:rPr lang="ja-JP" altLang="en-US" dirty="0"/>
              <a:t>週）、</a:t>
            </a:r>
            <a:r>
              <a:rPr lang="en-US" altLang="ja-JP" dirty="0"/>
              <a:t>CHA2DS2-VASc</a:t>
            </a:r>
            <a:r>
              <a:rPr lang="ja-JP" altLang="en-US" dirty="0"/>
              <a:t>スコア</a:t>
            </a:r>
            <a:r>
              <a:rPr lang="en-US" altLang="ja-JP" dirty="0"/>
              <a:t>2</a:t>
            </a:r>
            <a:r>
              <a:rPr lang="ja-JP" altLang="en-US" dirty="0"/>
              <a:t>点以下は</a:t>
            </a:r>
            <a:r>
              <a:rPr lang="en-US" altLang="ja-JP" dirty="0"/>
              <a:t>62</a:t>
            </a:r>
            <a:r>
              <a:rPr lang="ja-JP" altLang="en-US" dirty="0"/>
              <a:t>％</a:t>
            </a:r>
          </a:p>
          <a:p>
            <a:endParaRPr kumimoji="1" lang="ja-JP" altLang="en-US" dirty="0"/>
          </a:p>
        </p:txBody>
      </p:sp>
      <p:sp>
        <p:nvSpPr>
          <p:cNvPr id="7" name="テキスト ボックス 6"/>
          <p:cNvSpPr txBox="1"/>
          <p:nvPr/>
        </p:nvSpPr>
        <p:spPr>
          <a:xfrm>
            <a:off x="4582161" y="367145"/>
            <a:ext cx="4409440" cy="646331"/>
          </a:xfrm>
          <a:prstGeom prst="rect">
            <a:avLst/>
          </a:prstGeom>
          <a:noFill/>
        </p:spPr>
        <p:txBody>
          <a:bodyPr wrap="square" rtlCol="0">
            <a:spAutoFit/>
          </a:bodyPr>
          <a:lstStyle/>
          <a:p>
            <a:r>
              <a:rPr kumimoji="1" lang="en-US" altLang="ja-JP" dirty="0"/>
              <a:t>Warfarin</a:t>
            </a:r>
            <a:r>
              <a:rPr kumimoji="1" lang="ja-JP" altLang="en-US" dirty="0"/>
              <a:t>と</a:t>
            </a:r>
            <a:r>
              <a:rPr kumimoji="1" lang="en-US" altLang="ja-JP" dirty="0"/>
              <a:t>NOAC</a:t>
            </a:r>
            <a:r>
              <a:rPr kumimoji="1" lang="ja-JP" altLang="en-US" dirty="0"/>
              <a:t>で左心耳血栓は同等</a:t>
            </a:r>
            <a:endParaRPr kumimoji="1" lang="en-US" altLang="ja-JP" dirty="0"/>
          </a:p>
          <a:p>
            <a:r>
              <a:rPr lang="ja-JP" altLang="en-US" dirty="0"/>
              <a:t>アブレーション前には経食道エコーを推奨</a:t>
            </a:r>
            <a:endParaRPr kumimoji="1" lang="ja-JP" altLang="en-US" dirty="0"/>
          </a:p>
        </p:txBody>
      </p:sp>
    </p:spTree>
    <p:extLst>
      <p:ext uri="{BB962C8B-B14F-4D97-AF65-F5344CB8AC3E}">
        <p14:creationId xmlns:p14="http://schemas.microsoft.com/office/powerpoint/2010/main" val="363432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Cov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7242" y="665020"/>
            <a:ext cx="4116009" cy="27440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1958" y="384838"/>
            <a:ext cx="4114800" cy="3024188"/>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226338" y="3630967"/>
            <a:ext cx="4363418" cy="397031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t>4</a:t>
            </a:r>
            <a:r>
              <a:rPr kumimoji="1" lang="ja-JP" altLang="en-US" dirty="0"/>
              <a:t>週間の抗凝固の後でも、左房内血栓</a:t>
            </a:r>
            <a:r>
              <a:rPr lang="ja-JP" altLang="en-US" dirty="0"/>
              <a:t>割合は</a:t>
            </a:r>
            <a:r>
              <a:rPr lang="en-US" altLang="ja-JP" dirty="0"/>
              <a:t>7</a:t>
            </a:r>
            <a:r>
              <a:rPr lang="ja-JP" altLang="en-US" dirty="0"/>
              <a:t>名（</a:t>
            </a:r>
            <a:r>
              <a:rPr lang="en-US" altLang="ja-JP" dirty="0"/>
              <a:t>4.4%</a:t>
            </a:r>
            <a:r>
              <a:rPr lang="ja-JP" altLang="en-US" dirty="0"/>
              <a:t>）と</a:t>
            </a:r>
            <a:r>
              <a:rPr lang="en-US" altLang="ja-JP" dirty="0"/>
              <a:t>Warfarin</a:t>
            </a:r>
            <a:r>
              <a:rPr lang="ja-JP" altLang="en-US" dirty="0"/>
              <a:t>の</a:t>
            </a:r>
            <a:r>
              <a:rPr lang="en-US" altLang="ja-JP" dirty="0"/>
              <a:t>7</a:t>
            </a:r>
            <a:r>
              <a:rPr lang="ja-JP" altLang="en-US" dirty="0"/>
              <a:t>名（</a:t>
            </a:r>
            <a:r>
              <a:rPr lang="en-US" altLang="ja-JP" dirty="0"/>
              <a:t>2.9%</a:t>
            </a:r>
            <a:r>
              <a:rPr lang="ja-JP" altLang="en-US" dirty="0"/>
              <a:t>）（</a:t>
            </a:r>
            <a:r>
              <a:rPr lang="en-US" altLang="ja-JP" dirty="0"/>
              <a:t>P=0.446</a:t>
            </a:r>
            <a:r>
              <a:rPr lang="ja-JP" altLang="en-US" dirty="0"/>
              <a:t>）</a:t>
            </a:r>
            <a:endParaRPr lang="en-US" altLang="ja-JP" dirty="0"/>
          </a:p>
          <a:p>
            <a:r>
              <a:rPr lang="ja-JP" altLang="en-US" dirty="0"/>
              <a:t>→①血栓形成は</a:t>
            </a:r>
            <a:r>
              <a:rPr lang="en-US" altLang="ja-JP" dirty="0"/>
              <a:t>14/388</a:t>
            </a:r>
            <a:r>
              <a:rPr lang="ja-JP" altLang="en-US" dirty="0"/>
              <a:t>名と少ないが、術前の経食道エコーは望ましい</a:t>
            </a:r>
            <a:endParaRPr lang="en-US" altLang="ja-JP" dirty="0"/>
          </a:p>
          <a:p>
            <a:r>
              <a:rPr lang="ja-JP" altLang="en-US" dirty="0"/>
              <a:t>→②</a:t>
            </a:r>
            <a:r>
              <a:rPr lang="en-US" altLang="ja-JP" dirty="0"/>
              <a:t>NOAC</a:t>
            </a:r>
            <a:r>
              <a:rPr lang="ja-JP" altLang="en-US" dirty="0"/>
              <a:t>と</a:t>
            </a:r>
            <a:r>
              <a:rPr lang="en-US" altLang="ja-JP" dirty="0"/>
              <a:t>warfarin</a:t>
            </a:r>
            <a:r>
              <a:rPr lang="ja-JP" altLang="en-US" dirty="0"/>
              <a:t>は血栓形成に差はない</a:t>
            </a:r>
            <a:endParaRPr lang="en-US" altLang="ja-JP" dirty="0"/>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lang="ja-JP" altLang="en-US" dirty="0"/>
              <a:t>左房内血栓とあらゆる</a:t>
            </a:r>
            <a:r>
              <a:rPr lang="en-US" altLang="ja-JP" dirty="0"/>
              <a:t>SEC</a:t>
            </a:r>
            <a:r>
              <a:rPr lang="ja-JP" altLang="en-US" dirty="0"/>
              <a:t>の組み合わせと比較すると、</a:t>
            </a:r>
            <a:r>
              <a:rPr lang="en-US" altLang="ja-JP" dirty="0"/>
              <a:t>NOAC</a:t>
            </a:r>
            <a:r>
              <a:rPr lang="ja-JP" altLang="en-US" dirty="0"/>
              <a:t>は</a:t>
            </a:r>
            <a:r>
              <a:rPr lang="en-US" altLang="ja-JP" dirty="0"/>
              <a:t>Warfarin</a:t>
            </a:r>
            <a:r>
              <a:rPr lang="ja-JP" altLang="en-US" dirty="0"/>
              <a:t>より少ない結果となった</a:t>
            </a:r>
            <a:r>
              <a:rPr lang="en-US" altLang="ja-JP" dirty="0"/>
              <a:t>(9.8% vs 18.0% P=0.021)</a:t>
            </a:r>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endParaRPr lang="en-US" altLang="ja-JP" dirty="0"/>
          </a:p>
          <a:p>
            <a:endParaRPr kumimoji="1" lang="en-US" altLang="ja-JP" dirty="0"/>
          </a:p>
          <a:p>
            <a:endParaRPr kumimoji="1" lang="ja-JP" altLang="en-US" dirty="0"/>
          </a:p>
        </p:txBody>
      </p:sp>
      <p:sp>
        <p:nvSpPr>
          <p:cNvPr id="6" name="テキスト ボックス 5"/>
          <p:cNvSpPr txBox="1"/>
          <p:nvPr/>
        </p:nvSpPr>
        <p:spPr>
          <a:xfrm>
            <a:off x="4758431" y="3480047"/>
            <a:ext cx="4181383" cy="341632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a:t>左房内血栓の割合は</a:t>
            </a:r>
            <a:r>
              <a:rPr kumimoji="1" lang="en-US" altLang="ja-JP" dirty="0"/>
              <a:t>Dabigatran</a:t>
            </a:r>
            <a:r>
              <a:rPr kumimoji="1" lang="ja-JP" altLang="en-US" dirty="0"/>
              <a:t>で</a:t>
            </a:r>
            <a:r>
              <a:rPr kumimoji="1" lang="en-US" altLang="ja-JP" dirty="0"/>
              <a:t>5.4%</a:t>
            </a:r>
            <a:r>
              <a:rPr kumimoji="1" lang="ja-JP" altLang="en-US" dirty="0" err="1"/>
              <a:t>、</a:t>
            </a:r>
            <a:r>
              <a:rPr kumimoji="1" lang="en-US" altLang="ja-JP" dirty="0"/>
              <a:t>Rivaroxaban</a:t>
            </a:r>
            <a:r>
              <a:rPr kumimoji="1" lang="ja-JP" altLang="en-US" dirty="0"/>
              <a:t>で</a:t>
            </a:r>
            <a:r>
              <a:rPr kumimoji="1" lang="en-US" altLang="ja-JP" dirty="0"/>
              <a:t>4.8%</a:t>
            </a:r>
            <a:r>
              <a:rPr kumimoji="1" lang="ja-JP" altLang="en-US" dirty="0" err="1"/>
              <a:t>、</a:t>
            </a:r>
            <a:r>
              <a:rPr kumimoji="1" lang="en-US" altLang="ja-JP" dirty="0" err="1"/>
              <a:t>Apixaban</a:t>
            </a:r>
            <a:r>
              <a:rPr kumimoji="1" lang="ja-JP" altLang="en-US" dirty="0"/>
              <a:t>で</a:t>
            </a:r>
            <a:r>
              <a:rPr kumimoji="1" lang="en-US" altLang="ja-JP" dirty="0"/>
              <a:t>0%</a:t>
            </a:r>
            <a:r>
              <a:rPr kumimoji="1" lang="ja-JP" altLang="en-US" dirty="0"/>
              <a:t>だった（</a:t>
            </a:r>
            <a:r>
              <a:rPr kumimoji="1" lang="en-US" altLang="ja-JP" dirty="0"/>
              <a:t>P=0.46)</a:t>
            </a:r>
          </a:p>
          <a:p>
            <a:pPr marL="285750" indent="-285750">
              <a:buFont typeface="Arial" panose="020B0604020202020204" pitchFamily="34" charset="0"/>
              <a:buChar char="•"/>
            </a:pPr>
            <a:endParaRPr kumimoji="1" lang="en-US" altLang="ja-JP" dirty="0"/>
          </a:p>
          <a:p>
            <a:pPr marL="285750" indent="-285750">
              <a:buFont typeface="Arial" panose="020B0604020202020204" pitchFamily="34" charset="0"/>
              <a:buChar char="•"/>
            </a:pPr>
            <a:r>
              <a:rPr lang="ja-JP" altLang="en-US" dirty="0"/>
              <a:t>左房内血栓の</a:t>
            </a:r>
            <a:r>
              <a:rPr lang="en-US" altLang="ja-JP" dirty="0"/>
              <a:t>Predictor</a:t>
            </a:r>
            <a:r>
              <a:rPr lang="ja-JP" altLang="en-US" dirty="0"/>
              <a:t>は</a:t>
            </a:r>
            <a:r>
              <a:rPr lang="en-US" altLang="ja-JP" dirty="0"/>
              <a:t>EF&lt;40%</a:t>
            </a:r>
            <a:r>
              <a:rPr lang="ja-JP" altLang="en-US" dirty="0"/>
              <a:t>で定義された</a:t>
            </a:r>
            <a:r>
              <a:rPr lang="en-US" altLang="ja-JP" dirty="0"/>
              <a:t>congestive heart failure (OR5.38 95%CI 1.79-16.2 P=0.003)</a:t>
            </a:r>
            <a:r>
              <a:rPr lang="ja-JP" altLang="en-US" dirty="0"/>
              <a:t>と</a:t>
            </a:r>
            <a:r>
              <a:rPr lang="en-US" altLang="ja-JP" dirty="0"/>
              <a:t>persistent AF(7days&lt;</a:t>
            </a:r>
            <a:r>
              <a:rPr lang="ja-JP" altLang="en-US" dirty="0"/>
              <a:t>持続性</a:t>
            </a:r>
            <a:r>
              <a:rPr lang="en-US" altLang="ja-JP" dirty="0" err="1"/>
              <a:t>Af</a:t>
            </a:r>
            <a:r>
              <a:rPr lang="en-US" altLang="ja-JP" dirty="0"/>
              <a:t>&lt;1year)</a:t>
            </a:r>
            <a:r>
              <a:rPr lang="ja-JP" altLang="en-US" dirty="0"/>
              <a:t>であった</a:t>
            </a:r>
            <a:r>
              <a:rPr lang="en-US" altLang="ja-JP" dirty="0"/>
              <a:t>(OR 3.27 CI1.06-10.2 P=0.04)</a:t>
            </a:r>
          </a:p>
          <a:p>
            <a:pPr marL="285750" indent="-285750">
              <a:buFont typeface="Arial" panose="020B0604020202020204" pitchFamily="34" charset="0"/>
              <a:buChar char="•"/>
            </a:pPr>
            <a:endParaRPr kumimoji="1" lang="en-US" altLang="ja-JP" dirty="0"/>
          </a:p>
          <a:p>
            <a:pPr marL="285750" indent="-285750">
              <a:buFont typeface="Arial" panose="020B0604020202020204" pitchFamily="34" charset="0"/>
              <a:buChar char="•"/>
            </a:pPr>
            <a:r>
              <a:rPr kumimoji="1" lang="en-US" altLang="ja-JP" dirty="0" err="1"/>
              <a:t>eGFR</a:t>
            </a:r>
            <a:r>
              <a:rPr kumimoji="1" lang="en-US" altLang="ja-JP" dirty="0"/>
              <a:t>/LA volume</a:t>
            </a:r>
            <a:r>
              <a:rPr kumimoji="1" lang="ja-JP" altLang="en-US" dirty="0"/>
              <a:t>は</a:t>
            </a:r>
            <a:r>
              <a:rPr kumimoji="1" lang="en-US" altLang="ja-JP" dirty="0"/>
              <a:t>LAT/Dense SEC</a:t>
            </a:r>
            <a:r>
              <a:rPr kumimoji="1" lang="ja-JP" altLang="en-US" dirty="0"/>
              <a:t>では独立した予測因子</a:t>
            </a:r>
            <a:endParaRPr kumimoji="1" lang="en-US" altLang="ja-JP" dirty="0"/>
          </a:p>
        </p:txBody>
      </p:sp>
    </p:spTree>
    <p:extLst>
      <p:ext uri="{BB962C8B-B14F-4D97-AF65-F5344CB8AC3E}">
        <p14:creationId xmlns:p14="http://schemas.microsoft.com/office/powerpoint/2010/main" val="2300419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04647" y="554998"/>
            <a:ext cx="5412604" cy="5999711"/>
          </a:xfrm>
          <a:prstGeom prst="rect">
            <a:avLst/>
          </a:prstGeom>
        </p:spPr>
      </p:pic>
      <p:sp>
        <p:nvSpPr>
          <p:cNvPr id="5" name="テキスト ボックス 4"/>
          <p:cNvSpPr txBox="1"/>
          <p:nvPr/>
        </p:nvSpPr>
        <p:spPr>
          <a:xfrm>
            <a:off x="6006551" y="181072"/>
            <a:ext cx="2784365" cy="830997"/>
          </a:xfrm>
          <a:prstGeom prst="rect">
            <a:avLst/>
          </a:prstGeom>
          <a:noFill/>
        </p:spPr>
        <p:txBody>
          <a:bodyPr wrap="square" rtlCol="0">
            <a:spAutoFit/>
          </a:bodyPr>
          <a:lstStyle/>
          <a:p>
            <a:pPr algn="ctr"/>
            <a:r>
              <a:rPr lang="en-US" altLang="ja-JP" sz="2400" dirty="0"/>
              <a:t>Rhythm</a:t>
            </a:r>
            <a:r>
              <a:rPr kumimoji="1" lang="en-US" altLang="ja-JP" sz="2400" dirty="0"/>
              <a:t> vs Rate</a:t>
            </a:r>
          </a:p>
          <a:p>
            <a:pPr algn="ctr"/>
            <a:r>
              <a:rPr kumimoji="1" lang="ja-JP" altLang="en-US" sz="2400" dirty="0"/>
              <a:t>（</a:t>
            </a:r>
            <a:r>
              <a:rPr kumimoji="1" lang="en-US" altLang="ja-JP" sz="2400" dirty="0"/>
              <a:t>ORBIT AF</a:t>
            </a:r>
            <a:r>
              <a:rPr lang="ja-JP" altLang="en-US" sz="2400" dirty="0"/>
              <a:t> </a:t>
            </a:r>
            <a:r>
              <a:rPr lang="en-US" altLang="ja-JP" sz="2400" dirty="0"/>
              <a:t>Registry</a:t>
            </a:r>
            <a:r>
              <a:rPr kumimoji="1" lang="ja-JP" altLang="en-US" sz="2400" dirty="0"/>
              <a:t>）</a:t>
            </a:r>
          </a:p>
        </p:txBody>
      </p:sp>
      <p:sp>
        <p:nvSpPr>
          <p:cNvPr id="6" name="テキスト ボックス 5"/>
          <p:cNvSpPr txBox="1"/>
          <p:nvPr/>
        </p:nvSpPr>
        <p:spPr>
          <a:xfrm>
            <a:off x="5617250" y="1231271"/>
            <a:ext cx="3526750" cy="618630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t>AF</a:t>
            </a:r>
            <a:r>
              <a:rPr kumimoji="1" lang="ja-JP" altLang="en-US" dirty="0"/>
              <a:t>患者の</a:t>
            </a:r>
            <a:r>
              <a:rPr kumimoji="1" lang="en-US" altLang="ja-JP" dirty="0"/>
              <a:t>Rate</a:t>
            </a:r>
            <a:r>
              <a:rPr kumimoji="1" lang="ja-JP" altLang="en-US" dirty="0"/>
              <a:t> </a:t>
            </a:r>
            <a:r>
              <a:rPr kumimoji="1" lang="en-US" altLang="ja-JP" dirty="0" err="1"/>
              <a:t>controll</a:t>
            </a:r>
            <a:r>
              <a:rPr kumimoji="1" lang="ja-JP" altLang="en-US" dirty="0" err="1"/>
              <a:t>、</a:t>
            </a:r>
            <a:r>
              <a:rPr kumimoji="1" lang="en-US" altLang="ja-JP" dirty="0"/>
              <a:t>Rhythm </a:t>
            </a:r>
            <a:r>
              <a:rPr kumimoji="1" lang="en-US" altLang="ja-JP" dirty="0" err="1"/>
              <a:t>controll</a:t>
            </a:r>
            <a:r>
              <a:rPr kumimoji="1" lang="ja-JP" altLang="en-US" dirty="0"/>
              <a:t>は脳卒中、心不全、死亡率においてどちらが優れているのか決着がついていない</a:t>
            </a:r>
            <a:endParaRPr kumimoji="1" lang="en-US" altLang="ja-JP" dirty="0"/>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kumimoji="1" lang="en-US" altLang="ja-JP" dirty="0"/>
              <a:t>2010</a:t>
            </a:r>
            <a:r>
              <a:rPr kumimoji="1" lang="ja-JP" altLang="en-US" dirty="0"/>
              <a:t>年</a:t>
            </a:r>
            <a:r>
              <a:rPr kumimoji="1" lang="en-US" altLang="ja-JP" dirty="0"/>
              <a:t>6</a:t>
            </a:r>
            <a:r>
              <a:rPr kumimoji="1" lang="ja-JP" altLang="en-US" dirty="0"/>
              <a:t>月</a:t>
            </a:r>
            <a:r>
              <a:rPr kumimoji="1" lang="en-US" altLang="ja-JP" dirty="0"/>
              <a:t>-2011</a:t>
            </a:r>
            <a:r>
              <a:rPr kumimoji="1" lang="ja-JP" altLang="en-US" dirty="0"/>
              <a:t>年</a:t>
            </a:r>
            <a:r>
              <a:rPr kumimoji="1" lang="en-US" altLang="ja-JP" dirty="0"/>
              <a:t>8</a:t>
            </a:r>
            <a:r>
              <a:rPr kumimoji="1" lang="ja-JP" altLang="en-US" dirty="0"/>
              <a:t>月に登録された</a:t>
            </a:r>
            <a:r>
              <a:rPr kumimoji="1" lang="en-US" altLang="ja-JP" dirty="0"/>
              <a:t>10135</a:t>
            </a:r>
            <a:r>
              <a:rPr kumimoji="1" lang="ja-JP" altLang="en-US" dirty="0"/>
              <a:t>名→</a:t>
            </a:r>
            <a:r>
              <a:rPr kumimoji="1" lang="en-US" altLang="ja-JP" dirty="0"/>
              <a:t>6988</a:t>
            </a:r>
            <a:r>
              <a:rPr kumimoji="1" lang="ja-JP" altLang="en-US" dirty="0"/>
              <a:t>名が対象（永続性</a:t>
            </a:r>
            <a:r>
              <a:rPr kumimoji="1" lang="en-US" altLang="ja-JP" dirty="0"/>
              <a:t>AF</a:t>
            </a:r>
            <a:r>
              <a:rPr kumimoji="1" lang="ja-JP" altLang="en-US" dirty="0"/>
              <a:t>が除かれたため）</a:t>
            </a:r>
            <a:endParaRPr kumimoji="1" lang="en-US" altLang="ja-JP" dirty="0"/>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lang="ja-JP" altLang="en-US" dirty="0"/>
              <a:t>平均は</a:t>
            </a:r>
            <a:r>
              <a:rPr lang="en-US" altLang="ja-JP" dirty="0"/>
              <a:t>74</a:t>
            </a:r>
            <a:r>
              <a:rPr lang="ja-JP" altLang="en-US" dirty="0"/>
              <a:t>歳（</a:t>
            </a:r>
            <a:r>
              <a:rPr lang="en-US" altLang="ja-JP" dirty="0"/>
              <a:t>65-81</a:t>
            </a:r>
            <a:r>
              <a:rPr lang="ja-JP" altLang="en-US" dirty="0"/>
              <a:t>歳）、</a:t>
            </a:r>
            <a:r>
              <a:rPr lang="en-US" altLang="ja-JP" dirty="0"/>
              <a:t>56%</a:t>
            </a:r>
            <a:r>
              <a:rPr lang="ja-JP" altLang="en-US" dirty="0"/>
              <a:t>は男性、</a:t>
            </a:r>
            <a:r>
              <a:rPr lang="en-US" altLang="ja-JP" dirty="0"/>
              <a:t>77%</a:t>
            </a:r>
            <a:r>
              <a:rPr lang="ja-JP" altLang="en-US" dirty="0"/>
              <a:t>は初回または発作性心房細動、</a:t>
            </a:r>
            <a:r>
              <a:rPr lang="en-US" altLang="ja-JP" dirty="0"/>
              <a:t>68%</a:t>
            </a:r>
            <a:r>
              <a:rPr lang="ja-JP" altLang="en-US" dirty="0"/>
              <a:t>以上は</a:t>
            </a:r>
            <a:r>
              <a:rPr lang="en-US" altLang="ja-JP" dirty="0"/>
              <a:t>CHADS2</a:t>
            </a:r>
            <a:r>
              <a:rPr lang="ja-JP" altLang="en-US" dirty="0"/>
              <a:t>スコアが</a:t>
            </a:r>
            <a:r>
              <a:rPr lang="en-US" altLang="ja-JP" dirty="0"/>
              <a:t>2</a:t>
            </a:r>
            <a:r>
              <a:rPr lang="ja-JP" altLang="en-US" dirty="0"/>
              <a:t>点以上であった</a:t>
            </a:r>
            <a:endParaRPr lang="en-US" altLang="ja-JP" dirty="0"/>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lang="ja-JP" altLang="en-US" dirty="0"/>
              <a:t>主要評価項目はフォロー中の（平均</a:t>
            </a:r>
            <a:r>
              <a:rPr lang="en-US" altLang="ja-JP" dirty="0"/>
              <a:t>2.3</a:t>
            </a:r>
            <a:r>
              <a:rPr lang="ja-JP" altLang="en-US" dirty="0"/>
              <a:t>年</a:t>
            </a:r>
            <a:r>
              <a:rPr lang="en-US" altLang="ja-JP" dirty="0"/>
              <a:t>1.8-2.9</a:t>
            </a:r>
            <a:r>
              <a:rPr lang="ja-JP" altLang="en-US" dirty="0"/>
              <a:t>年）全死亡、心血管死、初回の心疾患入院、心疾患による死亡ないし入院、</a:t>
            </a:r>
            <a:r>
              <a:rPr lang="en-US" altLang="ja-JP" dirty="0"/>
              <a:t>Stroke</a:t>
            </a:r>
            <a:r>
              <a:rPr lang="ja-JP" altLang="en-US" dirty="0"/>
              <a:t>など</a:t>
            </a:r>
            <a:endParaRPr lang="en-US" altLang="ja-JP" dirty="0"/>
          </a:p>
          <a:p>
            <a:pPr marL="285750" indent="-285750">
              <a:buFont typeface="Arial" panose="020B0604020202020204" pitchFamily="34" charset="0"/>
              <a:buChar char="•"/>
            </a:pPr>
            <a:endParaRPr kumimoji="1" lang="en-US" altLang="ja-JP" dirty="0"/>
          </a:p>
          <a:p>
            <a:pPr marL="285750" indent="-285750">
              <a:buFont typeface="Arial" panose="020B0604020202020204" pitchFamily="34" charset="0"/>
              <a:buChar char="•"/>
            </a:pPr>
            <a:endParaRPr kumimoji="1" lang="en-US" altLang="ja-JP" dirty="0"/>
          </a:p>
          <a:p>
            <a:pPr marL="285750" indent="-285750">
              <a:buFont typeface="Arial" panose="020B0604020202020204" pitchFamily="34" charset="0"/>
              <a:buChar char="•"/>
            </a:pPr>
            <a:endParaRPr kumimoji="1" lang="ja-JP" altLang="en-US" dirty="0"/>
          </a:p>
        </p:txBody>
      </p:sp>
    </p:spTree>
    <p:extLst>
      <p:ext uri="{BB962C8B-B14F-4D97-AF65-F5344CB8AC3E}">
        <p14:creationId xmlns:p14="http://schemas.microsoft.com/office/powerpoint/2010/main" val="2614061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4" name="テキスト ボックス 3"/>
          <p:cNvSpPr txBox="1"/>
          <p:nvPr/>
        </p:nvSpPr>
        <p:spPr>
          <a:xfrm>
            <a:off x="152400" y="4042316"/>
            <a:ext cx="8991600" cy="3416320"/>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t>2858/6988</a:t>
            </a:r>
            <a:r>
              <a:rPr lang="ja-JP" altLang="en-US" dirty="0"/>
              <a:t>名（</a:t>
            </a:r>
            <a:r>
              <a:rPr lang="en-US" altLang="ja-JP" dirty="0"/>
              <a:t>40.9%</a:t>
            </a:r>
            <a:r>
              <a:rPr lang="ja-JP" altLang="en-US" dirty="0"/>
              <a:t>）は</a:t>
            </a:r>
            <a:r>
              <a:rPr lang="en-US" altLang="ja-JP" dirty="0"/>
              <a:t>Rhythm</a:t>
            </a:r>
            <a:r>
              <a:rPr lang="ja-JP" altLang="en-US" dirty="0"/>
              <a:t>で、</a:t>
            </a:r>
            <a:r>
              <a:rPr lang="en-US" altLang="ja-JP" dirty="0"/>
              <a:t>4130/6988</a:t>
            </a:r>
            <a:r>
              <a:rPr lang="ja-JP" altLang="en-US" dirty="0"/>
              <a:t>名（</a:t>
            </a:r>
            <a:r>
              <a:rPr lang="en-US" altLang="ja-JP" dirty="0"/>
              <a:t>59.1%</a:t>
            </a:r>
            <a:r>
              <a:rPr lang="ja-JP" altLang="en-US" dirty="0"/>
              <a:t>）は</a:t>
            </a:r>
            <a:r>
              <a:rPr lang="en-US" altLang="ja-JP" dirty="0"/>
              <a:t>Rate</a:t>
            </a:r>
            <a:r>
              <a:rPr lang="ja-JP" altLang="en-US" dirty="0"/>
              <a:t>でコントロールされていた</a:t>
            </a:r>
            <a:endParaRPr lang="en-US" altLang="ja-JP" dirty="0"/>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lang="ja-JP" altLang="en-US" dirty="0"/>
              <a:t>非補正解析では</a:t>
            </a:r>
            <a:r>
              <a:rPr lang="en-US" altLang="ja-JP" dirty="0"/>
              <a:t>Rhythm</a:t>
            </a:r>
            <a:r>
              <a:rPr lang="ja-JP" altLang="en-US" dirty="0"/>
              <a:t>群は</a:t>
            </a:r>
            <a:r>
              <a:rPr lang="en-US" altLang="ja-JP" dirty="0"/>
              <a:t>Rate</a:t>
            </a:r>
            <a:r>
              <a:rPr lang="ja-JP" altLang="en-US" dirty="0"/>
              <a:t>群に比べ有意に全死亡率を改善（</a:t>
            </a:r>
            <a:r>
              <a:rPr lang="en-US" altLang="ja-JP" dirty="0"/>
              <a:t>HR0.65</a:t>
            </a:r>
            <a:r>
              <a:rPr lang="ja-JP" altLang="en-US" dirty="0"/>
              <a:t> </a:t>
            </a:r>
            <a:r>
              <a:rPr lang="en-US" altLang="ja-JP" dirty="0"/>
              <a:t>P&lt;0.0001)</a:t>
            </a:r>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lang="ja-JP" altLang="en-US" dirty="0"/>
              <a:t>またその他</a:t>
            </a:r>
            <a:r>
              <a:rPr lang="en-US" altLang="ja-JP" dirty="0"/>
              <a:t>CV death</a:t>
            </a:r>
            <a:r>
              <a:rPr lang="ja-JP" altLang="en-US" dirty="0" err="1"/>
              <a:t>、</a:t>
            </a:r>
            <a:r>
              <a:rPr lang="en-US" altLang="ja-JP" dirty="0"/>
              <a:t>stroke</a:t>
            </a:r>
            <a:r>
              <a:rPr lang="ja-JP" altLang="en-US" dirty="0" err="1"/>
              <a:t>、</a:t>
            </a:r>
            <a:r>
              <a:rPr lang="en-US" altLang="ja-JP" dirty="0"/>
              <a:t>non-CNS emboli/TIA</a:t>
            </a:r>
            <a:r>
              <a:rPr lang="ja-JP" altLang="en-US" dirty="0" err="1"/>
              <a:t>、</a:t>
            </a:r>
            <a:r>
              <a:rPr lang="en-US" altLang="ja-JP" dirty="0"/>
              <a:t>bleeding</a:t>
            </a:r>
            <a:r>
              <a:rPr lang="ja-JP" altLang="en-US" dirty="0"/>
              <a:t>などでも改善を示した</a:t>
            </a:r>
            <a:endParaRPr lang="en-US" altLang="ja-JP" dirty="0"/>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lang="en-US" altLang="ja-JP" dirty="0"/>
              <a:t>PM</a:t>
            </a:r>
            <a:r>
              <a:rPr lang="ja-JP" altLang="en-US" dirty="0"/>
              <a:t>挿入や除細動器、</a:t>
            </a:r>
            <a:r>
              <a:rPr lang="en-US" altLang="ja-JP" dirty="0"/>
              <a:t>CRT</a:t>
            </a:r>
            <a:r>
              <a:rPr lang="ja-JP" altLang="en-US" dirty="0"/>
              <a:t> </a:t>
            </a:r>
            <a:r>
              <a:rPr lang="en-US" altLang="ja-JP" dirty="0"/>
              <a:t>device</a:t>
            </a:r>
            <a:r>
              <a:rPr lang="ja-JP" altLang="en-US" dirty="0"/>
              <a:t>の植え込み施行に関しては両群で差は認めなかった</a:t>
            </a:r>
            <a:endParaRPr lang="en-US" altLang="ja-JP" dirty="0"/>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lang="ja-JP" altLang="en-US" dirty="0"/>
              <a:t>補正解析では上記の臨床結果にはほとんど差は認められなかったが、</a:t>
            </a:r>
            <a:r>
              <a:rPr lang="en-US" altLang="ja-JP" dirty="0"/>
              <a:t>Rhythm </a:t>
            </a:r>
            <a:r>
              <a:rPr lang="ja-JP" altLang="en-US" dirty="0"/>
              <a:t>群ではより</a:t>
            </a:r>
            <a:r>
              <a:rPr lang="en-US" altLang="ja-JP" dirty="0"/>
              <a:t>CV</a:t>
            </a:r>
            <a:r>
              <a:rPr lang="ja-JP" altLang="en-US" dirty="0"/>
              <a:t> </a:t>
            </a:r>
            <a:r>
              <a:rPr lang="en-US" altLang="ja-JP" dirty="0"/>
              <a:t>hospitalization</a:t>
            </a:r>
            <a:r>
              <a:rPr lang="ja-JP" altLang="en-US" dirty="0"/>
              <a:t>が多い結果となった（</a:t>
            </a:r>
            <a:r>
              <a:rPr lang="en-US" altLang="ja-JP" dirty="0"/>
              <a:t>HR1.16 P=0.0032)</a:t>
            </a:r>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endParaRPr kumimoji="1" lang="ja-JP" altLang="en-US" dirty="0"/>
          </a:p>
        </p:txBody>
      </p:sp>
      <p:pic>
        <p:nvPicPr>
          <p:cNvPr id="6" name="図 5"/>
          <p:cNvPicPr>
            <a:picLocks noChangeAspect="1"/>
          </p:cNvPicPr>
          <p:nvPr/>
        </p:nvPicPr>
        <p:blipFill>
          <a:blip r:embed="rId3"/>
          <a:stretch>
            <a:fillRect/>
          </a:stretch>
        </p:blipFill>
        <p:spPr>
          <a:xfrm>
            <a:off x="299720" y="101918"/>
            <a:ext cx="8544560" cy="3959488"/>
          </a:xfrm>
          <a:prstGeom prst="rect">
            <a:avLst/>
          </a:prstGeom>
        </p:spPr>
      </p:pic>
    </p:spTree>
    <p:extLst>
      <p:ext uri="{BB962C8B-B14F-4D97-AF65-F5344CB8AC3E}">
        <p14:creationId xmlns:p14="http://schemas.microsoft.com/office/powerpoint/2010/main" val="1213434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stretch>
            <a:fillRect/>
          </a:stretch>
        </p:blipFill>
        <p:spPr>
          <a:xfrm>
            <a:off x="147794" y="454039"/>
            <a:ext cx="6571788" cy="5971928"/>
          </a:xfrm>
          <a:prstGeom prst="rect">
            <a:avLst/>
          </a:prstGeom>
        </p:spPr>
      </p:pic>
      <p:sp>
        <p:nvSpPr>
          <p:cNvPr id="5" name="テキスト ボックス 4"/>
          <p:cNvSpPr txBox="1"/>
          <p:nvPr/>
        </p:nvSpPr>
        <p:spPr>
          <a:xfrm>
            <a:off x="5654180" y="294648"/>
            <a:ext cx="3229762" cy="646331"/>
          </a:xfrm>
          <a:prstGeom prst="rect">
            <a:avLst/>
          </a:prstGeom>
          <a:noFill/>
        </p:spPr>
        <p:txBody>
          <a:bodyPr wrap="square" rtlCol="0">
            <a:spAutoFit/>
          </a:bodyPr>
          <a:lstStyle/>
          <a:p>
            <a:r>
              <a:rPr kumimoji="1" lang="ja-JP" altLang="en-US" dirty="0"/>
              <a:t>リアルワールドにおける</a:t>
            </a:r>
            <a:endParaRPr kumimoji="1" lang="en-US" altLang="ja-JP" dirty="0"/>
          </a:p>
          <a:p>
            <a:r>
              <a:rPr kumimoji="1" lang="ja-JP" altLang="en-US" dirty="0"/>
              <a:t>ダビガトラン</a:t>
            </a:r>
            <a:r>
              <a:rPr kumimoji="1" lang="en-US" altLang="ja-JP" dirty="0"/>
              <a:t>150</a:t>
            </a:r>
            <a:r>
              <a:rPr kumimoji="1" lang="ja-JP" altLang="en-US" dirty="0"/>
              <a:t>㎎ </a:t>
            </a:r>
            <a:r>
              <a:rPr kumimoji="1" lang="en-US" altLang="ja-JP" dirty="0"/>
              <a:t>vs 110mg</a:t>
            </a:r>
            <a:endParaRPr kumimoji="1" lang="ja-JP" altLang="en-US" dirty="0"/>
          </a:p>
        </p:txBody>
      </p:sp>
      <p:sp>
        <p:nvSpPr>
          <p:cNvPr id="7" name="テキスト ボックス 6"/>
          <p:cNvSpPr txBox="1"/>
          <p:nvPr/>
        </p:nvSpPr>
        <p:spPr>
          <a:xfrm>
            <a:off x="6400801" y="1266738"/>
            <a:ext cx="2407640" cy="5355312"/>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a:t>リアルワールドにおいてダビガトラン</a:t>
            </a:r>
            <a:r>
              <a:rPr kumimoji="1" lang="en-US" altLang="ja-JP" dirty="0"/>
              <a:t>150</a:t>
            </a:r>
            <a:r>
              <a:rPr kumimoji="1" lang="ja-JP" altLang="en-US" dirty="0"/>
              <a:t>㎎</a:t>
            </a:r>
            <a:r>
              <a:rPr kumimoji="1" lang="en-US" altLang="ja-JP" dirty="0"/>
              <a:t>1</a:t>
            </a:r>
            <a:r>
              <a:rPr kumimoji="1" lang="ja-JP" altLang="en-US" dirty="0"/>
              <a:t>日</a:t>
            </a:r>
            <a:r>
              <a:rPr kumimoji="1" lang="en-US" altLang="ja-JP" dirty="0"/>
              <a:t>2</a:t>
            </a:r>
            <a:r>
              <a:rPr kumimoji="1" lang="ja-JP" altLang="en-US" dirty="0"/>
              <a:t>回と</a:t>
            </a:r>
            <a:r>
              <a:rPr kumimoji="1" lang="en-US" altLang="ja-JP" dirty="0"/>
              <a:t>110</a:t>
            </a:r>
            <a:r>
              <a:rPr kumimoji="1" lang="ja-JP" altLang="en-US" dirty="0"/>
              <a:t>㎎</a:t>
            </a:r>
            <a:r>
              <a:rPr kumimoji="1" lang="en-US" altLang="ja-JP" dirty="0"/>
              <a:t>1</a:t>
            </a:r>
            <a:r>
              <a:rPr kumimoji="1" lang="ja-JP" altLang="en-US" dirty="0"/>
              <a:t>日</a:t>
            </a:r>
            <a:r>
              <a:rPr kumimoji="1" lang="en-US" altLang="ja-JP" dirty="0"/>
              <a:t>2</a:t>
            </a:r>
            <a:r>
              <a:rPr kumimoji="1" lang="ja-JP" altLang="en-US" dirty="0"/>
              <a:t>回は臨床成績に差を認めるのか</a:t>
            </a:r>
            <a:endParaRPr kumimoji="1" lang="en-US" altLang="ja-JP" dirty="0"/>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kumimoji="1" lang="en-US" altLang="ja-JP" dirty="0"/>
              <a:t>Rely</a:t>
            </a:r>
            <a:r>
              <a:rPr kumimoji="1" lang="ja-JP" altLang="en-US" dirty="0"/>
              <a:t> </a:t>
            </a:r>
            <a:r>
              <a:rPr kumimoji="1" lang="en-US" altLang="ja-JP" dirty="0"/>
              <a:t>trial</a:t>
            </a:r>
            <a:r>
              <a:rPr kumimoji="1" lang="ja-JP" altLang="en-US" dirty="0" err="1"/>
              <a:t>に登</a:t>
            </a:r>
            <a:r>
              <a:rPr kumimoji="1" lang="ja-JP" altLang="en-US" dirty="0"/>
              <a:t>録された患者を対象に平均</a:t>
            </a:r>
            <a:r>
              <a:rPr kumimoji="1" lang="en-US" altLang="ja-JP" dirty="0"/>
              <a:t>4.6</a:t>
            </a:r>
            <a:r>
              <a:rPr kumimoji="1" lang="ja-JP" altLang="en-US" dirty="0"/>
              <a:t>年、最長</a:t>
            </a:r>
            <a:r>
              <a:rPr kumimoji="1" lang="en-US" altLang="ja-JP" dirty="0"/>
              <a:t>6.7</a:t>
            </a:r>
            <a:r>
              <a:rPr kumimoji="1" lang="ja-JP" altLang="en-US" dirty="0"/>
              <a:t>年の追跡評価を行った（</a:t>
            </a:r>
            <a:r>
              <a:rPr kumimoji="1" lang="en-US" altLang="ja-JP" dirty="0"/>
              <a:t>Rely-able</a:t>
            </a:r>
            <a:r>
              <a:rPr kumimoji="1" lang="ja-JP" altLang="en-US" dirty="0"/>
              <a:t> </a:t>
            </a:r>
            <a:r>
              <a:rPr kumimoji="1" lang="en-US" altLang="ja-JP" dirty="0"/>
              <a:t>trial)</a:t>
            </a:r>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kumimoji="1" lang="en-US" altLang="ja-JP" dirty="0"/>
              <a:t>2005</a:t>
            </a:r>
            <a:r>
              <a:rPr kumimoji="1" lang="ja-JP" altLang="en-US" dirty="0"/>
              <a:t>年</a:t>
            </a:r>
            <a:r>
              <a:rPr kumimoji="1" lang="en-US" altLang="ja-JP" dirty="0"/>
              <a:t>12</a:t>
            </a:r>
            <a:r>
              <a:rPr kumimoji="1" lang="ja-JP" altLang="en-US" dirty="0"/>
              <a:t>月から</a:t>
            </a:r>
            <a:r>
              <a:rPr kumimoji="1" lang="en-US" altLang="ja-JP" dirty="0"/>
              <a:t>2007</a:t>
            </a:r>
            <a:r>
              <a:rPr kumimoji="1" lang="ja-JP" altLang="en-US" dirty="0"/>
              <a:t>年</a:t>
            </a:r>
            <a:r>
              <a:rPr kumimoji="1" lang="en-US" altLang="ja-JP" dirty="0"/>
              <a:t>12</a:t>
            </a:r>
            <a:r>
              <a:rPr kumimoji="1" lang="ja-JP" altLang="en-US" dirty="0"/>
              <a:t>月までに</a:t>
            </a:r>
            <a:r>
              <a:rPr kumimoji="1" lang="en-US" altLang="ja-JP" dirty="0"/>
              <a:t>Rely</a:t>
            </a:r>
            <a:r>
              <a:rPr kumimoji="1" lang="ja-JP" altLang="en-US" dirty="0" err="1"/>
              <a:t>に登</a:t>
            </a:r>
            <a:r>
              <a:rPr kumimoji="1" lang="ja-JP" altLang="en-US" dirty="0"/>
              <a:t>録された患者を</a:t>
            </a:r>
            <a:r>
              <a:rPr kumimoji="1" lang="en-US" altLang="ja-JP" dirty="0"/>
              <a:t>2012</a:t>
            </a:r>
            <a:r>
              <a:rPr kumimoji="1" lang="ja-JP" altLang="en-US" dirty="0"/>
              <a:t>年</a:t>
            </a:r>
            <a:r>
              <a:rPr kumimoji="1" lang="en-US" altLang="ja-JP" dirty="0"/>
              <a:t>12</a:t>
            </a:r>
            <a:r>
              <a:rPr kumimoji="1" lang="ja-JP" altLang="en-US" dirty="0"/>
              <a:t>月まで観察</a:t>
            </a:r>
            <a:endParaRPr kumimoji="1" lang="en-US" altLang="ja-JP" dirty="0"/>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endParaRPr kumimoji="1" lang="ja-JP" altLang="en-US" dirty="0"/>
          </a:p>
        </p:txBody>
      </p:sp>
    </p:spTree>
    <p:extLst>
      <p:ext uri="{BB962C8B-B14F-4D97-AF65-F5344CB8AC3E}">
        <p14:creationId xmlns:p14="http://schemas.microsoft.com/office/powerpoint/2010/main" val="963610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25" y="387499"/>
            <a:ext cx="3600000" cy="2286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6766" y="399180"/>
            <a:ext cx="3600000" cy="2263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1"/>
          <p:cNvSpPr txBox="1">
            <a:spLocks noChangeArrowheads="1"/>
          </p:cNvSpPr>
          <p:nvPr/>
        </p:nvSpPr>
        <p:spPr bwMode="auto">
          <a:xfrm>
            <a:off x="5419289" y="2952925"/>
            <a:ext cx="3447875" cy="1677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1pPr>
            <a:lvl2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2pPr>
            <a:lvl3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3pPr>
            <a:lvl4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4pPr>
            <a:lvl5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9pPr>
          </a:lstStyle>
          <a:p>
            <a:pPr algn="ctr" eaLnBrk="1"/>
            <a:r>
              <a:rPr lang="en-GB" altLang="ja-JP" sz="1600" b="1" dirty="0">
                <a:solidFill>
                  <a:srgbClr val="000000"/>
                </a:solidFill>
                <a:latin typeface="Arial" panose="020B0604020202020204" pitchFamily="34" charset="0"/>
                <a:ea typeface="ＭＳ Ｐゴシック" panose="020B0600070205080204" pitchFamily="50" charset="-128"/>
              </a:rPr>
              <a:t>Cumulative risk of haemorrhagic stroke over time.</a:t>
            </a:r>
          </a:p>
        </p:txBody>
      </p:sp>
      <p:sp>
        <p:nvSpPr>
          <p:cNvPr id="7" name="Text Box 1"/>
          <p:cNvSpPr txBox="1">
            <a:spLocks noChangeArrowheads="1"/>
          </p:cNvSpPr>
          <p:nvPr/>
        </p:nvSpPr>
        <p:spPr bwMode="auto">
          <a:xfrm>
            <a:off x="360854" y="2955107"/>
            <a:ext cx="4389394" cy="243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1pPr>
            <a:lvl2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2pPr>
            <a:lvl3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3pPr>
            <a:lvl4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4pPr>
            <a:lvl5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9pPr>
          </a:lstStyle>
          <a:p>
            <a:pPr algn="ctr" eaLnBrk="1"/>
            <a:r>
              <a:rPr lang="en-GB" altLang="ja-JP" sz="1600" b="1" dirty="0">
                <a:solidFill>
                  <a:srgbClr val="000000"/>
                </a:solidFill>
                <a:latin typeface="Arial" panose="020B0604020202020204" pitchFamily="34" charset="0"/>
                <a:ea typeface="ＭＳ Ｐゴシック" panose="020B0600070205080204" pitchFamily="50" charset="-128"/>
              </a:rPr>
              <a:t>Cumulative risk of stroke or systemic embolism over time.</a:t>
            </a:r>
          </a:p>
        </p:txBody>
      </p:sp>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525" y="3797616"/>
            <a:ext cx="3600000" cy="2289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 Box 1"/>
          <p:cNvSpPr txBox="1">
            <a:spLocks noChangeArrowheads="1"/>
          </p:cNvSpPr>
          <p:nvPr/>
        </p:nvSpPr>
        <p:spPr bwMode="auto">
          <a:xfrm>
            <a:off x="-2048865" y="6329328"/>
            <a:ext cx="93630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1pPr>
            <a:lvl2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2pPr>
            <a:lvl3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3pPr>
            <a:lvl4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4pPr>
            <a:lvl5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9pPr>
          </a:lstStyle>
          <a:p>
            <a:pPr algn="ctr" eaLnBrk="1"/>
            <a:r>
              <a:rPr lang="en-GB" altLang="ja-JP" sz="1600" b="1" dirty="0">
                <a:solidFill>
                  <a:srgbClr val="000000"/>
                </a:solidFill>
                <a:latin typeface="Arial" panose="020B0604020202020204" pitchFamily="34" charset="0"/>
                <a:ea typeface="ＭＳ Ｐゴシック" panose="020B0600070205080204" pitchFamily="50" charset="-128"/>
              </a:rPr>
              <a:t>All-cause total mortality over time.</a:t>
            </a:r>
          </a:p>
        </p:txBody>
      </p:sp>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6766" y="3797616"/>
            <a:ext cx="3600000" cy="2283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ext Box 1"/>
          <p:cNvSpPr txBox="1">
            <a:spLocks noChangeArrowheads="1"/>
          </p:cNvSpPr>
          <p:nvPr/>
        </p:nvSpPr>
        <p:spPr bwMode="auto">
          <a:xfrm>
            <a:off x="2195964" y="6308233"/>
            <a:ext cx="93630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1pPr>
            <a:lvl2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2pPr>
            <a:lvl3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3pPr>
            <a:lvl4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4pPr>
            <a:lvl5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9pPr>
          </a:lstStyle>
          <a:p>
            <a:pPr algn="ctr" eaLnBrk="1"/>
            <a:r>
              <a:rPr lang="en-GB" altLang="ja-JP" sz="1600" b="1" dirty="0">
                <a:solidFill>
                  <a:srgbClr val="000000"/>
                </a:solidFill>
                <a:latin typeface="Arial" panose="020B0604020202020204" pitchFamily="34" charset="0"/>
                <a:ea typeface="ＭＳ Ｐゴシック" panose="020B0600070205080204" pitchFamily="50" charset="-128"/>
              </a:rPr>
              <a:t>Cumulative risk of major bleeding over time.</a:t>
            </a:r>
          </a:p>
        </p:txBody>
      </p:sp>
    </p:spTree>
    <p:extLst>
      <p:ext uri="{BB962C8B-B14F-4D97-AF65-F5344CB8AC3E}">
        <p14:creationId xmlns:p14="http://schemas.microsoft.com/office/powerpoint/2010/main" val="2283190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62944" y="274638"/>
            <a:ext cx="2223856" cy="1143000"/>
          </a:xfrm>
        </p:spPr>
        <p:txBody>
          <a:bodyPr>
            <a:normAutofit fontScale="90000"/>
          </a:bodyPr>
          <a:lstStyle/>
          <a:p>
            <a:br>
              <a:rPr lang="en-US" altLang="ja-JP" u="sng" dirty="0"/>
            </a:br>
            <a:endParaRPr kumimoji="1" lang="ja-JP" altLang="en-US" dirty="0"/>
          </a:p>
        </p:txBody>
      </p:sp>
      <p:pic>
        <p:nvPicPr>
          <p:cNvPr id="5" name="図 4"/>
          <p:cNvPicPr>
            <a:picLocks noChangeAspect="1"/>
          </p:cNvPicPr>
          <p:nvPr/>
        </p:nvPicPr>
        <p:blipFill>
          <a:blip r:embed="rId3"/>
          <a:stretch>
            <a:fillRect/>
          </a:stretch>
        </p:blipFill>
        <p:spPr>
          <a:xfrm>
            <a:off x="99270" y="567600"/>
            <a:ext cx="6189356" cy="5486971"/>
          </a:xfrm>
          <a:prstGeom prst="rect">
            <a:avLst/>
          </a:prstGeom>
        </p:spPr>
      </p:pic>
      <p:sp>
        <p:nvSpPr>
          <p:cNvPr id="6" name="テキスト ボックス 5"/>
          <p:cNvSpPr txBox="1"/>
          <p:nvPr/>
        </p:nvSpPr>
        <p:spPr>
          <a:xfrm>
            <a:off x="6107840" y="274638"/>
            <a:ext cx="2938507" cy="923330"/>
          </a:xfrm>
          <a:prstGeom prst="rect">
            <a:avLst/>
          </a:prstGeom>
          <a:noFill/>
        </p:spPr>
        <p:txBody>
          <a:bodyPr wrap="square" rtlCol="0">
            <a:spAutoFit/>
          </a:bodyPr>
          <a:lstStyle/>
          <a:p>
            <a:r>
              <a:rPr lang="ja-JP" altLang="en-US" dirty="0"/>
              <a:t>非発作性</a:t>
            </a:r>
            <a:r>
              <a:rPr kumimoji="1" lang="ja-JP" altLang="en-US" dirty="0"/>
              <a:t>心房細動の方が発作性心房細動より血栓塞栓症が多い</a:t>
            </a:r>
          </a:p>
        </p:txBody>
      </p:sp>
      <p:sp>
        <p:nvSpPr>
          <p:cNvPr id="7" name="テキスト ボックス 6"/>
          <p:cNvSpPr txBox="1"/>
          <p:nvPr/>
        </p:nvSpPr>
        <p:spPr>
          <a:xfrm>
            <a:off x="6070107" y="1417638"/>
            <a:ext cx="3009530" cy="4247317"/>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t>AF</a:t>
            </a:r>
            <a:r>
              <a:rPr kumimoji="1" lang="ja-JP" altLang="en-US" dirty="0"/>
              <a:t>のタイプによって、血栓塞栓症や出血、死亡率が異なるのか、</a:t>
            </a:r>
            <a:r>
              <a:rPr kumimoji="1" lang="en-US" altLang="ja-JP" dirty="0"/>
              <a:t>Systematic</a:t>
            </a:r>
            <a:r>
              <a:rPr kumimoji="1" lang="ja-JP" altLang="en-US" dirty="0"/>
              <a:t> </a:t>
            </a:r>
            <a:r>
              <a:rPr kumimoji="1" lang="en-US" altLang="ja-JP" dirty="0"/>
              <a:t>review</a:t>
            </a:r>
            <a:r>
              <a:rPr kumimoji="1" lang="ja-JP" altLang="en-US" dirty="0"/>
              <a:t>で評価</a:t>
            </a:r>
            <a:endParaRPr kumimoji="1" lang="en-US" altLang="ja-JP" dirty="0"/>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kumimoji="1" lang="en-US" altLang="ja-JP" dirty="0"/>
              <a:t>2014</a:t>
            </a:r>
            <a:r>
              <a:rPr kumimoji="1" lang="ja-JP" altLang="en-US" dirty="0"/>
              <a:t>年</a:t>
            </a:r>
            <a:r>
              <a:rPr kumimoji="1" lang="en-US" altLang="ja-JP" dirty="0"/>
              <a:t>12</a:t>
            </a:r>
            <a:r>
              <a:rPr kumimoji="1" lang="ja-JP" altLang="en-US" dirty="0"/>
              <a:t>月</a:t>
            </a:r>
            <a:r>
              <a:rPr kumimoji="1" lang="en-US" altLang="ja-JP" dirty="0"/>
              <a:t>27</a:t>
            </a:r>
            <a:r>
              <a:rPr kumimoji="1" lang="ja-JP" altLang="en-US" dirty="0"/>
              <a:t>日までの</a:t>
            </a:r>
            <a:r>
              <a:rPr kumimoji="1" lang="en-US" altLang="ja-JP" dirty="0" err="1"/>
              <a:t>Pubmed</a:t>
            </a:r>
            <a:r>
              <a:rPr kumimoji="1" lang="ja-JP" altLang="en-US" dirty="0" err="1"/>
              <a:t>に提</a:t>
            </a:r>
            <a:r>
              <a:rPr kumimoji="1" lang="ja-JP" altLang="en-US" dirty="0"/>
              <a:t>出されたランダム化試験、コホート試験、</a:t>
            </a:r>
            <a:r>
              <a:rPr kumimoji="1" lang="en-US" altLang="ja-JP" dirty="0"/>
              <a:t>Case</a:t>
            </a:r>
            <a:r>
              <a:rPr kumimoji="1" lang="ja-JP" altLang="en-US" dirty="0"/>
              <a:t> </a:t>
            </a:r>
            <a:r>
              <a:rPr kumimoji="1" lang="en-US" altLang="ja-JP" dirty="0"/>
              <a:t>series</a:t>
            </a:r>
            <a:r>
              <a:rPr kumimoji="1" lang="ja-JP" altLang="en-US" dirty="0"/>
              <a:t>を収集、</a:t>
            </a:r>
            <a:r>
              <a:rPr kumimoji="1" lang="en-US" altLang="ja-JP" dirty="0"/>
              <a:t>12</a:t>
            </a:r>
            <a:r>
              <a:rPr kumimoji="1" lang="ja-JP" altLang="en-US" dirty="0"/>
              <a:t>研究：</a:t>
            </a:r>
            <a:r>
              <a:rPr kumimoji="1" lang="en-US" altLang="ja-JP" dirty="0"/>
              <a:t>99996</a:t>
            </a:r>
            <a:r>
              <a:rPr kumimoji="1" lang="ja-JP" altLang="en-US" dirty="0"/>
              <a:t>名を対象</a:t>
            </a:r>
            <a:endParaRPr kumimoji="1" lang="en-US" altLang="ja-JP" dirty="0"/>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kumimoji="1" lang="en-US" altLang="ja-JP" dirty="0" err="1"/>
              <a:t>Paroxismal</a:t>
            </a:r>
            <a:r>
              <a:rPr kumimoji="1" lang="ja-JP" altLang="en-US" dirty="0"/>
              <a:t> </a:t>
            </a:r>
            <a:r>
              <a:rPr kumimoji="1" lang="en-US" altLang="ja-JP" dirty="0"/>
              <a:t>AF</a:t>
            </a:r>
            <a:r>
              <a:rPr kumimoji="1" lang="ja-JP" altLang="en-US" dirty="0"/>
              <a:t>と</a:t>
            </a:r>
            <a:r>
              <a:rPr kumimoji="1" lang="en-US" altLang="ja-JP" dirty="0"/>
              <a:t>Non-PAF</a:t>
            </a:r>
            <a:r>
              <a:rPr kumimoji="1" lang="ja-JP" altLang="en-US" dirty="0"/>
              <a:t>で比較</a:t>
            </a:r>
            <a:endParaRPr kumimoji="1" lang="en-US" altLang="ja-JP" dirty="0"/>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endParaRPr kumimoji="1" lang="ja-JP" altLang="en-US" dirty="0"/>
          </a:p>
        </p:txBody>
      </p:sp>
    </p:spTree>
    <p:extLst>
      <p:ext uri="{BB962C8B-B14F-4D97-AF65-F5344CB8AC3E}">
        <p14:creationId xmlns:p14="http://schemas.microsoft.com/office/powerpoint/2010/main" val="265450903"/>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1090</Words>
  <Application>Microsoft Office PowerPoint</Application>
  <PresentationFormat>画面に合わせる (4:3)</PresentationFormat>
  <Paragraphs>104</Paragraphs>
  <Slides>10</Slides>
  <Notes>9</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10</vt:i4>
      </vt:variant>
    </vt:vector>
  </HeadingPairs>
  <TitlesOfParts>
    <vt:vector size="14" baseType="lpstr">
      <vt:lpstr>Arial</vt:lpstr>
      <vt:lpstr>Calibri</vt:lpstr>
      <vt:lpstr>Wingdings</vt:lpstr>
      <vt:lpstr>ホワイト</vt:lpstr>
      <vt:lpstr>心房細動発症48時間以内の除細動時、除細動時に抗凝固薬はBetter?</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2021-02-26T15:18:39Z</dcterms:created>
  <dcterms:modified xsi:type="dcterms:W3CDTF">2021-02-26T15:18:58Z</dcterms:modified>
</cp:coreProperties>
</file>