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sldIdLst>
    <p:sldId id="257" r:id="rId2"/>
    <p:sldId id="258" r:id="rId3"/>
    <p:sldId id="259" r:id="rId4"/>
    <p:sldId id="260" r:id="rId5"/>
    <p:sldId id="261" r:id="rId6"/>
    <p:sldId id="264" r:id="rId7"/>
    <p:sldId id="265" r:id="rId8"/>
    <p:sldId id="262" r:id="rId9"/>
    <p:sldId id="263" r:id="rId10"/>
    <p:sldId id="266" r:id="rId11"/>
    <p:sldId id="267"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89610" autoAdjust="0"/>
  </p:normalViewPr>
  <p:slideViewPr>
    <p:cSldViewPr snapToGrid="0">
      <p:cViewPr varScale="1">
        <p:scale>
          <a:sx n="60" d="100"/>
          <a:sy n="60" d="100"/>
        </p:scale>
        <p:origin x="79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6016D1-55D9-41A6-AF47-2CBB22F38E30}" type="datetimeFigureOut">
              <a:rPr kumimoji="1" lang="ja-JP" altLang="en-US" smtClean="0"/>
              <a:t>2021/5/2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2F6C3-A0D7-4F93-AD07-92A3905FA603}" type="slidenum">
              <a:rPr kumimoji="1" lang="ja-JP" altLang="en-US" smtClean="0"/>
              <a:t>‹#›</a:t>
            </a:fld>
            <a:endParaRPr kumimoji="1" lang="ja-JP" altLang="en-US"/>
          </a:p>
        </p:txBody>
      </p:sp>
    </p:spTree>
    <p:extLst>
      <p:ext uri="{BB962C8B-B14F-4D97-AF65-F5344CB8AC3E}">
        <p14:creationId xmlns:p14="http://schemas.microsoft.com/office/powerpoint/2010/main" val="109788640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32F6C3-A0D7-4F93-AD07-92A3905FA603}" type="slidenum">
              <a:rPr kumimoji="1" lang="ja-JP" altLang="en-US" smtClean="0"/>
              <a:t>4</a:t>
            </a:fld>
            <a:endParaRPr kumimoji="1" lang="ja-JP" altLang="en-US"/>
          </a:p>
        </p:txBody>
      </p:sp>
    </p:spTree>
    <p:extLst>
      <p:ext uri="{BB962C8B-B14F-4D97-AF65-F5344CB8AC3E}">
        <p14:creationId xmlns:p14="http://schemas.microsoft.com/office/powerpoint/2010/main" val="3638650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32F6C3-A0D7-4F93-AD07-92A3905FA603}" type="slidenum">
              <a:rPr kumimoji="1" lang="ja-JP" altLang="en-US" smtClean="0"/>
              <a:t>5</a:t>
            </a:fld>
            <a:endParaRPr kumimoji="1" lang="ja-JP" altLang="en-US"/>
          </a:p>
        </p:txBody>
      </p:sp>
    </p:spTree>
    <p:extLst>
      <p:ext uri="{BB962C8B-B14F-4D97-AF65-F5344CB8AC3E}">
        <p14:creationId xmlns:p14="http://schemas.microsoft.com/office/powerpoint/2010/main" val="230830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32F6C3-A0D7-4F93-AD07-92A3905FA603}" type="slidenum">
              <a:rPr kumimoji="1" lang="ja-JP" altLang="en-US" smtClean="0"/>
              <a:t>9</a:t>
            </a:fld>
            <a:endParaRPr kumimoji="1" lang="ja-JP" altLang="en-US"/>
          </a:p>
        </p:txBody>
      </p:sp>
    </p:spTree>
    <p:extLst>
      <p:ext uri="{BB962C8B-B14F-4D97-AF65-F5344CB8AC3E}">
        <p14:creationId xmlns:p14="http://schemas.microsoft.com/office/powerpoint/2010/main" val="266733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404728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1952980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307146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296752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19154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293791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389350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4035116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1684717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3746406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E8500D-93A8-49C0-938B-7CC5F5676722}" type="datetimeFigureOut">
              <a:rPr kumimoji="1" lang="ja-JP" altLang="en-US" smtClean="0"/>
              <a:t>2021/5/2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273034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E8500D-93A8-49C0-938B-7CC5F5676722}" type="datetimeFigureOut">
              <a:rPr kumimoji="1" lang="ja-JP" altLang="en-US" smtClean="0"/>
              <a:t>2021/5/2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5513D-4E6B-46D7-8219-7E9CDDEA22CE}" type="slidenum">
              <a:rPr kumimoji="1" lang="ja-JP" altLang="en-US" smtClean="0"/>
              <a:t>‹#›</a:t>
            </a:fld>
            <a:endParaRPr kumimoji="1" lang="ja-JP" altLang="en-US"/>
          </a:p>
        </p:txBody>
      </p:sp>
    </p:spTree>
    <p:extLst>
      <p:ext uri="{BB962C8B-B14F-4D97-AF65-F5344CB8AC3E}">
        <p14:creationId xmlns:p14="http://schemas.microsoft.com/office/powerpoint/2010/main" val="1804712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a:stretch>
            <a:fillRect/>
          </a:stretch>
        </p:blipFill>
        <p:spPr>
          <a:xfrm>
            <a:off x="231080" y="369253"/>
            <a:ext cx="7568572" cy="1654234"/>
          </a:xfrm>
          <a:prstGeom prst="rect">
            <a:avLst/>
          </a:prstGeom>
        </p:spPr>
      </p:pic>
      <p:pic>
        <p:nvPicPr>
          <p:cNvPr id="7" name="図 6"/>
          <p:cNvPicPr>
            <a:picLocks noChangeAspect="1"/>
          </p:cNvPicPr>
          <p:nvPr/>
        </p:nvPicPr>
        <p:blipFill>
          <a:blip r:embed="rId3"/>
          <a:stretch>
            <a:fillRect/>
          </a:stretch>
        </p:blipFill>
        <p:spPr>
          <a:xfrm>
            <a:off x="231080" y="2023487"/>
            <a:ext cx="7378759" cy="4758445"/>
          </a:xfrm>
          <a:prstGeom prst="rect">
            <a:avLst/>
          </a:prstGeom>
        </p:spPr>
      </p:pic>
      <p:sp>
        <p:nvSpPr>
          <p:cNvPr id="3" name="テキスト ボックス 2"/>
          <p:cNvSpPr txBox="1"/>
          <p:nvPr/>
        </p:nvSpPr>
        <p:spPr>
          <a:xfrm>
            <a:off x="8116226" y="257493"/>
            <a:ext cx="3586480" cy="646331"/>
          </a:xfrm>
          <a:prstGeom prst="rect">
            <a:avLst/>
          </a:prstGeom>
          <a:noFill/>
        </p:spPr>
        <p:txBody>
          <a:bodyPr wrap="square" rtlCol="0">
            <a:spAutoFit/>
          </a:bodyPr>
          <a:lstStyle/>
          <a:p>
            <a:r>
              <a:rPr kumimoji="1" lang="ja-JP" altLang="en-US" dirty="0"/>
              <a:t>中等度腎不全はステント留置後の</a:t>
            </a:r>
            <a:r>
              <a:rPr kumimoji="1" lang="en-US" altLang="ja-JP" dirty="0"/>
              <a:t>FFR</a:t>
            </a:r>
            <a:r>
              <a:rPr kumimoji="1" lang="ja-JP" altLang="en-US" dirty="0"/>
              <a:t>改善を悪くする</a:t>
            </a:r>
          </a:p>
        </p:txBody>
      </p:sp>
      <p:sp>
        <p:nvSpPr>
          <p:cNvPr id="4" name="テキスト ボックス 3"/>
          <p:cNvSpPr txBox="1"/>
          <p:nvPr/>
        </p:nvSpPr>
        <p:spPr>
          <a:xfrm>
            <a:off x="7799652" y="1320384"/>
            <a:ext cx="4219628" cy="5355312"/>
          </a:xfrm>
          <a:prstGeom prst="rect">
            <a:avLst/>
          </a:prstGeom>
          <a:noFill/>
        </p:spPr>
        <p:txBody>
          <a:bodyPr wrap="square" rtlCol="0">
            <a:spAutoFit/>
          </a:bodyPr>
          <a:lstStyle/>
          <a:p>
            <a:r>
              <a:rPr kumimoji="1" lang="ja-JP" altLang="en-US" dirty="0"/>
              <a:t>・慢性腎不全は心血管疾患のリスク因子の</a:t>
            </a:r>
            <a:r>
              <a:rPr kumimoji="1" lang="en-US" altLang="ja-JP" dirty="0"/>
              <a:t>1</a:t>
            </a:r>
            <a:r>
              <a:rPr kumimoji="1" lang="ja-JP" altLang="en-US" dirty="0"/>
              <a:t>つであり、ステント留置後であっても、リスク因子は継続する</a:t>
            </a:r>
            <a:endParaRPr kumimoji="1" lang="en-US" altLang="ja-JP" dirty="0"/>
          </a:p>
          <a:p>
            <a:endParaRPr kumimoji="1" lang="en-US" altLang="ja-JP" dirty="0"/>
          </a:p>
          <a:p>
            <a:r>
              <a:rPr lang="ja-JP" altLang="en-US" dirty="0"/>
              <a:t>・他方で患者の中にはステント留置が無事成功したのにかかわらず、</a:t>
            </a:r>
            <a:r>
              <a:rPr lang="en-US" altLang="ja-JP" dirty="0"/>
              <a:t>FFR</a:t>
            </a:r>
            <a:r>
              <a:rPr lang="ja-JP" altLang="en-US" dirty="0"/>
              <a:t>の改善が乏しいことが臨床的にしばしば見受けられ、その組織病理学的な理由ははっきりとはわかっていない</a:t>
            </a:r>
            <a:endParaRPr lang="en-US" altLang="ja-JP" dirty="0"/>
          </a:p>
          <a:p>
            <a:endParaRPr lang="en-US" altLang="ja-JP" dirty="0"/>
          </a:p>
          <a:p>
            <a:r>
              <a:rPr kumimoji="1" lang="ja-JP" altLang="en-US" dirty="0"/>
              <a:t>・</a:t>
            </a:r>
            <a:r>
              <a:rPr kumimoji="1" lang="en-US" altLang="ja-JP" dirty="0"/>
              <a:t>2004</a:t>
            </a:r>
            <a:r>
              <a:rPr kumimoji="1" lang="ja-JP" altLang="en-US" dirty="0"/>
              <a:t>年</a:t>
            </a:r>
            <a:r>
              <a:rPr kumimoji="1" lang="en-US" altLang="ja-JP" dirty="0"/>
              <a:t>1</a:t>
            </a:r>
            <a:r>
              <a:rPr kumimoji="1" lang="ja-JP" altLang="en-US" dirty="0"/>
              <a:t>月から</a:t>
            </a:r>
            <a:r>
              <a:rPr kumimoji="1" lang="en-US" altLang="ja-JP" dirty="0"/>
              <a:t>2013</a:t>
            </a:r>
            <a:r>
              <a:rPr kumimoji="1" lang="ja-JP" altLang="en-US" dirty="0"/>
              <a:t>年</a:t>
            </a:r>
            <a:r>
              <a:rPr kumimoji="1" lang="en-US" altLang="ja-JP" dirty="0"/>
              <a:t>3</a:t>
            </a:r>
            <a:r>
              <a:rPr kumimoji="1" lang="ja-JP" altLang="en-US" dirty="0"/>
              <a:t>月</a:t>
            </a:r>
            <a:r>
              <a:rPr kumimoji="1" lang="en-US" altLang="ja-JP" dirty="0"/>
              <a:t>31</a:t>
            </a:r>
            <a:r>
              <a:rPr kumimoji="1" lang="ja-JP" altLang="en-US" dirty="0"/>
              <a:t>日までの間に、</a:t>
            </a:r>
            <a:r>
              <a:rPr kumimoji="1" lang="en-US" altLang="ja-JP" dirty="0"/>
              <a:t>LAD</a:t>
            </a:r>
            <a:r>
              <a:rPr kumimoji="1" lang="ja-JP" altLang="en-US" dirty="0"/>
              <a:t>に病変を持ち、ステント留置を受けた安定狭心症患者</a:t>
            </a:r>
            <a:r>
              <a:rPr kumimoji="1" lang="en-US" altLang="ja-JP" dirty="0"/>
              <a:t>102</a:t>
            </a:r>
            <a:r>
              <a:rPr kumimoji="1" lang="ja-JP" altLang="en-US" dirty="0"/>
              <a:t>名を対象に、</a:t>
            </a:r>
            <a:r>
              <a:rPr kumimoji="1" lang="en-US" altLang="ja-JP" dirty="0"/>
              <a:t>CKD stage0-2</a:t>
            </a:r>
            <a:r>
              <a:rPr kumimoji="1" lang="ja-JP" altLang="en-US" dirty="0" err="1"/>
              <a:t>、</a:t>
            </a:r>
            <a:r>
              <a:rPr lang="en-US" altLang="ja-JP" dirty="0"/>
              <a:t>3a</a:t>
            </a:r>
            <a:r>
              <a:rPr lang="ja-JP" altLang="en-US" dirty="0" err="1"/>
              <a:t>、</a:t>
            </a:r>
            <a:r>
              <a:rPr lang="en-US" altLang="ja-JP" dirty="0"/>
              <a:t>3b</a:t>
            </a:r>
            <a:r>
              <a:rPr lang="ja-JP" altLang="en-US" dirty="0"/>
              <a:t>群と分類し、ステント留置後の</a:t>
            </a:r>
            <a:r>
              <a:rPr lang="en-US" altLang="ja-JP" dirty="0"/>
              <a:t>FFR</a:t>
            </a:r>
            <a:r>
              <a:rPr lang="ja-JP" altLang="en-US" dirty="0"/>
              <a:t>の値について差があるか後ろ向きに評価を行った。</a:t>
            </a:r>
            <a:endParaRPr lang="en-US" altLang="ja-JP" dirty="0"/>
          </a:p>
          <a:p>
            <a:r>
              <a:rPr kumimoji="1" lang="ja-JP" altLang="en-US" dirty="0"/>
              <a:t>（</a:t>
            </a:r>
            <a:r>
              <a:rPr lang="en-US" altLang="ja-JP" dirty="0"/>
              <a:t>stage4</a:t>
            </a:r>
            <a:r>
              <a:rPr lang="ja-JP" altLang="en-US" dirty="0"/>
              <a:t>以上</a:t>
            </a:r>
            <a:r>
              <a:rPr lang="en-US" altLang="ja-JP" dirty="0"/>
              <a:t>;eGFR30</a:t>
            </a:r>
            <a:r>
              <a:rPr lang="ja-JP" altLang="en-US" dirty="0"/>
              <a:t>未満、</a:t>
            </a:r>
            <a:r>
              <a:rPr lang="en-US" altLang="ja-JP" dirty="0"/>
              <a:t>OMI</a:t>
            </a:r>
            <a:r>
              <a:rPr lang="ja-JP" altLang="en-US" dirty="0" err="1"/>
              <a:t>、</a:t>
            </a:r>
            <a:r>
              <a:rPr lang="ja-JP" altLang="en-US" dirty="0"/>
              <a:t>弁膜症、心不全、心筋症の既往は除外</a:t>
            </a:r>
            <a:r>
              <a:rPr lang="en-US" altLang="ja-JP" dirty="0"/>
              <a:t>)</a:t>
            </a:r>
            <a:endParaRPr kumimoji="1" lang="ja-JP" altLang="en-US" dirty="0"/>
          </a:p>
        </p:txBody>
      </p:sp>
    </p:spTree>
    <p:extLst>
      <p:ext uri="{BB962C8B-B14F-4D97-AF65-F5344CB8AC3E}">
        <p14:creationId xmlns:p14="http://schemas.microsoft.com/office/powerpoint/2010/main" val="3247414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12254" y="328192"/>
            <a:ext cx="5213685" cy="1324816"/>
          </a:xfrm>
          <a:prstGeom prst="rect">
            <a:avLst/>
          </a:prstGeom>
        </p:spPr>
      </p:pic>
      <p:pic>
        <p:nvPicPr>
          <p:cNvPr id="5" name="図 4"/>
          <p:cNvPicPr>
            <a:picLocks noChangeAspect="1"/>
          </p:cNvPicPr>
          <p:nvPr/>
        </p:nvPicPr>
        <p:blipFill>
          <a:blip r:embed="rId3"/>
          <a:stretch>
            <a:fillRect/>
          </a:stretch>
        </p:blipFill>
        <p:spPr>
          <a:xfrm>
            <a:off x="370036" y="1772690"/>
            <a:ext cx="6498123" cy="4978807"/>
          </a:xfrm>
          <a:prstGeom prst="rect">
            <a:avLst/>
          </a:prstGeom>
        </p:spPr>
      </p:pic>
      <p:sp>
        <p:nvSpPr>
          <p:cNvPr id="2" name="テキスト ボックス 1"/>
          <p:cNvSpPr txBox="1"/>
          <p:nvPr/>
        </p:nvSpPr>
        <p:spPr>
          <a:xfrm>
            <a:off x="7189470" y="922833"/>
            <a:ext cx="4732020" cy="369332"/>
          </a:xfrm>
          <a:prstGeom prst="rect">
            <a:avLst/>
          </a:prstGeom>
          <a:noFill/>
        </p:spPr>
        <p:txBody>
          <a:bodyPr wrap="square" rtlCol="0">
            <a:spAutoFit/>
          </a:bodyPr>
          <a:lstStyle/>
          <a:p>
            <a:r>
              <a:rPr kumimoji="1" lang="ja-JP" altLang="en-US" dirty="0"/>
              <a:t>血圧と</a:t>
            </a:r>
            <a:r>
              <a:rPr kumimoji="1" lang="en-US" altLang="ja-JP" dirty="0"/>
              <a:t>PCI</a:t>
            </a:r>
            <a:r>
              <a:rPr kumimoji="1" lang="ja-JP" altLang="en-US" dirty="0"/>
              <a:t>時の出血リスクの関係性に関して</a:t>
            </a:r>
          </a:p>
        </p:txBody>
      </p:sp>
      <p:sp>
        <p:nvSpPr>
          <p:cNvPr id="3" name="テキスト ボックス 2"/>
          <p:cNvSpPr txBox="1"/>
          <p:nvPr/>
        </p:nvSpPr>
        <p:spPr>
          <a:xfrm>
            <a:off x="6893560" y="1899390"/>
            <a:ext cx="5323840" cy="5078313"/>
          </a:xfrm>
          <a:prstGeom prst="rect">
            <a:avLst/>
          </a:prstGeom>
          <a:noFill/>
        </p:spPr>
        <p:txBody>
          <a:bodyPr wrap="square" rtlCol="0">
            <a:spAutoFit/>
          </a:bodyPr>
          <a:lstStyle/>
          <a:p>
            <a:r>
              <a:rPr kumimoji="1" lang="ja-JP" altLang="en-US" dirty="0"/>
              <a:t>・</a:t>
            </a:r>
            <a:r>
              <a:rPr kumimoji="1" lang="en-US" altLang="ja-JP" dirty="0"/>
              <a:t>PCI</a:t>
            </a:r>
            <a:r>
              <a:rPr kumimoji="1" lang="ja-JP" altLang="en-US" dirty="0"/>
              <a:t>時の出血リスクと高血圧の関連はわかっていない</a:t>
            </a:r>
            <a:endParaRPr kumimoji="1" lang="en-US" altLang="ja-JP" dirty="0"/>
          </a:p>
          <a:p>
            <a:endParaRPr lang="en-US" altLang="ja-JP" dirty="0"/>
          </a:p>
          <a:p>
            <a:r>
              <a:rPr kumimoji="1" lang="ja-JP" altLang="en-US" dirty="0"/>
              <a:t>・</a:t>
            </a:r>
            <a:r>
              <a:rPr kumimoji="1" lang="en-US" altLang="ja-JP" dirty="0"/>
              <a:t>PCI</a:t>
            </a:r>
            <a:r>
              <a:rPr kumimoji="1" lang="ja-JP" altLang="en-US" dirty="0"/>
              <a:t>施行された</a:t>
            </a:r>
            <a:r>
              <a:rPr kumimoji="1" lang="en-US" altLang="ja-JP" dirty="0"/>
              <a:t>14180</a:t>
            </a:r>
            <a:r>
              <a:rPr kumimoji="1" lang="ja-JP" altLang="en-US" dirty="0"/>
              <a:t>名を対象に</a:t>
            </a:r>
            <a:r>
              <a:rPr kumimoji="1" lang="en-US" altLang="ja-JP" dirty="0"/>
              <a:t>BARC</a:t>
            </a:r>
            <a:r>
              <a:rPr kumimoji="1" lang="ja-JP" altLang="en-US" dirty="0"/>
              <a:t>基準を満たす出血イベントの発生と高血圧の関連を後ろ向きに調査した</a:t>
            </a:r>
            <a:endParaRPr kumimoji="1" lang="en-US" altLang="ja-JP" dirty="0"/>
          </a:p>
          <a:p>
            <a:endParaRPr lang="en-US" altLang="ja-JP" dirty="0"/>
          </a:p>
          <a:p>
            <a:r>
              <a:rPr kumimoji="1" lang="ja-JP" altLang="en-US" dirty="0"/>
              <a:t>・高血圧は、降圧薬を内服しているまたは</a:t>
            </a:r>
            <a:r>
              <a:rPr kumimoji="1" lang="en-US" altLang="ja-JP" dirty="0"/>
              <a:t>2</a:t>
            </a:r>
            <a:r>
              <a:rPr kumimoji="1" lang="ja-JP" altLang="en-US" dirty="0"/>
              <a:t>回以上の異なる時期に収縮期</a:t>
            </a:r>
            <a:r>
              <a:rPr kumimoji="1" lang="en-US" altLang="ja-JP" dirty="0"/>
              <a:t>140mmHg and/or </a:t>
            </a:r>
            <a:r>
              <a:rPr kumimoji="1" lang="ja-JP" altLang="en-US" dirty="0"/>
              <a:t>拡張期</a:t>
            </a:r>
            <a:r>
              <a:rPr kumimoji="1" lang="en-US" altLang="ja-JP" dirty="0"/>
              <a:t>90mmHg</a:t>
            </a:r>
            <a:r>
              <a:rPr kumimoji="1" lang="ja-JP" altLang="en-US" dirty="0"/>
              <a:t>であることとされた</a:t>
            </a:r>
            <a:endParaRPr kumimoji="1" lang="en-US" altLang="ja-JP" dirty="0"/>
          </a:p>
          <a:p>
            <a:endParaRPr lang="en-US" altLang="ja-JP" dirty="0"/>
          </a:p>
          <a:p>
            <a:r>
              <a:rPr kumimoji="1" lang="ja-JP" altLang="en-US" dirty="0"/>
              <a:t>・主要評価項目は</a:t>
            </a:r>
            <a:r>
              <a:rPr kumimoji="1" lang="en-US" altLang="ja-JP" dirty="0"/>
              <a:t>PCI</a:t>
            </a:r>
            <a:r>
              <a:rPr kumimoji="1" lang="ja-JP" altLang="en-US" dirty="0"/>
              <a:t>後</a:t>
            </a:r>
            <a:r>
              <a:rPr kumimoji="1" lang="en-US" altLang="ja-JP" dirty="0"/>
              <a:t>30</a:t>
            </a:r>
            <a:r>
              <a:rPr kumimoji="1" lang="ja-JP" altLang="en-US" dirty="0"/>
              <a:t>日以内の出血とされた</a:t>
            </a:r>
            <a:endParaRPr kumimoji="1" lang="en-US" altLang="ja-JP" dirty="0"/>
          </a:p>
          <a:p>
            <a:endParaRPr lang="en-US" altLang="ja-JP" dirty="0"/>
          </a:p>
          <a:p>
            <a:r>
              <a:rPr kumimoji="1" lang="ja-JP" altLang="en-US" dirty="0"/>
              <a:t>・高血圧は</a:t>
            </a:r>
            <a:r>
              <a:rPr kumimoji="1" lang="en-US" altLang="ja-JP" dirty="0"/>
              <a:t>11066/14180</a:t>
            </a:r>
            <a:r>
              <a:rPr kumimoji="1" lang="ja-JP" altLang="en-US" dirty="0"/>
              <a:t>名</a:t>
            </a:r>
            <a:r>
              <a:rPr kumimoji="1" lang="en-US" altLang="ja-JP" dirty="0"/>
              <a:t>(78%)</a:t>
            </a:r>
            <a:r>
              <a:rPr kumimoji="1" lang="ja-JP" altLang="en-US" dirty="0" err="1"/>
              <a:t>に存</a:t>
            </a:r>
            <a:r>
              <a:rPr kumimoji="1" lang="ja-JP" altLang="en-US" dirty="0"/>
              <a:t>在した</a:t>
            </a:r>
            <a:endParaRPr kumimoji="1" lang="en-US" altLang="ja-JP" dirty="0"/>
          </a:p>
          <a:p>
            <a:endParaRPr lang="en-US" altLang="ja-JP" dirty="0"/>
          </a:p>
          <a:p>
            <a:endParaRPr lang="en-US" altLang="ja-JP" dirty="0"/>
          </a:p>
          <a:p>
            <a:endParaRPr lang="en-US" altLang="ja-JP" dirty="0"/>
          </a:p>
          <a:p>
            <a:endParaRPr kumimoji="1" lang="ja-JP" altLang="en-US" dirty="0"/>
          </a:p>
        </p:txBody>
      </p:sp>
    </p:spTree>
    <p:extLst>
      <p:ext uri="{BB962C8B-B14F-4D97-AF65-F5344CB8AC3E}">
        <p14:creationId xmlns:p14="http://schemas.microsoft.com/office/powerpoint/2010/main" val="1341714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6237135" y="183029"/>
            <a:ext cx="5491483" cy="3943883"/>
          </a:xfrm>
          <a:prstGeom prst="rect">
            <a:avLst/>
          </a:prstGeom>
          <a:noFill/>
          <a:ln w="9525">
            <a:noFill/>
            <a:round/>
            <a:headEnd/>
            <a:tailEnd/>
          </a:ln>
        </p:spPr>
      </p:pic>
      <p:pic>
        <p:nvPicPr>
          <p:cNvPr id="5" name="Picture 2"/>
          <p:cNvPicPr>
            <a:picLocks noChangeAspect="1" noChangeArrowheads="1"/>
          </p:cNvPicPr>
          <p:nvPr/>
        </p:nvPicPr>
        <p:blipFill>
          <a:blip r:embed="rId3" cstate="print"/>
          <a:srcRect/>
          <a:stretch>
            <a:fillRect/>
          </a:stretch>
        </p:blipFill>
        <p:spPr bwMode="auto">
          <a:xfrm>
            <a:off x="391159" y="183029"/>
            <a:ext cx="5398935" cy="2879432"/>
          </a:xfrm>
          <a:prstGeom prst="rect">
            <a:avLst/>
          </a:prstGeom>
          <a:noFill/>
          <a:ln w="9525">
            <a:noFill/>
            <a:round/>
            <a:headEnd/>
            <a:tailEnd/>
          </a:ln>
        </p:spPr>
      </p:pic>
      <p:sp>
        <p:nvSpPr>
          <p:cNvPr id="3" name="テキスト ボックス 2"/>
          <p:cNvSpPr txBox="1"/>
          <p:nvPr/>
        </p:nvSpPr>
        <p:spPr>
          <a:xfrm>
            <a:off x="207564" y="3730531"/>
            <a:ext cx="8465212" cy="3416320"/>
          </a:xfrm>
          <a:prstGeom prst="rect">
            <a:avLst/>
          </a:prstGeom>
          <a:noFill/>
        </p:spPr>
        <p:txBody>
          <a:bodyPr wrap="square" rtlCol="0">
            <a:spAutoFit/>
          </a:bodyPr>
          <a:lstStyle/>
          <a:p>
            <a:r>
              <a:rPr lang="ja-JP" altLang="en-US" dirty="0"/>
              <a:t>・出血は高血圧群</a:t>
            </a:r>
            <a:r>
              <a:rPr lang="en-US" altLang="ja-JP" dirty="0"/>
              <a:t>1232</a:t>
            </a:r>
            <a:r>
              <a:rPr lang="ja-JP" altLang="en-US" dirty="0"/>
              <a:t>名</a:t>
            </a:r>
            <a:r>
              <a:rPr lang="en-US" altLang="ja-JP" dirty="0"/>
              <a:t>(11.1%)</a:t>
            </a:r>
            <a:r>
              <a:rPr lang="ja-JP" altLang="en-US" dirty="0"/>
              <a:t>と非高血圧群</a:t>
            </a:r>
            <a:r>
              <a:rPr lang="en-US" altLang="ja-JP" dirty="0"/>
              <a:t>278</a:t>
            </a:r>
            <a:r>
              <a:rPr lang="ja-JP" altLang="en-US" dirty="0"/>
              <a:t>名</a:t>
            </a:r>
            <a:r>
              <a:rPr lang="en-US" altLang="ja-JP" dirty="0"/>
              <a:t>(8.9%</a:t>
            </a:r>
            <a:r>
              <a:rPr lang="ja-JP" altLang="en-US" dirty="0"/>
              <a:t>）に認められた。</a:t>
            </a:r>
            <a:endParaRPr lang="en-US" altLang="ja-JP" dirty="0"/>
          </a:p>
          <a:p>
            <a:r>
              <a:rPr lang="en-US" altLang="ja-JP" dirty="0"/>
              <a:t>(OR1.28  95%CI 1.11-1.46 </a:t>
            </a:r>
            <a:r>
              <a:rPr lang="ja-JP" altLang="en-US" dirty="0"/>
              <a:t> </a:t>
            </a:r>
            <a:r>
              <a:rPr lang="en-US" altLang="ja-JP" dirty="0"/>
              <a:t>P&lt;0.001)</a:t>
            </a:r>
          </a:p>
          <a:p>
            <a:endParaRPr lang="en-US" altLang="ja-JP" dirty="0"/>
          </a:p>
          <a:p>
            <a:r>
              <a:rPr lang="ja-JP" altLang="en-US" dirty="0"/>
              <a:t>・穿刺部出血は高血圧群</a:t>
            </a:r>
            <a:r>
              <a:rPr lang="en-US" altLang="ja-JP" dirty="0"/>
              <a:t>730</a:t>
            </a:r>
            <a:r>
              <a:rPr lang="ja-JP" altLang="en-US" dirty="0"/>
              <a:t>名</a:t>
            </a:r>
            <a:r>
              <a:rPr lang="en-US" altLang="ja-JP" dirty="0"/>
              <a:t>(6.6%)</a:t>
            </a:r>
            <a:r>
              <a:rPr lang="ja-JP" altLang="en-US" dirty="0"/>
              <a:t>と非高血圧群</a:t>
            </a:r>
            <a:r>
              <a:rPr lang="en-US" altLang="ja-JP" dirty="0"/>
              <a:t>175</a:t>
            </a:r>
            <a:r>
              <a:rPr lang="ja-JP" altLang="en-US" dirty="0"/>
              <a:t>名</a:t>
            </a:r>
            <a:r>
              <a:rPr lang="en-US" altLang="ja-JP" dirty="0"/>
              <a:t>(5.6%)</a:t>
            </a:r>
            <a:r>
              <a:rPr lang="ja-JP" altLang="en-US" dirty="0"/>
              <a:t>に認められた。</a:t>
            </a:r>
            <a:endParaRPr lang="en-US" altLang="ja-JP" dirty="0"/>
          </a:p>
          <a:p>
            <a:r>
              <a:rPr lang="en-US" altLang="ja-JP" dirty="0"/>
              <a:t>(OR1.19  95%CI 1.01-1.41  P&lt;0.049)</a:t>
            </a:r>
          </a:p>
          <a:p>
            <a:endParaRPr lang="en-US" altLang="ja-JP" dirty="0"/>
          </a:p>
          <a:p>
            <a:r>
              <a:rPr lang="ja-JP" altLang="en-US" dirty="0"/>
              <a:t>・非穿刺部出血は高血圧群</a:t>
            </a:r>
            <a:r>
              <a:rPr lang="en-US" altLang="ja-JP" dirty="0"/>
              <a:t>502</a:t>
            </a:r>
            <a:r>
              <a:rPr lang="ja-JP" altLang="en-US" dirty="0"/>
              <a:t>名</a:t>
            </a:r>
            <a:r>
              <a:rPr lang="en-US" altLang="ja-JP" dirty="0"/>
              <a:t>(4.5%)</a:t>
            </a:r>
            <a:r>
              <a:rPr lang="ja-JP" altLang="en-US" dirty="0"/>
              <a:t>と非高血圧群</a:t>
            </a:r>
            <a:r>
              <a:rPr lang="en-US" altLang="ja-JP" dirty="0"/>
              <a:t>103</a:t>
            </a:r>
            <a:r>
              <a:rPr lang="ja-JP" altLang="en-US" dirty="0"/>
              <a:t>名</a:t>
            </a:r>
            <a:r>
              <a:rPr lang="en-US" altLang="ja-JP" dirty="0"/>
              <a:t>(3.3%)</a:t>
            </a:r>
            <a:r>
              <a:rPr lang="ja-JP" altLang="en-US" dirty="0"/>
              <a:t>に認められた。</a:t>
            </a:r>
            <a:endParaRPr lang="en-US" altLang="ja-JP" dirty="0"/>
          </a:p>
          <a:p>
            <a:r>
              <a:rPr lang="en-US" altLang="ja-JP" dirty="0"/>
              <a:t>(OR1.39  95%CI 1.12-1.72  P&lt;0.003)</a:t>
            </a:r>
          </a:p>
          <a:p>
            <a:endParaRPr lang="en-US" altLang="ja-JP" dirty="0"/>
          </a:p>
          <a:p>
            <a:r>
              <a:rPr lang="ja-JP" altLang="en-US" dirty="0"/>
              <a:t>・補正後も動脈性高血圧は穿刺部および非穿刺部出血のリスク因子であった。</a:t>
            </a:r>
            <a:endParaRPr lang="en-US" altLang="ja-JP" dirty="0"/>
          </a:p>
          <a:p>
            <a:r>
              <a:rPr lang="en-US" altLang="ja-JP" dirty="0"/>
              <a:t>(OR1.41  95%CI 1.19-1.67  P&lt;0.001,  OR1.42  95%CI 1.09-1.83  P=0.002)</a:t>
            </a:r>
          </a:p>
          <a:p>
            <a:endParaRPr kumimoji="1" lang="ja-JP" altLang="en-US" dirty="0"/>
          </a:p>
        </p:txBody>
      </p:sp>
      <p:sp>
        <p:nvSpPr>
          <p:cNvPr id="6" name="テキスト ボックス 5"/>
          <p:cNvSpPr txBox="1"/>
          <p:nvPr/>
        </p:nvSpPr>
        <p:spPr>
          <a:xfrm>
            <a:off x="8672776" y="4247882"/>
            <a:ext cx="3966138" cy="707886"/>
          </a:xfrm>
          <a:prstGeom prst="rect">
            <a:avLst/>
          </a:prstGeom>
          <a:noFill/>
        </p:spPr>
        <p:txBody>
          <a:bodyPr wrap="square" rtlCol="0">
            <a:spAutoFit/>
          </a:bodyPr>
          <a:lstStyle/>
          <a:p>
            <a:r>
              <a:rPr lang="en-US" altLang="ja-JP" sz="1000" i="1" dirty="0"/>
              <a:t>Independent associates of increased risk of bleeding.</a:t>
            </a:r>
          </a:p>
          <a:p>
            <a:r>
              <a:rPr lang="en-US" altLang="ja-JP" sz="1000" i="1" dirty="0"/>
              <a:t>The Wald chi-square shows the strength of association of variables with the odds of bleeding. </a:t>
            </a:r>
          </a:p>
          <a:p>
            <a:r>
              <a:rPr lang="en-US" altLang="ja-JP" sz="1000" i="1" dirty="0" err="1"/>
              <a:t>A;abciximab</a:t>
            </a:r>
            <a:r>
              <a:rPr lang="en-US" altLang="ja-JP" sz="1000" i="1" dirty="0"/>
              <a:t>;  </a:t>
            </a:r>
            <a:r>
              <a:rPr lang="en-US" altLang="ja-JP" sz="1000" i="1" dirty="0" err="1"/>
              <a:t>B;bivalirudin</a:t>
            </a:r>
            <a:r>
              <a:rPr lang="en-US" altLang="ja-JP" sz="1000" i="1" dirty="0"/>
              <a:t>; </a:t>
            </a:r>
          </a:p>
        </p:txBody>
      </p:sp>
    </p:spTree>
    <p:extLst>
      <p:ext uri="{BB962C8B-B14F-4D97-AF65-F5344CB8AC3E}">
        <p14:creationId xmlns:p14="http://schemas.microsoft.com/office/powerpoint/2010/main" val="124496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482600" y="903605"/>
            <a:ext cx="6850930" cy="5537835"/>
          </a:xfrm>
          <a:prstGeom prst="rect">
            <a:avLst/>
          </a:prstGeom>
          <a:noFill/>
          <a:ln w="9525">
            <a:noFill/>
            <a:round/>
            <a:headEnd/>
            <a:tailEnd/>
          </a:ln>
        </p:spPr>
      </p:pic>
      <p:sp>
        <p:nvSpPr>
          <p:cNvPr id="3" name="テキスト ボックス 2"/>
          <p:cNvSpPr txBox="1"/>
          <p:nvPr/>
        </p:nvSpPr>
        <p:spPr>
          <a:xfrm>
            <a:off x="7772400" y="365760"/>
            <a:ext cx="4216400" cy="6186309"/>
          </a:xfrm>
          <a:prstGeom prst="rect">
            <a:avLst/>
          </a:prstGeom>
          <a:noFill/>
        </p:spPr>
        <p:txBody>
          <a:bodyPr wrap="square" rtlCol="0">
            <a:spAutoFit/>
          </a:bodyPr>
          <a:lstStyle/>
          <a:p>
            <a:r>
              <a:rPr lang="ja-JP" altLang="en-US" dirty="0"/>
              <a:t>（</a:t>
            </a:r>
            <a:r>
              <a:rPr lang="en-US" altLang="ja-JP" dirty="0"/>
              <a:t>A);FFR before/post PCI </a:t>
            </a:r>
            <a:r>
              <a:rPr lang="ja-JP" altLang="en-US" dirty="0"/>
              <a:t>正の相関関係にある（治療前後で</a:t>
            </a:r>
            <a:r>
              <a:rPr lang="en-US" altLang="ja-JP" dirty="0"/>
              <a:t>FFR</a:t>
            </a:r>
            <a:r>
              <a:rPr lang="ja-JP" altLang="en-US" dirty="0"/>
              <a:t>は改善</a:t>
            </a:r>
            <a:r>
              <a:rPr lang="en-US" altLang="ja-JP" dirty="0"/>
              <a:t>)</a:t>
            </a:r>
          </a:p>
          <a:p>
            <a:r>
              <a:rPr lang="en-US" altLang="ja-JP" dirty="0"/>
              <a:t>  (B);Reference diameter</a:t>
            </a:r>
            <a:r>
              <a:rPr lang="ja-JP" altLang="en-US" dirty="0"/>
              <a:t>と</a:t>
            </a:r>
            <a:r>
              <a:rPr lang="en-US" altLang="ja-JP" dirty="0"/>
              <a:t>Post FFR</a:t>
            </a:r>
            <a:r>
              <a:rPr lang="ja-JP" altLang="en-US" dirty="0"/>
              <a:t>も正の相関関係にある</a:t>
            </a:r>
            <a:r>
              <a:rPr lang="en-US" altLang="ja-JP" dirty="0"/>
              <a:t>(Reference</a:t>
            </a:r>
            <a:r>
              <a:rPr lang="ja-JP" altLang="en-US" dirty="0"/>
              <a:t>が小さい血管は治療後も</a:t>
            </a:r>
            <a:r>
              <a:rPr lang="en-US" altLang="ja-JP" dirty="0"/>
              <a:t>FFR</a:t>
            </a:r>
            <a:r>
              <a:rPr lang="ja-JP" altLang="en-US" dirty="0"/>
              <a:t>が低い</a:t>
            </a:r>
            <a:r>
              <a:rPr lang="en-US" altLang="ja-JP" dirty="0"/>
              <a:t>)</a:t>
            </a:r>
          </a:p>
          <a:p>
            <a:r>
              <a:rPr lang="ja-JP" altLang="en-US" dirty="0"/>
              <a:t>  </a:t>
            </a:r>
            <a:r>
              <a:rPr lang="en-US" altLang="ja-JP" dirty="0"/>
              <a:t>(C):</a:t>
            </a:r>
            <a:r>
              <a:rPr lang="en-US" altLang="ja-JP" dirty="0" err="1"/>
              <a:t>eGFR</a:t>
            </a:r>
            <a:r>
              <a:rPr lang="ja-JP" altLang="en-US" dirty="0"/>
              <a:t>と</a:t>
            </a:r>
            <a:r>
              <a:rPr lang="en-US" altLang="ja-JP" dirty="0"/>
              <a:t>Post-stent FFR</a:t>
            </a:r>
            <a:r>
              <a:rPr lang="ja-JP" altLang="en-US" dirty="0"/>
              <a:t>も正の相関関係にある</a:t>
            </a:r>
            <a:endParaRPr lang="en-US" altLang="ja-JP" dirty="0"/>
          </a:p>
          <a:p>
            <a:r>
              <a:rPr lang="en-US" altLang="ja-JP" dirty="0"/>
              <a:t>  (D);Stent size</a:t>
            </a:r>
            <a:r>
              <a:rPr lang="ja-JP" altLang="en-US" dirty="0"/>
              <a:t>と</a:t>
            </a:r>
            <a:r>
              <a:rPr lang="en-US" altLang="ja-JP" dirty="0"/>
              <a:t>Post-stent FFR</a:t>
            </a:r>
            <a:r>
              <a:rPr lang="ja-JP" altLang="en-US" dirty="0"/>
              <a:t>も正の相関にある</a:t>
            </a:r>
            <a:r>
              <a:rPr lang="en-US" altLang="ja-JP" dirty="0"/>
              <a:t>(Stent</a:t>
            </a:r>
            <a:r>
              <a:rPr lang="ja-JP" altLang="en-US" dirty="0"/>
              <a:t>が小さいと</a:t>
            </a:r>
            <a:r>
              <a:rPr lang="en-US" altLang="ja-JP" dirty="0"/>
              <a:t>FFR</a:t>
            </a:r>
            <a:r>
              <a:rPr lang="ja-JP" altLang="en-US" dirty="0"/>
              <a:t>が小さい</a:t>
            </a:r>
            <a:r>
              <a:rPr lang="en-US" altLang="ja-JP" dirty="0"/>
              <a:t>)</a:t>
            </a:r>
          </a:p>
          <a:p>
            <a:endParaRPr lang="en-US" altLang="ja-JP" dirty="0"/>
          </a:p>
          <a:p>
            <a:r>
              <a:rPr lang="ja-JP" altLang="en-US" dirty="0"/>
              <a:t>・</a:t>
            </a:r>
            <a:r>
              <a:rPr lang="en-US" altLang="ja-JP" dirty="0"/>
              <a:t>A,B,D</a:t>
            </a:r>
            <a:r>
              <a:rPr lang="ja-JP" altLang="en-US" dirty="0"/>
              <a:t>より</a:t>
            </a:r>
            <a:r>
              <a:rPr lang="en-US" altLang="ja-JP" dirty="0"/>
              <a:t>successful PCI</a:t>
            </a:r>
            <a:r>
              <a:rPr lang="ja-JP" altLang="en-US" dirty="0"/>
              <a:t>後であっても</a:t>
            </a:r>
            <a:r>
              <a:rPr lang="en-US" altLang="ja-JP" dirty="0"/>
              <a:t>CKD</a:t>
            </a:r>
            <a:r>
              <a:rPr lang="ja-JP" altLang="en-US" dirty="0"/>
              <a:t>と</a:t>
            </a:r>
            <a:r>
              <a:rPr lang="en-US" altLang="ja-JP" dirty="0"/>
              <a:t>FFR</a:t>
            </a:r>
            <a:r>
              <a:rPr lang="ja-JP" altLang="en-US" dirty="0"/>
              <a:t>は正の相関を示し、</a:t>
            </a:r>
            <a:r>
              <a:rPr lang="en-US" altLang="ja-JP" dirty="0"/>
              <a:t>Post-stent FFR</a:t>
            </a:r>
            <a:r>
              <a:rPr lang="ja-JP" altLang="en-US" dirty="0"/>
              <a:t>は</a:t>
            </a:r>
            <a:r>
              <a:rPr lang="en-US" altLang="ja-JP" dirty="0" err="1"/>
              <a:t>eGFR</a:t>
            </a:r>
            <a:r>
              <a:rPr lang="ja-JP" altLang="en-US" dirty="0"/>
              <a:t>値と正の相関関係にあることが判明した。</a:t>
            </a:r>
            <a:r>
              <a:rPr lang="en-US" altLang="ja-JP" dirty="0"/>
              <a:t>(r=0.223, P=0.024)</a:t>
            </a:r>
          </a:p>
          <a:p>
            <a:endParaRPr lang="en-US" altLang="ja-JP" dirty="0"/>
          </a:p>
          <a:p>
            <a:r>
              <a:rPr lang="ja-JP" altLang="en-US" dirty="0"/>
              <a:t>・腎機能障害は</a:t>
            </a:r>
            <a:r>
              <a:rPr lang="ja-JP" altLang="en-US" dirty="0" err="1"/>
              <a:t>びまん</a:t>
            </a:r>
            <a:r>
              <a:rPr lang="ja-JP" altLang="en-US" dirty="0"/>
              <a:t>性の冠灌流低下をもたらし、腎不全患者の予後を悪くしている可能性が推測（</a:t>
            </a:r>
            <a:r>
              <a:rPr lang="en-US" altLang="ja-JP" dirty="0"/>
              <a:t>CKD stage3b</a:t>
            </a:r>
            <a:r>
              <a:rPr lang="ja-JP" altLang="en-US" dirty="0"/>
              <a:t>患者は</a:t>
            </a:r>
            <a:r>
              <a:rPr lang="en-US" altLang="ja-JP" dirty="0"/>
              <a:t>PCI</a:t>
            </a:r>
            <a:r>
              <a:rPr lang="ja-JP" altLang="en-US" dirty="0"/>
              <a:t>後も</a:t>
            </a:r>
            <a:r>
              <a:rPr lang="en-US" altLang="ja-JP" dirty="0"/>
              <a:t>FFR&lt;0.80</a:t>
            </a:r>
            <a:r>
              <a:rPr lang="ja-JP" altLang="en-US" dirty="0"/>
              <a:t>が</a:t>
            </a:r>
            <a:r>
              <a:rPr lang="en-US" altLang="ja-JP" dirty="0"/>
              <a:t>46%</a:t>
            </a:r>
            <a:r>
              <a:rPr lang="ja-JP" altLang="en-US" dirty="0"/>
              <a:t>存在</a:t>
            </a:r>
            <a:r>
              <a:rPr lang="en-US" altLang="ja-JP" dirty="0"/>
              <a:t>)</a:t>
            </a:r>
          </a:p>
          <a:p>
            <a:endParaRPr lang="en-US" altLang="ja-JP" dirty="0"/>
          </a:p>
        </p:txBody>
      </p:sp>
    </p:spTree>
    <p:extLst>
      <p:ext uri="{BB962C8B-B14F-4D97-AF65-F5344CB8AC3E}">
        <p14:creationId xmlns:p14="http://schemas.microsoft.com/office/powerpoint/2010/main" val="3684684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idx="1"/>
          </p:nvPr>
        </p:nvPicPr>
        <p:blipFill>
          <a:blip r:embed="rId2"/>
          <a:stretch>
            <a:fillRect/>
          </a:stretch>
        </p:blipFill>
        <p:spPr>
          <a:xfrm>
            <a:off x="237957" y="1909591"/>
            <a:ext cx="7229973" cy="4856969"/>
          </a:xfrm>
          <a:prstGeom prst="rect">
            <a:avLst/>
          </a:prstGeom>
        </p:spPr>
      </p:pic>
      <p:pic>
        <p:nvPicPr>
          <p:cNvPr id="4" name="図 3"/>
          <p:cNvPicPr>
            <a:picLocks noChangeAspect="1"/>
          </p:cNvPicPr>
          <p:nvPr/>
        </p:nvPicPr>
        <p:blipFill>
          <a:blip r:embed="rId3"/>
          <a:stretch>
            <a:fillRect/>
          </a:stretch>
        </p:blipFill>
        <p:spPr>
          <a:xfrm>
            <a:off x="735797" y="196740"/>
            <a:ext cx="6029152" cy="1662331"/>
          </a:xfrm>
          <a:prstGeom prst="rect">
            <a:avLst/>
          </a:prstGeom>
        </p:spPr>
      </p:pic>
      <p:sp>
        <p:nvSpPr>
          <p:cNvPr id="3" name="テキスト ボックス 2"/>
          <p:cNvSpPr txBox="1"/>
          <p:nvPr/>
        </p:nvSpPr>
        <p:spPr>
          <a:xfrm>
            <a:off x="7660640" y="284480"/>
            <a:ext cx="4206240" cy="646331"/>
          </a:xfrm>
          <a:prstGeom prst="rect">
            <a:avLst/>
          </a:prstGeom>
          <a:noFill/>
        </p:spPr>
        <p:txBody>
          <a:bodyPr wrap="square" rtlCol="0">
            <a:spAutoFit/>
          </a:bodyPr>
          <a:lstStyle/>
          <a:p>
            <a:r>
              <a:rPr kumimoji="1" lang="en-US" altLang="ja-JP" dirty="0"/>
              <a:t>Severe As</a:t>
            </a:r>
            <a:r>
              <a:rPr kumimoji="1" lang="ja-JP" altLang="en-US" dirty="0"/>
              <a:t>に対する</a:t>
            </a:r>
            <a:r>
              <a:rPr kumimoji="1" lang="en-US" altLang="ja-JP" dirty="0"/>
              <a:t>TAVR</a:t>
            </a:r>
            <a:r>
              <a:rPr kumimoji="1" lang="ja-JP" altLang="en-US" dirty="0"/>
              <a:t>患者の</a:t>
            </a:r>
            <a:r>
              <a:rPr kumimoji="1" lang="en-US" altLang="ja-JP" dirty="0"/>
              <a:t>BMI</a:t>
            </a:r>
            <a:r>
              <a:rPr kumimoji="1" lang="ja-JP" altLang="en-US" dirty="0"/>
              <a:t>と</a:t>
            </a:r>
            <a:r>
              <a:rPr kumimoji="1" lang="en-US" altLang="ja-JP" dirty="0"/>
              <a:t>Survival rate</a:t>
            </a:r>
            <a:r>
              <a:rPr kumimoji="1" lang="ja-JP" altLang="en-US" dirty="0"/>
              <a:t>の関連性に関して</a:t>
            </a:r>
          </a:p>
        </p:txBody>
      </p:sp>
      <p:sp>
        <p:nvSpPr>
          <p:cNvPr id="6" name="テキスト ボックス 5"/>
          <p:cNvSpPr txBox="1"/>
          <p:nvPr/>
        </p:nvSpPr>
        <p:spPr>
          <a:xfrm>
            <a:off x="7467930" y="1168400"/>
            <a:ext cx="4581830" cy="5355312"/>
          </a:xfrm>
          <a:prstGeom prst="rect">
            <a:avLst/>
          </a:prstGeom>
          <a:noFill/>
        </p:spPr>
        <p:txBody>
          <a:bodyPr wrap="square" rtlCol="0">
            <a:spAutoFit/>
          </a:bodyPr>
          <a:lstStyle/>
          <a:p>
            <a:r>
              <a:rPr kumimoji="1" lang="ja-JP" altLang="en-US" dirty="0"/>
              <a:t>・</a:t>
            </a:r>
            <a:r>
              <a:rPr kumimoji="1" lang="en-US" altLang="ja-JP" dirty="0"/>
              <a:t>TAVR</a:t>
            </a:r>
            <a:r>
              <a:rPr kumimoji="1" lang="ja-JP" altLang="en-US" dirty="0"/>
              <a:t>患者の</a:t>
            </a:r>
            <a:r>
              <a:rPr kumimoji="1" lang="en-US" altLang="ja-JP" dirty="0"/>
              <a:t>BMI</a:t>
            </a:r>
            <a:r>
              <a:rPr kumimoji="1" lang="ja-JP" altLang="en-US" dirty="0"/>
              <a:t>と長期予後に関しては相反する報告が存在している</a:t>
            </a:r>
            <a:endParaRPr kumimoji="1" lang="en-US" altLang="ja-JP" dirty="0"/>
          </a:p>
          <a:p>
            <a:endParaRPr kumimoji="1" lang="en-US" altLang="ja-JP" dirty="0"/>
          </a:p>
          <a:p>
            <a:r>
              <a:rPr lang="ja-JP" altLang="en-US" dirty="0"/>
              <a:t>・経大腿アプローチの</a:t>
            </a:r>
            <a:r>
              <a:rPr lang="en-US" altLang="ja-JP" dirty="0"/>
              <a:t>TAVR</a:t>
            </a:r>
            <a:r>
              <a:rPr lang="ja-JP" altLang="en-US" dirty="0"/>
              <a:t>患者の</a:t>
            </a:r>
            <a:r>
              <a:rPr lang="en-US" altLang="ja-JP" dirty="0"/>
              <a:t>1</a:t>
            </a:r>
            <a:r>
              <a:rPr lang="ja-JP" altLang="en-US" dirty="0"/>
              <a:t>年後の成績を追跡した</a:t>
            </a:r>
            <a:endParaRPr lang="en-US" altLang="ja-JP" dirty="0"/>
          </a:p>
          <a:p>
            <a:endParaRPr lang="en-US" altLang="ja-JP" dirty="0"/>
          </a:p>
          <a:p>
            <a:r>
              <a:rPr kumimoji="1" lang="ja-JP" altLang="en-US" dirty="0"/>
              <a:t>・</a:t>
            </a:r>
            <a:r>
              <a:rPr kumimoji="1" lang="en-US" altLang="ja-JP" dirty="0"/>
              <a:t>2007</a:t>
            </a:r>
            <a:r>
              <a:rPr kumimoji="1" lang="ja-JP" altLang="en-US" dirty="0"/>
              <a:t>年</a:t>
            </a:r>
            <a:r>
              <a:rPr kumimoji="1" lang="en-US" altLang="ja-JP" dirty="0"/>
              <a:t>5</a:t>
            </a:r>
            <a:r>
              <a:rPr kumimoji="1" lang="ja-JP" altLang="en-US" dirty="0"/>
              <a:t>月から</a:t>
            </a:r>
            <a:r>
              <a:rPr kumimoji="1" lang="en-US" altLang="ja-JP" dirty="0"/>
              <a:t>2014</a:t>
            </a:r>
            <a:r>
              <a:rPr kumimoji="1" lang="ja-JP" altLang="en-US" dirty="0"/>
              <a:t>年</a:t>
            </a:r>
            <a:r>
              <a:rPr kumimoji="1" lang="en-US" altLang="ja-JP" dirty="0"/>
              <a:t>12</a:t>
            </a:r>
            <a:r>
              <a:rPr kumimoji="1" lang="ja-JP" altLang="en-US" dirty="0"/>
              <a:t>月までに</a:t>
            </a:r>
            <a:r>
              <a:rPr kumimoji="1" lang="en-US" altLang="ja-JP" dirty="0"/>
              <a:t>Severe</a:t>
            </a:r>
            <a:r>
              <a:rPr kumimoji="1" lang="ja-JP" altLang="en-US" dirty="0"/>
              <a:t> </a:t>
            </a:r>
            <a:r>
              <a:rPr kumimoji="1" lang="en-US" altLang="ja-JP" dirty="0"/>
              <a:t>AS</a:t>
            </a:r>
            <a:r>
              <a:rPr kumimoji="1" lang="ja-JP" altLang="en-US" dirty="0"/>
              <a:t>に対し</a:t>
            </a:r>
            <a:r>
              <a:rPr kumimoji="1" lang="en-US" altLang="ja-JP" dirty="0"/>
              <a:t>TF</a:t>
            </a:r>
            <a:r>
              <a:rPr kumimoji="1" lang="ja-JP" altLang="en-US" dirty="0"/>
              <a:t>で</a:t>
            </a:r>
            <a:r>
              <a:rPr kumimoji="1" lang="en-US" altLang="ja-JP" dirty="0"/>
              <a:t>TAVR</a:t>
            </a:r>
            <a:r>
              <a:rPr kumimoji="1" lang="ja-JP" altLang="en-US" dirty="0"/>
              <a:t>を受けた</a:t>
            </a:r>
            <a:r>
              <a:rPr kumimoji="1" lang="en-US" altLang="ja-JP" dirty="0"/>
              <a:t>491</a:t>
            </a:r>
            <a:r>
              <a:rPr kumimoji="1" lang="ja-JP" altLang="en-US" dirty="0"/>
              <a:t>名を</a:t>
            </a:r>
            <a:r>
              <a:rPr kumimoji="1" lang="en-US" altLang="ja-JP" dirty="0"/>
              <a:t>BMI&lt;20(low), 20&lt;BMI&lt;24.9(normal), 25&lt;BMI&lt;30(overweight), BMI&gt;30(obese)</a:t>
            </a:r>
            <a:r>
              <a:rPr kumimoji="1" lang="ja-JP" altLang="en-US" dirty="0"/>
              <a:t>の</a:t>
            </a:r>
            <a:r>
              <a:rPr kumimoji="1" lang="en-US" altLang="ja-JP" dirty="0"/>
              <a:t>4</a:t>
            </a:r>
            <a:r>
              <a:rPr kumimoji="1" lang="ja-JP" altLang="en-US" dirty="0"/>
              <a:t>群に分類</a:t>
            </a:r>
            <a:endParaRPr kumimoji="1" lang="en-US" altLang="ja-JP" dirty="0"/>
          </a:p>
          <a:p>
            <a:endParaRPr kumimoji="1" lang="en-US" altLang="ja-JP" dirty="0"/>
          </a:p>
          <a:p>
            <a:r>
              <a:rPr lang="ja-JP" altLang="en-US" dirty="0"/>
              <a:t>・</a:t>
            </a:r>
            <a:r>
              <a:rPr lang="en-US" altLang="ja-JP" dirty="0"/>
              <a:t>low 43</a:t>
            </a:r>
            <a:r>
              <a:rPr lang="ja-JP" altLang="en-US" dirty="0"/>
              <a:t>名　</a:t>
            </a:r>
            <a:r>
              <a:rPr lang="en-US" altLang="ja-JP" dirty="0"/>
              <a:t>normal148</a:t>
            </a:r>
            <a:r>
              <a:rPr lang="ja-JP" altLang="en-US" dirty="0"/>
              <a:t>名　</a:t>
            </a:r>
            <a:r>
              <a:rPr lang="en-US" altLang="ja-JP" dirty="0"/>
              <a:t>overweight 162</a:t>
            </a:r>
            <a:r>
              <a:rPr lang="ja-JP" altLang="en-US" dirty="0"/>
              <a:t>名　</a:t>
            </a:r>
            <a:r>
              <a:rPr lang="en-US" altLang="ja-JP" dirty="0"/>
              <a:t>obese138</a:t>
            </a:r>
            <a:r>
              <a:rPr lang="ja-JP" altLang="en-US" dirty="0"/>
              <a:t>名の内訳となった</a:t>
            </a:r>
            <a:endParaRPr lang="en-US" altLang="ja-JP" dirty="0"/>
          </a:p>
          <a:p>
            <a:endParaRPr lang="en-US" altLang="ja-JP" dirty="0"/>
          </a:p>
          <a:p>
            <a:r>
              <a:rPr lang="ja-JP" altLang="en-US" dirty="0"/>
              <a:t>・患者の背景として</a:t>
            </a:r>
            <a:r>
              <a:rPr lang="en-US" altLang="ja-JP" dirty="0"/>
              <a:t>obese</a:t>
            </a:r>
            <a:r>
              <a:rPr lang="ja-JP" altLang="en-US" dirty="0"/>
              <a:t>群は他の</a:t>
            </a:r>
            <a:r>
              <a:rPr lang="en-US" altLang="ja-JP" dirty="0"/>
              <a:t>group</a:t>
            </a:r>
            <a:r>
              <a:rPr lang="ja-JP" altLang="en-US" dirty="0"/>
              <a:t>より若く、</a:t>
            </a:r>
            <a:r>
              <a:rPr lang="en-US" altLang="ja-JP" dirty="0"/>
              <a:t>TSS</a:t>
            </a:r>
            <a:r>
              <a:rPr lang="ja-JP" altLang="en-US" dirty="0"/>
              <a:t>も低く、</a:t>
            </a:r>
            <a:r>
              <a:rPr lang="en-US" altLang="ja-JP" dirty="0"/>
              <a:t>EF</a:t>
            </a:r>
            <a:r>
              <a:rPr lang="ja-JP" altLang="en-US" dirty="0"/>
              <a:t>が良い、糖尿病の合併が多かった</a:t>
            </a:r>
            <a:endParaRPr lang="en-US" altLang="ja-JP" dirty="0"/>
          </a:p>
          <a:p>
            <a:endParaRPr kumimoji="1" lang="ja-JP" altLang="en-US" dirty="0"/>
          </a:p>
        </p:txBody>
      </p:sp>
    </p:spTree>
    <p:extLst>
      <p:ext uri="{BB962C8B-B14F-4D97-AF65-F5344CB8AC3E}">
        <p14:creationId xmlns:p14="http://schemas.microsoft.com/office/powerpoint/2010/main" val="1311554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295430" y="141604"/>
            <a:ext cx="4063209" cy="6588650"/>
          </a:xfrm>
          <a:prstGeom prst="rect">
            <a:avLst/>
          </a:prstGeom>
          <a:noFill/>
          <a:ln w="9525">
            <a:noFill/>
            <a:round/>
            <a:headEnd/>
            <a:tailEnd/>
          </a:ln>
        </p:spPr>
      </p:pic>
      <p:pic>
        <p:nvPicPr>
          <p:cNvPr id="7" name="Picture 2"/>
          <p:cNvPicPr>
            <a:picLocks noChangeAspect="1" noChangeArrowheads="1"/>
          </p:cNvPicPr>
          <p:nvPr/>
        </p:nvPicPr>
        <p:blipFill>
          <a:blip r:embed="rId4" cstate="print"/>
          <a:srcRect/>
          <a:stretch>
            <a:fillRect/>
          </a:stretch>
        </p:blipFill>
        <p:spPr bwMode="auto">
          <a:xfrm>
            <a:off x="4835375" y="141604"/>
            <a:ext cx="7030714" cy="5177162"/>
          </a:xfrm>
          <a:prstGeom prst="rect">
            <a:avLst/>
          </a:prstGeom>
          <a:noFill/>
          <a:ln w="9525">
            <a:noFill/>
            <a:round/>
            <a:headEnd/>
            <a:tailEnd/>
          </a:ln>
        </p:spPr>
      </p:pic>
      <p:sp>
        <p:nvSpPr>
          <p:cNvPr id="2" name="テキスト ボックス 1"/>
          <p:cNvSpPr txBox="1"/>
          <p:nvPr/>
        </p:nvSpPr>
        <p:spPr>
          <a:xfrm>
            <a:off x="4418812" y="5435600"/>
            <a:ext cx="7863840" cy="1200329"/>
          </a:xfrm>
          <a:prstGeom prst="rect">
            <a:avLst/>
          </a:prstGeom>
          <a:noFill/>
        </p:spPr>
        <p:txBody>
          <a:bodyPr wrap="square" rtlCol="0">
            <a:spAutoFit/>
          </a:bodyPr>
          <a:lstStyle/>
          <a:p>
            <a:r>
              <a:rPr kumimoji="1" lang="ja-JP" altLang="en-US" dirty="0"/>
              <a:t>・</a:t>
            </a:r>
            <a:r>
              <a:rPr kumimoji="1" lang="en-US" altLang="ja-JP" dirty="0"/>
              <a:t>(A);1</a:t>
            </a:r>
            <a:r>
              <a:rPr kumimoji="1" lang="ja-JP" altLang="en-US" dirty="0"/>
              <a:t>年の累積死亡率；赤</a:t>
            </a:r>
            <a:r>
              <a:rPr kumimoji="1" lang="en-US" altLang="ja-JP" dirty="0"/>
              <a:t>&lt;20 </a:t>
            </a:r>
            <a:r>
              <a:rPr kumimoji="1" lang="ja-JP" altLang="en-US" dirty="0"/>
              <a:t>緑</a:t>
            </a:r>
            <a:r>
              <a:rPr kumimoji="1" lang="en-US" altLang="ja-JP" dirty="0"/>
              <a:t>25-30 </a:t>
            </a:r>
            <a:r>
              <a:rPr kumimoji="1" lang="ja-JP" altLang="en-US" dirty="0"/>
              <a:t>青</a:t>
            </a:r>
            <a:r>
              <a:rPr kumimoji="1" lang="en-US" altLang="ja-JP" dirty="0"/>
              <a:t>20-24.9 </a:t>
            </a:r>
            <a:r>
              <a:rPr kumimoji="1" lang="ja-JP" altLang="en-US" dirty="0"/>
              <a:t>黒</a:t>
            </a:r>
            <a:r>
              <a:rPr kumimoji="1" lang="en-US" altLang="ja-JP" dirty="0"/>
              <a:t>&gt;30</a:t>
            </a:r>
          </a:p>
          <a:p>
            <a:r>
              <a:rPr lang="ja-JP" altLang="en-US" dirty="0"/>
              <a:t>・</a:t>
            </a:r>
            <a:r>
              <a:rPr lang="en-US" altLang="ja-JP" dirty="0"/>
              <a:t>(B);30</a:t>
            </a:r>
            <a:r>
              <a:rPr lang="ja-JP" altLang="en-US" dirty="0"/>
              <a:t>日以降のランドマーク解析</a:t>
            </a:r>
            <a:endParaRPr lang="en-US" altLang="ja-JP" dirty="0"/>
          </a:p>
          <a:p>
            <a:endParaRPr lang="en-US" altLang="ja-JP" dirty="0"/>
          </a:p>
          <a:p>
            <a:r>
              <a:rPr kumimoji="1" lang="ja-JP" altLang="en-US" dirty="0"/>
              <a:t>・</a:t>
            </a:r>
            <a:r>
              <a:rPr lang="en-US" altLang="ja-JP" dirty="0" err="1"/>
              <a:t>P</a:t>
            </a:r>
            <a:r>
              <a:rPr kumimoji="1" lang="en-US" altLang="ja-JP" dirty="0" err="1"/>
              <a:t>eriprocedual</a:t>
            </a:r>
            <a:r>
              <a:rPr kumimoji="1" lang="en-US" altLang="ja-JP" dirty="0"/>
              <a:t> complications rate according to body mass index group</a:t>
            </a:r>
            <a:endParaRPr kumimoji="1" lang="ja-JP" altLang="en-US" dirty="0"/>
          </a:p>
        </p:txBody>
      </p:sp>
    </p:spTree>
    <p:extLst>
      <p:ext uri="{BB962C8B-B14F-4D97-AF65-F5344CB8AC3E}">
        <p14:creationId xmlns:p14="http://schemas.microsoft.com/office/powerpoint/2010/main" val="4024610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492759" y="365122"/>
            <a:ext cx="6123319" cy="4521835"/>
          </a:xfrm>
          <a:prstGeom prst="rect">
            <a:avLst/>
          </a:prstGeom>
          <a:noFill/>
          <a:ln w="9525">
            <a:noFill/>
            <a:round/>
            <a:headEnd/>
            <a:tailEnd/>
          </a:ln>
        </p:spPr>
      </p:pic>
      <p:pic>
        <p:nvPicPr>
          <p:cNvPr id="5" name="Picture 2"/>
          <p:cNvPicPr>
            <a:picLocks noChangeAspect="1" noChangeArrowheads="1"/>
          </p:cNvPicPr>
          <p:nvPr/>
        </p:nvPicPr>
        <p:blipFill>
          <a:blip r:embed="rId4" cstate="print"/>
          <a:srcRect/>
          <a:stretch>
            <a:fillRect/>
          </a:stretch>
        </p:blipFill>
        <p:spPr bwMode="auto">
          <a:xfrm>
            <a:off x="7268782" y="365122"/>
            <a:ext cx="4453323" cy="4521835"/>
          </a:xfrm>
          <a:prstGeom prst="rect">
            <a:avLst/>
          </a:prstGeom>
          <a:noFill/>
          <a:ln w="9525">
            <a:noFill/>
            <a:round/>
            <a:headEnd/>
            <a:tailEnd/>
          </a:ln>
        </p:spPr>
      </p:pic>
      <p:sp>
        <p:nvSpPr>
          <p:cNvPr id="3" name="テキスト ボックス 2"/>
          <p:cNvSpPr txBox="1"/>
          <p:nvPr/>
        </p:nvSpPr>
        <p:spPr>
          <a:xfrm>
            <a:off x="492758" y="5547360"/>
            <a:ext cx="8022591" cy="923330"/>
          </a:xfrm>
          <a:prstGeom prst="rect">
            <a:avLst/>
          </a:prstGeom>
          <a:noFill/>
        </p:spPr>
        <p:txBody>
          <a:bodyPr wrap="square" rtlCol="0">
            <a:spAutoFit/>
          </a:bodyPr>
          <a:lstStyle/>
          <a:p>
            <a:r>
              <a:rPr lang="ja-JP" altLang="en-US" dirty="0"/>
              <a:t>・</a:t>
            </a:r>
            <a:r>
              <a:rPr lang="en-US" altLang="ja-JP" dirty="0"/>
              <a:t>BMI&lt;20</a:t>
            </a:r>
            <a:r>
              <a:rPr lang="ja-JP" altLang="en-US" dirty="0"/>
              <a:t>は</a:t>
            </a:r>
            <a:r>
              <a:rPr lang="en-US" altLang="ja-JP" dirty="0"/>
              <a:t>TAVR</a:t>
            </a:r>
            <a:r>
              <a:rPr lang="ja-JP" altLang="en-US" dirty="0"/>
              <a:t>のリスク因子の一つと考えられる。</a:t>
            </a:r>
            <a:endParaRPr lang="en-US" altLang="ja-JP" dirty="0"/>
          </a:p>
          <a:p>
            <a:r>
              <a:rPr lang="ja-JP" altLang="en-US" dirty="0"/>
              <a:t>・</a:t>
            </a:r>
            <a:r>
              <a:rPr lang="en-US" altLang="ja-JP" dirty="0"/>
              <a:t>BMI</a:t>
            </a:r>
            <a:r>
              <a:rPr lang="ja-JP" altLang="en-US" dirty="0"/>
              <a:t>；</a:t>
            </a:r>
            <a:r>
              <a:rPr lang="en-US" altLang="ja-JP" dirty="0"/>
              <a:t>20-24.9</a:t>
            </a:r>
            <a:r>
              <a:rPr lang="ja-JP" altLang="en-US" dirty="0"/>
              <a:t>群に良好な予後が認められたことに加え、</a:t>
            </a:r>
            <a:r>
              <a:rPr lang="en-US" altLang="ja-JP" dirty="0"/>
              <a:t>BMI&gt;30</a:t>
            </a:r>
            <a:r>
              <a:rPr lang="ja-JP" altLang="en-US" dirty="0"/>
              <a:t>群に有意ではないが良好な予後が認められた。（</a:t>
            </a:r>
            <a:r>
              <a:rPr lang="en-US" altLang="ja-JP" dirty="0"/>
              <a:t>BMI</a:t>
            </a:r>
            <a:r>
              <a:rPr lang="ja-JP" altLang="en-US" dirty="0"/>
              <a:t> </a:t>
            </a:r>
            <a:r>
              <a:rPr lang="en-US" altLang="ja-JP" dirty="0"/>
              <a:t>paradox, obesity paradox)</a:t>
            </a:r>
            <a:endParaRPr kumimoji="1" lang="en-US" altLang="ja-JP" dirty="0"/>
          </a:p>
        </p:txBody>
      </p:sp>
    </p:spTree>
    <p:extLst>
      <p:ext uri="{BB962C8B-B14F-4D97-AF65-F5344CB8AC3E}">
        <p14:creationId xmlns:p14="http://schemas.microsoft.com/office/powerpoint/2010/main" val="26933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739871" y="192404"/>
            <a:ext cx="6208982" cy="1331596"/>
          </a:xfrm>
          <a:prstGeom prst="rect">
            <a:avLst/>
          </a:prstGeom>
        </p:spPr>
      </p:pic>
      <p:pic>
        <p:nvPicPr>
          <p:cNvPr id="5" name="図 4"/>
          <p:cNvPicPr>
            <a:picLocks noChangeAspect="1"/>
          </p:cNvPicPr>
          <p:nvPr/>
        </p:nvPicPr>
        <p:blipFill>
          <a:blip r:embed="rId3"/>
          <a:stretch>
            <a:fillRect/>
          </a:stretch>
        </p:blipFill>
        <p:spPr>
          <a:xfrm>
            <a:off x="330635" y="1605592"/>
            <a:ext cx="7027454" cy="5160967"/>
          </a:xfrm>
          <a:prstGeom prst="rect">
            <a:avLst/>
          </a:prstGeom>
        </p:spPr>
      </p:pic>
      <p:sp>
        <p:nvSpPr>
          <p:cNvPr id="2" name="テキスト ボックス 1"/>
          <p:cNvSpPr txBox="1"/>
          <p:nvPr/>
        </p:nvSpPr>
        <p:spPr>
          <a:xfrm>
            <a:off x="7358089" y="349878"/>
            <a:ext cx="4400550" cy="646331"/>
          </a:xfrm>
          <a:prstGeom prst="rect">
            <a:avLst/>
          </a:prstGeom>
          <a:noFill/>
        </p:spPr>
        <p:txBody>
          <a:bodyPr wrap="square" rtlCol="0">
            <a:spAutoFit/>
          </a:bodyPr>
          <a:lstStyle/>
          <a:p>
            <a:pPr algn="ctr"/>
            <a:r>
              <a:rPr kumimoji="1" lang="en-US" altLang="ja-JP" dirty="0"/>
              <a:t>TAVI</a:t>
            </a:r>
            <a:r>
              <a:rPr kumimoji="1" lang="ja-JP" altLang="en-US" dirty="0"/>
              <a:t>と</a:t>
            </a:r>
            <a:r>
              <a:rPr kumimoji="1" lang="en-US" altLang="ja-JP" dirty="0"/>
              <a:t>BMI</a:t>
            </a:r>
            <a:r>
              <a:rPr kumimoji="1" lang="ja-JP" altLang="en-US" dirty="0"/>
              <a:t>の関連に関して</a:t>
            </a:r>
            <a:endParaRPr kumimoji="1" lang="en-US" altLang="ja-JP" dirty="0"/>
          </a:p>
          <a:p>
            <a:pPr algn="ctr"/>
            <a:r>
              <a:rPr lang="en-US" altLang="ja-JP" dirty="0"/>
              <a:t>(obesity paradox</a:t>
            </a:r>
            <a:r>
              <a:rPr lang="ja-JP" altLang="en-US" dirty="0"/>
              <a:t>は</a:t>
            </a:r>
            <a:r>
              <a:rPr lang="en-US" altLang="ja-JP" dirty="0"/>
              <a:t>TAVI</a:t>
            </a:r>
            <a:r>
              <a:rPr lang="ja-JP" altLang="en-US" dirty="0"/>
              <a:t>に存在するのか</a:t>
            </a:r>
            <a:r>
              <a:rPr lang="en-US" altLang="ja-JP" dirty="0"/>
              <a:t>)</a:t>
            </a:r>
            <a:endParaRPr kumimoji="1" lang="ja-JP" altLang="en-US" dirty="0"/>
          </a:p>
        </p:txBody>
      </p:sp>
      <p:sp>
        <p:nvSpPr>
          <p:cNvPr id="3" name="テキスト ボックス 2"/>
          <p:cNvSpPr txBox="1"/>
          <p:nvPr/>
        </p:nvSpPr>
        <p:spPr>
          <a:xfrm>
            <a:off x="7358089" y="1223010"/>
            <a:ext cx="4400550" cy="5355312"/>
          </a:xfrm>
          <a:prstGeom prst="rect">
            <a:avLst/>
          </a:prstGeom>
          <a:noFill/>
        </p:spPr>
        <p:txBody>
          <a:bodyPr wrap="square" rtlCol="0">
            <a:spAutoFit/>
          </a:bodyPr>
          <a:lstStyle/>
          <a:p>
            <a:r>
              <a:rPr kumimoji="1" lang="ja-JP" altLang="en-US" dirty="0"/>
              <a:t>・</a:t>
            </a:r>
            <a:r>
              <a:rPr kumimoji="1" lang="en-US" altLang="ja-JP" dirty="0"/>
              <a:t>obesity</a:t>
            </a:r>
            <a:r>
              <a:rPr kumimoji="1" lang="ja-JP" altLang="en-US" dirty="0"/>
              <a:t>は心血管イベントの</a:t>
            </a:r>
            <a:r>
              <a:rPr lang="ja-JP" altLang="en-US" dirty="0"/>
              <a:t>主要なリスク因子の</a:t>
            </a:r>
            <a:r>
              <a:rPr lang="en-US" altLang="ja-JP" dirty="0"/>
              <a:t>1</a:t>
            </a:r>
            <a:r>
              <a:rPr lang="ja-JP" altLang="en-US" dirty="0"/>
              <a:t>つとされている</a:t>
            </a:r>
            <a:endParaRPr lang="en-US" altLang="ja-JP" dirty="0"/>
          </a:p>
          <a:p>
            <a:endParaRPr kumimoji="1" lang="en-US" altLang="ja-JP" dirty="0"/>
          </a:p>
          <a:p>
            <a:r>
              <a:rPr lang="ja-JP" altLang="en-US" dirty="0"/>
              <a:t>・</a:t>
            </a:r>
            <a:r>
              <a:rPr lang="en-US" altLang="ja-JP" dirty="0"/>
              <a:t>TAVI</a:t>
            </a:r>
            <a:r>
              <a:rPr lang="ja-JP" altLang="en-US" dirty="0"/>
              <a:t>後</a:t>
            </a:r>
            <a:r>
              <a:rPr lang="en-US" altLang="ja-JP" dirty="0"/>
              <a:t>30</a:t>
            </a:r>
            <a:r>
              <a:rPr lang="ja-JP" altLang="en-US" dirty="0"/>
              <a:t>日および</a:t>
            </a:r>
            <a:r>
              <a:rPr lang="en-US" altLang="ja-JP" dirty="0"/>
              <a:t>2</a:t>
            </a:r>
            <a:r>
              <a:rPr lang="ja-JP" altLang="en-US" dirty="0"/>
              <a:t>年の短期、中期追跡調査を行い、</a:t>
            </a:r>
            <a:r>
              <a:rPr lang="en-US" altLang="ja-JP" dirty="0"/>
              <a:t>BMI</a:t>
            </a:r>
            <a:r>
              <a:rPr lang="ja-JP" altLang="en-US" dirty="0"/>
              <a:t>が</a:t>
            </a:r>
            <a:r>
              <a:rPr lang="en-US" altLang="ja-JP" dirty="0"/>
              <a:t>TAVI</a:t>
            </a:r>
            <a:r>
              <a:rPr lang="ja-JP" altLang="en-US" dirty="0"/>
              <a:t>に与える影響に関して評価</a:t>
            </a:r>
            <a:endParaRPr lang="en-US" altLang="ja-JP" dirty="0"/>
          </a:p>
          <a:p>
            <a:endParaRPr lang="en-US" altLang="ja-JP" dirty="0"/>
          </a:p>
          <a:p>
            <a:r>
              <a:rPr lang="ja-JP" altLang="en-US" dirty="0"/>
              <a:t>・</a:t>
            </a:r>
            <a:r>
              <a:rPr lang="en-US" altLang="ja-JP" dirty="0"/>
              <a:t>2012</a:t>
            </a:r>
            <a:r>
              <a:rPr lang="ja-JP" altLang="en-US" dirty="0"/>
              <a:t>年</a:t>
            </a:r>
            <a:r>
              <a:rPr lang="en-US" altLang="ja-JP" dirty="0"/>
              <a:t>1</a:t>
            </a:r>
            <a:r>
              <a:rPr lang="ja-JP" altLang="en-US" dirty="0"/>
              <a:t>月から</a:t>
            </a:r>
            <a:r>
              <a:rPr lang="en-US" altLang="ja-JP" dirty="0"/>
              <a:t>2015</a:t>
            </a:r>
            <a:r>
              <a:rPr lang="ja-JP" altLang="en-US" dirty="0"/>
              <a:t>年</a:t>
            </a:r>
            <a:r>
              <a:rPr lang="en-US" altLang="ja-JP" dirty="0"/>
              <a:t>1</a:t>
            </a:r>
            <a:r>
              <a:rPr lang="ja-JP" altLang="en-US" dirty="0"/>
              <a:t>月の</a:t>
            </a:r>
            <a:r>
              <a:rPr lang="en-US" altLang="ja-JP" dirty="0"/>
              <a:t>3</a:t>
            </a:r>
            <a:r>
              <a:rPr lang="ja-JP" altLang="en-US" dirty="0"/>
              <a:t>年間にアメリカの単施設で</a:t>
            </a:r>
            <a:r>
              <a:rPr lang="en-US" altLang="ja-JP" dirty="0"/>
              <a:t>Severe AS</a:t>
            </a:r>
            <a:r>
              <a:rPr lang="ja-JP" altLang="en-US" dirty="0"/>
              <a:t>に対して施行された一連の</a:t>
            </a:r>
            <a:r>
              <a:rPr lang="en-US" altLang="ja-JP" dirty="0"/>
              <a:t>805</a:t>
            </a:r>
            <a:r>
              <a:rPr lang="ja-JP" altLang="en-US" dirty="0"/>
              <a:t>名を対象に</a:t>
            </a:r>
            <a:r>
              <a:rPr lang="en-US" altLang="ja-JP" dirty="0"/>
              <a:t>BMI;18.5-24.9(normal), BMI25.0-29.9(overweight), BMI&gt;30(obese)</a:t>
            </a:r>
            <a:r>
              <a:rPr lang="ja-JP" altLang="en-US" dirty="0"/>
              <a:t>に分類し、その後の</a:t>
            </a:r>
            <a:r>
              <a:rPr lang="en-US" altLang="ja-JP" dirty="0"/>
              <a:t>Mortality</a:t>
            </a:r>
            <a:r>
              <a:rPr lang="ja-JP" altLang="en-US" dirty="0"/>
              <a:t>に関して評価を行った</a:t>
            </a:r>
            <a:endParaRPr lang="en-US" altLang="ja-JP" dirty="0"/>
          </a:p>
          <a:p>
            <a:endParaRPr lang="en-US" altLang="ja-JP" dirty="0"/>
          </a:p>
          <a:p>
            <a:r>
              <a:rPr lang="ja-JP" altLang="en-US" dirty="0"/>
              <a:t>・</a:t>
            </a:r>
            <a:r>
              <a:rPr lang="en-US" altLang="ja-JP" dirty="0"/>
              <a:t>Obese</a:t>
            </a:r>
            <a:r>
              <a:rPr lang="ja-JP" altLang="en-US" dirty="0"/>
              <a:t>群は若い、</a:t>
            </a:r>
            <a:r>
              <a:rPr lang="en-US" altLang="ja-JP" dirty="0"/>
              <a:t>DM</a:t>
            </a:r>
            <a:r>
              <a:rPr lang="ja-JP" altLang="en-US" dirty="0"/>
              <a:t>罹患率が高い、慢性呼吸器疾患罹患率が高い、</a:t>
            </a:r>
            <a:r>
              <a:rPr lang="en-US" altLang="ja-JP" dirty="0"/>
              <a:t>frailty</a:t>
            </a:r>
            <a:r>
              <a:rPr lang="ja-JP" altLang="en-US" dirty="0"/>
              <a:t>が低いという背景があった</a:t>
            </a:r>
            <a:endParaRPr lang="en-US" altLang="ja-JP" dirty="0"/>
          </a:p>
          <a:p>
            <a:endParaRPr lang="en-US" altLang="ja-JP" dirty="0"/>
          </a:p>
          <a:p>
            <a:r>
              <a:rPr lang="ja-JP" altLang="en-US" dirty="0"/>
              <a:t>・手技成功率は</a:t>
            </a:r>
            <a:r>
              <a:rPr lang="en-US" altLang="ja-JP" dirty="0"/>
              <a:t>3</a:t>
            </a:r>
            <a:r>
              <a:rPr lang="ja-JP" altLang="en-US" dirty="0"/>
              <a:t>群とも同等であった</a:t>
            </a:r>
            <a:endParaRPr lang="en-US" altLang="ja-JP" dirty="0"/>
          </a:p>
        </p:txBody>
      </p:sp>
    </p:spTree>
    <p:extLst>
      <p:ext uri="{BB962C8B-B14F-4D97-AF65-F5344CB8AC3E}">
        <p14:creationId xmlns:p14="http://schemas.microsoft.com/office/powerpoint/2010/main" val="941802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916127" y="365124"/>
            <a:ext cx="8433614" cy="4183207"/>
          </a:xfrm>
          <a:prstGeom prst="rect">
            <a:avLst/>
          </a:prstGeom>
          <a:noFill/>
          <a:ln w="9525">
            <a:noFill/>
            <a:round/>
            <a:headEnd/>
            <a:tailEnd/>
          </a:ln>
        </p:spPr>
      </p:pic>
      <p:sp>
        <p:nvSpPr>
          <p:cNvPr id="3" name="テキスト ボックス 2"/>
          <p:cNvSpPr txBox="1"/>
          <p:nvPr/>
        </p:nvSpPr>
        <p:spPr>
          <a:xfrm>
            <a:off x="916127" y="4700945"/>
            <a:ext cx="11201400" cy="2031325"/>
          </a:xfrm>
          <a:prstGeom prst="rect">
            <a:avLst/>
          </a:prstGeom>
          <a:noFill/>
        </p:spPr>
        <p:txBody>
          <a:bodyPr wrap="square" rtlCol="0">
            <a:spAutoFit/>
          </a:bodyPr>
          <a:lstStyle/>
          <a:p>
            <a:r>
              <a:rPr kumimoji="1" lang="ja-JP" altLang="en-US" dirty="0"/>
              <a:t>（</a:t>
            </a:r>
            <a:r>
              <a:rPr kumimoji="1" lang="en-US" altLang="ja-JP" dirty="0"/>
              <a:t>A)</a:t>
            </a:r>
            <a:r>
              <a:rPr kumimoji="1" lang="ja-JP" altLang="en-US" dirty="0"/>
              <a:t>；単変量解析による</a:t>
            </a:r>
            <a:r>
              <a:rPr kumimoji="1" lang="en-US" altLang="ja-JP" dirty="0"/>
              <a:t>2</a:t>
            </a:r>
            <a:r>
              <a:rPr kumimoji="1" lang="ja-JP" altLang="en-US" dirty="0"/>
              <a:t>年間の生存曲線　</a:t>
            </a:r>
            <a:endParaRPr kumimoji="1" lang="en-US" altLang="ja-JP" dirty="0"/>
          </a:p>
          <a:p>
            <a:r>
              <a:rPr lang="ja-JP" altLang="en-US" dirty="0"/>
              <a:t>（</a:t>
            </a:r>
            <a:r>
              <a:rPr lang="en-US" altLang="ja-JP" dirty="0"/>
              <a:t>B)</a:t>
            </a:r>
            <a:r>
              <a:rPr lang="ja-JP" altLang="en-US" dirty="0"/>
              <a:t>；多変量解析による</a:t>
            </a:r>
            <a:r>
              <a:rPr lang="en-US" altLang="ja-JP" dirty="0"/>
              <a:t>2</a:t>
            </a:r>
            <a:r>
              <a:rPr lang="ja-JP" altLang="en-US" dirty="0"/>
              <a:t>年間の生存曲線</a:t>
            </a:r>
            <a:endParaRPr lang="en-US" altLang="ja-JP" dirty="0"/>
          </a:p>
          <a:p>
            <a:endParaRPr kumimoji="1" lang="en-US" altLang="ja-JP" dirty="0"/>
          </a:p>
          <a:p>
            <a:r>
              <a:rPr lang="ja-JP" altLang="en-US" dirty="0"/>
              <a:t>・単変量での</a:t>
            </a:r>
            <a:r>
              <a:rPr lang="en-US" altLang="ja-JP" dirty="0"/>
              <a:t>2</a:t>
            </a:r>
            <a:r>
              <a:rPr lang="ja-JP" altLang="en-US" dirty="0"/>
              <a:t>年間の全死亡は</a:t>
            </a:r>
            <a:r>
              <a:rPr lang="en-US" altLang="ja-JP" dirty="0"/>
              <a:t>obese</a:t>
            </a:r>
            <a:r>
              <a:rPr lang="ja-JP" altLang="en-US" dirty="0"/>
              <a:t>が有意に良好な結果であった</a:t>
            </a:r>
            <a:endParaRPr lang="en-US" altLang="ja-JP" dirty="0"/>
          </a:p>
          <a:p>
            <a:r>
              <a:rPr lang="en-US" altLang="ja-JP" dirty="0"/>
              <a:t>Over weight vs normal HR0.84 95%CI0.55-1.26 P=0.39  obese vs normal HR0.52 95%CI 0.31-0.90 P=0.02</a:t>
            </a:r>
          </a:p>
          <a:p>
            <a:endParaRPr lang="en-US" altLang="ja-JP" dirty="0"/>
          </a:p>
          <a:p>
            <a:r>
              <a:rPr lang="ja-JP" altLang="en-US" dirty="0"/>
              <a:t>・多変量解析とするとその差は認められなかった</a:t>
            </a:r>
            <a:r>
              <a:rPr lang="en-US" altLang="ja-JP" dirty="0"/>
              <a:t> </a:t>
            </a:r>
            <a:endParaRPr kumimoji="1" lang="ja-JP" altLang="en-US" dirty="0"/>
          </a:p>
        </p:txBody>
      </p:sp>
    </p:spTree>
    <p:extLst>
      <p:ext uri="{BB962C8B-B14F-4D97-AF65-F5344CB8AC3E}">
        <p14:creationId xmlns:p14="http://schemas.microsoft.com/office/powerpoint/2010/main" val="4130217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stretch>
            <a:fillRect/>
          </a:stretch>
        </p:blipFill>
        <p:spPr>
          <a:xfrm>
            <a:off x="1297374" y="365125"/>
            <a:ext cx="6029525" cy="1189494"/>
          </a:xfrm>
          <a:prstGeom prst="rect">
            <a:avLst/>
          </a:prstGeom>
        </p:spPr>
      </p:pic>
      <p:pic>
        <p:nvPicPr>
          <p:cNvPr id="5" name="図 4"/>
          <p:cNvPicPr>
            <a:picLocks noChangeAspect="1"/>
          </p:cNvPicPr>
          <p:nvPr/>
        </p:nvPicPr>
        <p:blipFill>
          <a:blip r:embed="rId3"/>
          <a:stretch>
            <a:fillRect/>
          </a:stretch>
        </p:blipFill>
        <p:spPr>
          <a:xfrm>
            <a:off x="178235" y="1690688"/>
            <a:ext cx="8267804" cy="4852352"/>
          </a:xfrm>
          <a:prstGeom prst="rect">
            <a:avLst/>
          </a:prstGeom>
        </p:spPr>
      </p:pic>
      <p:sp>
        <p:nvSpPr>
          <p:cNvPr id="3" name="テキスト ボックス 2"/>
          <p:cNvSpPr txBox="1"/>
          <p:nvPr/>
        </p:nvSpPr>
        <p:spPr>
          <a:xfrm>
            <a:off x="8446039" y="313541"/>
            <a:ext cx="3585210" cy="646331"/>
          </a:xfrm>
          <a:prstGeom prst="rect">
            <a:avLst/>
          </a:prstGeom>
          <a:noFill/>
        </p:spPr>
        <p:txBody>
          <a:bodyPr wrap="square" rtlCol="0">
            <a:spAutoFit/>
          </a:bodyPr>
          <a:lstStyle/>
          <a:p>
            <a:r>
              <a:rPr kumimoji="1" lang="en-US" altLang="ja-JP" dirty="0"/>
              <a:t>De</a:t>
            </a:r>
            <a:r>
              <a:rPr kumimoji="1" lang="ja-JP" altLang="en-US" dirty="0"/>
              <a:t> </a:t>
            </a:r>
            <a:r>
              <a:rPr kumimoji="1" lang="en-US" altLang="ja-JP" dirty="0"/>
              <a:t>novo</a:t>
            </a:r>
            <a:r>
              <a:rPr kumimoji="1" lang="ja-JP" altLang="en-US" dirty="0"/>
              <a:t> 病変に対する</a:t>
            </a:r>
            <a:r>
              <a:rPr kumimoji="1" lang="en-US" altLang="ja-JP" dirty="0"/>
              <a:t>FFR guide</a:t>
            </a:r>
            <a:r>
              <a:rPr kumimoji="1" lang="ja-JP" altLang="en-US" dirty="0"/>
              <a:t>の </a:t>
            </a:r>
            <a:r>
              <a:rPr kumimoji="1" lang="en-US" altLang="ja-JP" dirty="0"/>
              <a:t>DEB</a:t>
            </a:r>
            <a:r>
              <a:rPr kumimoji="1" lang="ja-JP" altLang="en-US" dirty="0"/>
              <a:t>の有効性に関して</a:t>
            </a:r>
          </a:p>
        </p:txBody>
      </p:sp>
      <p:sp>
        <p:nvSpPr>
          <p:cNvPr id="6" name="テキスト ボックス 5"/>
          <p:cNvSpPr txBox="1"/>
          <p:nvPr/>
        </p:nvSpPr>
        <p:spPr>
          <a:xfrm>
            <a:off x="8549639" y="1097280"/>
            <a:ext cx="3481609" cy="5355312"/>
          </a:xfrm>
          <a:prstGeom prst="rect">
            <a:avLst/>
          </a:prstGeom>
          <a:noFill/>
        </p:spPr>
        <p:txBody>
          <a:bodyPr wrap="square" rtlCol="0">
            <a:spAutoFit/>
          </a:bodyPr>
          <a:lstStyle/>
          <a:p>
            <a:r>
              <a:rPr kumimoji="1" lang="ja-JP" altLang="en-US" dirty="0"/>
              <a:t>・</a:t>
            </a:r>
            <a:r>
              <a:rPr kumimoji="1" lang="en-US" altLang="ja-JP" dirty="0"/>
              <a:t>major </a:t>
            </a:r>
            <a:r>
              <a:rPr kumimoji="1" lang="en-US" altLang="ja-JP" dirty="0" err="1"/>
              <a:t>epicardiac</a:t>
            </a:r>
            <a:r>
              <a:rPr kumimoji="1" lang="en-US" altLang="ja-JP" dirty="0"/>
              <a:t> coronary arteries</a:t>
            </a:r>
            <a:r>
              <a:rPr kumimoji="1" lang="ja-JP" altLang="en-US" dirty="0"/>
              <a:t>における</a:t>
            </a:r>
            <a:r>
              <a:rPr kumimoji="1" lang="en-US" altLang="ja-JP" dirty="0"/>
              <a:t>DEB(paclitaxel-coated </a:t>
            </a:r>
            <a:r>
              <a:rPr kumimoji="1" lang="en-US" altLang="ja-JP" dirty="0" err="1"/>
              <a:t>Ballon</a:t>
            </a:r>
            <a:r>
              <a:rPr kumimoji="1" lang="en-US" altLang="ja-JP" dirty="0"/>
              <a:t>)</a:t>
            </a:r>
            <a:r>
              <a:rPr kumimoji="1" lang="ja-JP" altLang="en-US" dirty="0"/>
              <a:t>の有効性に関する報告は限られている</a:t>
            </a:r>
            <a:endParaRPr kumimoji="1" lang="en-US" altLang="ja-JP" dirty="0"/>
          </a:p>
          <a:p>
            <a:endParaRPr lang="en-US" altLang="ja-JP" dirty="0"/>
          </a:p>
          <a:p>
            <a:r>
              <a:rPr lang="ja-JP" altLang="en-US" dirty="0"/>
              <a:t>・</a:t>
            </a:r>
            <a:r>
              <a:rPr lang="en-US" altLang="ja-JP" dirty="0"/>
              <a:t>2012</a:t>
            </a:r>
            <a:r>
              <a:rPr lang="ja-JP" altLang="en-US" dirty="0"/>
              <a:t>年</a:t>
            </a:r>
            <a:r>
              <a:rPr lang="en-US" altLang="ja-JP" dirty="0"/>
              <a:t>6</a:t>
            </a:r>
            <a:r>
              <a:rPr lang="ja-JP" altLang="en-US" dirty="0"/>
              <a:t>月から</a:t>
            </a:r>
            <a:r>
              <a:rPr lang="en-US" altLang="ja-JP" dirty="0"/>
              <a:t>2013</a:t>
            </a:r>
            <a:r>
              <a:rPr lang="ja-JP" altLang="en-US" dirty="0"/>
              <a:t>年</a:t>
            </a:r>
            <a:r>
              <a:rPr lang="en-US" altLang="ja-JP" dirty="0"/>
              <a:t>6</a:t>
            </a:r>
            <a:r>
              <a:rPr lang="ja-JP" altLang="en-US" dirty="0"/>
              <a:t>月の間に施行された韓国の単施設、</a:t>
            </a:r>
            <a:r>
              <a:rPr lang="en-US" altLang="ja-JP" dirty="0"/>
              <a:t>Prospective consecutive registry</a:t>
            </a:r>
          </a:p>
          <a:p>
            <a:endParaRPr lang="en-US" altLang="ja-JP" dirty="0"/>
          </a:p>
          <a:p>
            <a:r>
              <a:rPr kumimoji="1" lang="ja-JP" altLang="en-US" dirty="0"/>
              <a:t>・開始時</a:t>
            </a:r>
            <a:r>
              <a:rPr kumimoji="1" lang="en-US" altLang="ja-JP" dirty="0"/>
              <a:t>80</a:t>
            </a:r>
            <a:r>
              <a:rPr kumimoji="1" lang="ja-JP" altLang="en-US" dirty="0"/>
              <a:t>名を登録し、</a:t>
            </a:r>
            <a:r>
              <a:rPr lang="en-US" altLang="ja-JP" dirty="0"/>
              <a:t>S</a:t>
            </a:r>
            <a:r>
              <a:rPr kumimoji="1" lang="en-US" altLang="ja-JP" dirty="0"/>
              <a:t>uccessful POBA</a:t>
            </a:r>
            <a:r>
              <a:rPr kumimoji="1" lang="ja-JP" altLang="en-US" dirty="0"/>
              <a:t>を施行された</a:t>
            </a:r>
            <a:r>
              <a:rPr lang="en-US" altLang="ja-JP" dirty="0"/>
              <a:t>66</a:t>
            </a:r>
            <a:r>
              <a:rPr lang="ja-JP" altLang="en-US" dirty="0"/>
              <a:t>名</a:t>
            </a:r>
            <a:r>
              <a:rPr lang="en-US" altLang="ja-JP" dirty="0"/>
              <a:t>/67 De</a:t>
            </a:r>
            <a:r>
              <a:rPr lang="ja-JP" altLang="en-US" dirty="0"/>
              <a:t> </a:t>
            </a:r>
            <a:r>
              <a:rPr lang="en-US" altLang="ja-JP" dirty="0"/>
              <a:t>novo</a:t>
            </a:r>
            <a:r>
              <a:rPr lang="ja-JP" altLang="en-US" dirty="0"/>
              <a:t>病変に対し、</a:t>
            </a:r>
            <a:r>
              <a:rPr lang="en-US" altLang="ja-JP" dirty="0"/>
              <a:t>POBA</a:t>
            </a:r>
            <a:r>
              <a:rPr lang="ja-JP" altLang="en-US" dirty="0"/>
              <a:t>後の</a:t>
            </a:r>
            <a:r>
              <a:rPr lang="en-US" altLang="ja-JP" dirty="0"/>
              <a:t>FFR&gt;0.85</a:t>
            </a:r>
            <a:r>
              <a:rPr lang="ja-JP" altLang="en-US" dirty="0"/>
              <a:t>であれば</a:t>
            </a:r>
            <a:r>
              <a:rPr lang="en-US" altLang="ja-JP" dirty="0"/>
              <a:t>DEB</a:t>
            </a:r>
            <a:r>
              <a:rPr lang="ja-JP" altLang="en-US" dirty="0"/>
              <a:t>が選択され（全例</a:t>
            </a:r>
            <a:r>
              <a:rPr lang="en-US" altLang="ja-JP" dirty="0"/>
              <a:t>30</a:t>
            </a:r>
            <a:r>
              <a:rPr lang="ja-JP" altLang="en-US" dirty="0"/>
              <a:t>例</a:t>
            </a:r>
            <a:r>
              <a:rPr lang="en-US" altLang="ja-JP" dirty="0"/>
              <a:t>)</a:t>
            </a:r>
            <a:r>
              <a:rPr lang="ja-JP" altLang="en-US" dirty="0" err="1"/>
              <a:t>、</a:t>
            </a:r>
            <a:r>
              <a:rPr lang="en-US" altLang="ja-JP" dirty="0"/>
              <a:t>POBA</a:t>
            </a:r>
            <a:r>
              <a:rPr lang="ja-JP" altLang="en-US" dirty="0"/>
              <a:t>後の</a:t>
            </a:r>
            <a:r>
              <a:rPr lang="en-US" altLang="ja-JP" dirty="0"/>
              <a:t>FFR&lt;0.85</a:t>
            </a:r>
            <a:r>
              <a:rPr lang="ja-JP" altLang="en-US" dirty="0"/>
              <a:t>であれば</a:t>
            </a:r>
            <a:r>
              <a:rPr lang="en-US" altLang="ja-JP" dirty="0"/>
              <a:t>stent</a:t>
            </a:r>
            <a:r>
              <a:rPr lang="ja-JP" altLang="en-US" dirty="0"/>
              <a:t>がより好まれた</a:t>
            </a:r>
            <a:r>
              <a:rPr lang="en-US" altLang="ja-JP" dirty="0"/>
              <a:t>(stent 22</a:t>
            </a:r>
            <a:r>
              <a:rPr lang="ja-JP" altLang="en-US" dirty="0"/>
              <a:t>例、</a:t>
            </a:r>
            <a:r>
              <a:rPr lang="en-US" altLang="ja-JP" dirty="0"/>
              <a:t>DEB15</a:t>
            </a:r>
            <a:r>
              <a:rPr lang="ja-JP" altLang="en-US" dirty="0"/>
              <a:t>例</a:t>
            </a:r>
            <a:r>
              <a:rPr lang="en-US" altLang="ja-JP" dirty="0"/>
              <a:t>)</a:t>
            </a:r>
            <a:endParaRPr kumimoji="1" lang="ja-JP" altLang="en-US" dirty="0"/>
          </a:p>
        </p:txBody>
      </p:sp>
    </p:spTree>
    <p:extLst>
      <p:ext uri="{BB962C8B-B14F-4D97-AF65-F5344CB8AC3E}">
        <p14:creationId xmlns:p14="http://schemas.microsoft.com/office/powerpoint/2010/main" val="214380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3" cstate="print"/>
          <a:srcRect/>
          <a:stretch>
            <a:fillRect/>
          </a:stretch>
        </p:blipFill>
        <p:spPr bwMode="auto">
          <a:xfrm>
            <a:off x="7448550" y="163679"/>
            <a:ext cx="4280664" cy="6440634"/>
          </a:xfrm>
          <a:prstGeom prst="rect">
            <a:avLst/>
          </a:prstGeom>
          <a:noFill/>
          <a:ln w="9525">
            <a:noFill/>
            <a:round/>
            <a:headEnd/>
            <a:tailEnd/>
          </a:ln>
        </p:spPr>
      </p:pic>
      <p:pic>
        <p:nvPicPr>
          <p:cNvPr id="6" name="Picture 2"/>
          <p:cNvPicPr>
            <a:picLocks noChangeAspect="1" noChangeArrowheads="1"/>
          </p:cNvPicPr>
          <p:nvPr/>
        </p:nvPicPr>
        <p:blipFill>
          <a:blip r:embed="rId4" cstate="print"/>
          <a:srcRect/>
          <a:stretch>
            <a:fillRect/>
          </a:stretch>
        </p:blipFill>
        <p:spPr bwMode="auto">
          <a:xfrm>
            <a:off x="643890" y="308187"/>
            <a:ext cx="4396740" cy="3719255"/>
          </a:xfrm>
          <a:prstGeom prst="rect">
            <a:avLst/>
          </a:prstGeom>
          <a:noFill/>
          <a:ln w="9525">
            <a:noFill/>
            <a:round/>
            <a:headEnd/>
            <a:tailEnd/>
          </a:ln>
        </p:spPr>
      </p:pic>
      <p:sp>
        <p:nvSpPr>
          <p:cNvPr id="3" name="テキスト ボックス 2"/>
          <p:cNvSpPr txBox="1"/>
          <p:nvPr/>
        </p:nvSpPr>
        <p:spPr>
          <a:xfrm>
            <a:off x="175260" y="4171950"/>
            <a:ext cx="7299960" cy="2585323"/>
          </a:xfrm>
          <a:prstGeom prst="rect">
            <a:avLst/>
          </a:prstGeom>
          <a:noFill/>
        </p:spPr>
        <p:txBody>
          <a:bodyPr wrap="square" rtlCol="0">
            <a:spAutoFit/>
          </a:bodyPr>
          <a:lstStyle/>
          <a:p>
            <a:r>
              <a:rPr lang="ja-JP" altLang="en-US" dirty="0"/>
              <a:t>・対象は</a:t>
            </a:r>
            <a:r>
              <a:rPr lang="en-US" altLang="ja-JP" dirty="0" err="1"/>
              <a:t>Angio</a:t>
            </a:r>
            <a:r>
              <a:rPr lang="ja-JP" altLang="en-US" dirty="0"/>
              <a:t>で</a:t>
            </a:r>
            <a:r>
              <a:rPr lang="en-US" altLang="ja-JP" dirty="0"/>
              <a:t>50%</a:t>
            </a:r>
            <a:r>
              <a:rPr lang="ja-JP" altLang="en-US" dirty="0"/>
              <a:t>以上の狭窄を有し、</a:t>
            </a:r>
            <a:r>
              <a:rPr lang="en-US" altLang="ja-JP" dirty="0"/>
              <a:t>TMT/SPECT/FFR</a:t>
            </a:r>
            <a:r>
              <a:rPr lang="ja-JP" altLang="en-US" dirty="0"/>
              <a:t>で虚血が証明された血管径</a:t>
            </a:r>
            <a:r>
              <a:rPr lang="en-US" altLang="ja-JP" dirty="0"/>
              <a:t>2.5-3.5mm, </a:t>
            </a:r>
            <a:r>
              <a:rPr lang="ja-JP" altLang="en-US" dirty="0"/>
              <a:t>長さ</a:t>
            </a:r>
            <a:r>
              <a:rPr lang="en-US" altLang="ja-JP" dirty="0"/>
              <a:t>24</a:t>
            </a:r>
            <a:r>
              <a:rPr lang="ja-JP" altLang="en-US" dirty="0"/>
              <a:t>㎜以下の血管</a:t>
            </a:r>
            <a:endParaRPr lang="en-US" altLang="ja-JP" dirty="0"/>
          </a:p>
          <a:p>
            <a:endParaRPr kumimoji="1" lang="en-US" altLang="ja-JP" dirty="0"/>
          </a:p>
          <a:p>
            <a:r>
              <a:rPr lang="ja-JP" altLang="en-US" dirty="0"/>
              <a:t>・</a:t>
            </a:r>
            <a:r>
              <a:rPr lang="en-US" altLang="ja-JP" dirty="0"/>
              <a:t>STEMI</a:t>
            </a:r>
            <a:r>
              <a:rPr lang="ja-JP" altLang="en-US" dirty="0"/>
              <a:t>や</a:t>
            </a:r>
            <a:r>
              <a:rPr lang="en-US" altLang="ja-JP" dirty="0"/>
              <a:t>LMT</a:t>
            </a:r>
            <a:r>
              <a:rPr lang="ja-JP" altLang="en-US" dirty="0"/>
              <a:t>や血栓性病変、入口部病変、石灰化は除外</a:t>
            </a:r>
            <a:endParaRPr lang="en-US" altLang="ja-JP" dirty="0"/>
          </a:p>
          <a:p>
            <a:endParaRPr lang="en-US" altLang="ja-JP" dirty="0"/>
          </a:p>
          <a:p>
            <a:r>
              <a:rPr lang="ja-JP" altLang="en-US" dirty="0"/>
              <a:t>・</a:t>
            </a:r>
            <a:r>
              <a:rPr lang="en-US" altLang="ja-JP" dirty="0"/>
              <a:t>DEB</a:t>
            </a:r>
            <a:r>
              <a:rPr lang="ja-JP" altLang="en-US" dirty="0"/>
              <a:t>群は</a:t>
            </a:r>
            <a:r>
              <a:rPr lang="en-US" altLang="ja-JP" dirty="0"/>
              <a:t>ASA100mg(lifelong), </a:t>
            </a:r>
            <a:r>
              <a:rPr lang="en-US" altLang="ja-JP" dirty="0" err="1"/>
              <a:t>clopidgrel</a:t>
            </a:r>
            <a:r>
              <a:rPr lang="en-US" altLang="ja-JP" dirty="0"/>
              <a:t> 75mg(6w), </a:t>
            </a:r>
            <a:r>
              <a:rPr lang="en-US" altLang="ja-JP" dirty="0" err="1"/>
              <a:t>cilostazol</a:t>
            </a:r>
            <a:r>
              <a:rPr lang="en-US" altLang="ja-JP" dirty="0"/>
              <a:t>(100mg/</a:t>
            </a:r>
            <a:r>
              <a:rPr lang="en-US" altLang="ja-JP" dirty="0" err="1"/>
              <a:t>twice;vasospasm</a:t>
            </a:r>
            <a:r>
              <a:rPr lang="en-US" altLang="ja-JP" dirty="0"/>
              <a:t> 2w)</a:t>
            </a:r>
          </a:p>
          <a:p>
            <a:endParaRPr lang="en-US" altLang="ja-JP" dirty="0"/>
          </a:p>
          <a:p>
            <a:r>
              <a:rPr lang="ja-JP" altLang="en-US" dirty="0"/>
              <a:t>・</a:t>
            </a:r>
            <a:r>
              <a:rPr lang="en-US" altLang="ja-JP" dirty="0"/>
              <a:t>Stent</a:t>
            </a:r>
            <a:r>
              <a:rPr lang="ja-JP" altLang="en-US" dirty="0"/>
              <a:t>群は</a:t>
            </a:r>
            <a:r>
              <a:rPr lang="en-US" altLang="ja-JP" dirty="0"/>
              <a:t>ASA100mg(lifelong), </a:t>
            </a:r>
            <a:r>
              <a:rPr lang="en-US" altLang="ja-JP" dirty="0" err="1"/>
              <a:t>clopidgrel</a:t>
            </a:r>
            <a:r>
              <a:rPr lang="en-US" altLang="ja-JP" dirty="0"/>
              <a:t> 75mg(12m/6m(BMS))</a:t>
            </a:r>
          </a:p>
        </p:txBody>
      </p:sp>
      <p:sp>
        <p:nvSpPr>
          <p:cNvPr id="9" name="吹き出し: 四角形 8"/>
          <p:cNvSpPr/>
          <p:nvPr/>
        </p:nvSpPr>
        <p:spPr>
          <a:xfrm>
            <a:off x="4606290" y="163679"/>
            <a:ext cx="2606040" cy="982980"/>
          </a:xfrm>
          <a:prstGeom prst="wedgeRectCallout">
            <a:avLst>
              <a:gd name="adj1" fmla="val 63931"/>
              <a:gd name="adj2" fmla="val -7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a:t>① </a:t>
            </a:r>
            <a:r>
              <a:rPr lang="en-US" altLang="ja-JP"/>
              <a:t>9</a:t>
            </a:r>
            <a:r>
              <a:rPr lang="ja-JP" altLang="en-US"/>
              <a:t>か月時点で</a:t>
            </a:r>
            <a:r>
              <a:rPr lang="en-US" altLang="ja-JP"/>
              <a:t>Late lumen loss </a:t>
            </a:r>
            <a:r>
              <a:rPr lang="ja-JP" altLang="en-US"/>
              <a:t>が</a:t>
            </a:r>
            <a:r>
              <a:rPr lang="en-US" altLang="ja-JP"/>
              <a:t>DEB</a:t>
            </a:r>
            <a:r>
              <a:rPr lang="ja-JP" altLang="en-US"/>
              <a:t>で少ない</a:t>
            </a:r>
            <a:endParaRPr lang="ja-JP" altLang="en-US" dirty="0"/>
          </a:p>
        </p:txBody>
      </p:sp>
      <p:sp>
        <p:nvSpPr>
          <p:cNvPr id="10" name="吹き出し: 四角形 9"/>
          <p:cNvSpPr/>
          <p:nvPr/>
        </p:nvSpPr>
        <p:spPr>
          <a:xfrm>
            <a:off x="4606290" y="1847698"/>
            <a:ext cx="2606040" cy="1969921"/>
          </a:xfrm>
          <a:prstGeom prst="wedgeRectCallout">
            <a:avLst>
              <a:gd name="adj1" fmla="val 61626"/>
              <a:gd name="adj2" fmla="val 361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②</a:t>
            </a:r>
            <a:r>
              <a:rPr lang="en-US" altLang="ja-JP" dirty="0"/>
              <a:t>9</a:t>
            </a:r>
            <a:r>
              <a:rPr lang="ja-JP" altLang="en-US" dirty="0"/>
              <a:t>か月時点で</a:t>
            </a:r>
            <a:r>
              <a:rPr lang="en-US" altLang="ja-JP" dirty="0"/>
              <a:t>FFR</a:t>
            </a:r>
            <a:r>
              <a:rPr lang="ja-JP" altLang="en-US" dirty="0"/>
              <a:t>の値に差がない</a:t>
            </a:r>
            <a:endParaRPr lang="en-US" altLang="ja-JP" dirty="0"/>
          </a:p>
          <a:p>
            <a:endParaRPr lang="en-US" altLang="ja-JP" dirty="0"/>
          </a:p>
          <a:p>
            <a:r>
              <a:rPr lang="ja-JP" altLang="en-US" dirty="0"/>
              <a:t>③</a:t>
            </a:r>
            <a:r>
              <a:rPr lang="en-US" altLang="ja-JP" dirty="0"/>
              <a:t>1</a:t>
            </a:r>
            <a:r>
              <a:rPr lang="ja-JP" altLang="en-US" dirty="0"/>
              <a:t>年の時点で</a:t>
            </a:r>
            <a:r>
              <a:rPr lang="en-US" altLang="ja-JP" dirty="0"/>
              <a:t>MI</a:t>
            </a:r>
            <a:r>
              <a:rPr lang="ja-JP" altLang="en-US" dirty="0"/>
              <a:t>と</a:t>
            </a:r>
            <a:r>
              <a:rPr lang="en-US" altLang="ja-JP" dirty="0"/>
              <a:t>TLR</a:t>
            </a:r>
            <a:r>
              <a:rPr lang="ja-JP" altLang="en-US" dirty="0"/>
              <a:t>が両群に</a:t>
            </a:r>
            <a:r>
              <a:rPr lang="en-US" altLang="ja-JP" dirty="0"/>
              <a:t>1</a:t>
            </a:r>
            <a:r>
              <a:rPr lang="ja-JP" altLang="en-US" dirty="0"/>
              <a:t>例ずつ認めた</a:t>
            </a:r>
            <a:r>
              <a:rPr lang="en-US" altLang="ja-JP" dirty="0"/>
              <a:t>(</a:t>
            </a:r>
            <a:r>
              <a:rPr lang="ja-JP" altLang="en-US" dirty="0"/>
              <a:t>差はない</a:t>
            </a:r>
            <a:r>
              <a:rPr lang="en-US" altLang="ja-JP" dirty="0"/>
              <a:t>)</a:t>
            </a:r>
            <a:endParaRPr lang="ja-JP" altLang="en-US" dirty="0"/>
          </a:p>
        </p:txBody>
      </p:sp>
      <p:sp>
        <p:nvSpPr>
          <p:cNvPr id="11" name="矢印: 左右 10"/>
          <p:cNvSpPr/>
          <p:nvPr/>
        </p:nvSpPr>
        <p:spPr>
          <a:xfrm>
            <a:off x="10252710" y="1843736"/>
            <a:ext cx="445770" cy="17937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左右 11"/>
          <p:cNvSpPr/>
          <p:nvPr/>
        </p:nvSpPr>
        <p:spPr>
          <a:xfrm flipV="1">
            <a:off x="9776460" y="1729892"/>
            <a:ext cx="262890" cy="13670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1702916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1338</Words>
  <Application>Microsoft Office PowerPoint</Application>
  <PresentationFormat>ワイド画面</PresentationFormat>
  <Paragraphs>95</Paragraphs>
  <Slides>11</Slides>
  <Notes>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11</vt:i4>
      </vt:variant>
    </vt:vector>
  </HeadingPairs>
  <TitlesOfParts>
    <vt:vector size="15"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2021-05-01T15:29:25Z</dcterms:created>
  <dcterms:modified xsi:type="dcterms:W3CDTF">2021-05-01T15:29:51Z</dcterms:modified>
</cp:coreProperties>
</file>