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7"/>
  </p:notesMasterIdLst>
  <p:sldIdLst>
    <p:sldId id="256" r:id="rId2"/>
    <p:sldId id="257" r:id="rId3"/>
    <p:sldId id="258" r:id="rId4"/>
    <p:sldId id="259" r:id="rId5"/>
    <p:sldId id="260" r:id="rId6"/>
    <p:sldId id="261" r:id="rId7"/>
    <p:sldId id="262" r:id="rId8"/>
    <p:sldId id="277" r:id="rId9"/>
    <p:sldId id="263" r:id="rId10"/>
    <p:sldId id="264" r:id="rId11"/>
    <p:sldId id="265" r:id="rId12"/>
    <p:sldId id="278" r:id="rId13"/>
    <p:sldId id="266" r:id="rId14"/>
    <p:sldId id="267" r:id="rId15"/>
    <p:sldId id="276" r:id="rId16"/>
    <p:sldId id="275" r:id="rId17"/>
    <p:sldId id="268" r:id="rId18"/>
    <p:sldId id="269" r:id="rId19"/>
    <p:sldId id="270" r:id="rId20"/>
    <p:sldId id="271" r:id="rId21"/>
    <p:sldId id="279" r:id="rId22"/>
    <p:sldId id="272" r:id="rId23"/>
    <p:sldId id="280" r:id="rId24"/>
    <p:sldId id="273" r:id="rId25"/>
    <p:sldId id="274" r:id="rId26"/>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7563" autoAdjust="0"/>
  </p:normalViewPr>
  <p:slideViewPr>
    <p:cSldViewPr snapToGrid="0">
      <p:cViewPr varScale="1">
        <p:scale>
          <a:sx n="67" d="100"/>
          <a:sy n="67" d="100"/>
        </p:scale>
        <p:origin x="6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F70A4-D111-4B5B-86E9-14F43C90AB27}" type="datetimeFigureOut">
              <a:rPr kumimoji="1" lang="ja-JP" altLang="en-US" smtClean="0"/>
              <a:t>2021/5/11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9723A-42C4-46E5-8F0C-958F67F9F41D}" type="slidenum">
              <a:rPr kumimoji="1" lang="ja-JP" altLang="en-US" smtClean="0"/>
              <a:t>‹#›</a:t>
            </a:fld>
            <a:endParaRPr kumimoji="1" lang="ja-JP" altLang="en-US"/>
          </a:p>
        </p:txBody>
      </p:sp>
    </p:spTree>
    <p:extLst>
      <p:ext uri="{BB962C8B-B14F-4D97-AF65-F5344CB8AC3E}">
        <p14:creationId xmlns:p14="http://schemas.microsoft.com/office/powerpoint/2010/main" val="48346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78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5271EC-3A04-4861-9523-C4DB42E60F83}"/>
              </a:ext>
            </a:extLst>
          </p:cNvPr>
          <p:cNvSpPr>
            <a:spLocks noGrp="1"/>
          </p:cNvSpPr>
          <p:nvPr>
            <p:ph type="title"/>
          </p:nvPr>
        </p:nvSpPr>
        <p:spPr/>
        <p:txBody>
          <a:bodyPr/>
          <a:lstStyle/>
          <a:p>
            <a:r>
              <a:rPr kumimoji="1" lang="ja-JP" altLang="en-US" dirty="0"/>
              <a:t>マスター タイトルの書式設定</a:t>
            </a:r>
          </a:p>
        </p:txBody>
      </p:sp>
      <p:sp>
        <p:nvSpPr>
          <p:cNvPr id="4" name="テキスト プレースホルダー 3">
            <a:extLst>
              <a:ext uri="{FF2B5EF4-FFF2-40B4-BE49-F238E27FC236}">
                <a16:creationId xmlns:a16="http://schemas.microsoft.com/office/drawing/2014/main" id="{83D291A7-FE18-4928-AE83-7F2B0542A4F3}"/>
              </a:ext>
            </a:extLst>
          </p:cNvPr>
          <p:cNvSpPr>
            <a:spLocks noGrp="1"/>
          </p:cNvSpPr>
          <p:nvPr>
            <p:ph type="body" sz="quarter" idx="10"/>
          </p:nvPr>
        </p:nvSpPr>
        <p:spPr>
          <a:xfrm>
            <a:off x="628650" y="1857751"/>
            <a:ext cx="7886700" cy="469387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509247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グループ化 223"/>
          <p:cNvGrpSpPr>
            <a:grpSpLocks/>
          </p:cNvGrpSpPr>
          <p:nvPr/>
        </p:nvGrpSpPr>
        <p:grpSpPr bwMode="auto">
          <a:xfrm>
            <a:off x="0" y="0"/>
            <a:ext cx="9144000" cy="6858000"/>
            <a:chOff x="0" y="0"/>
            <a:chExt cx="10287000" cy="6858000"/>
          </a:xfrm>
        </p:grpSpPr>
        <p:pic>
          <p:nvPicPr>
            <p:cNvPr id="1027" name="Picture 218"/>
            <p:cNvPicPr preferRelativeResize="0">
              <a:picLocks noChangeAspect="1" noChangeArrowheads="1"/>
            </p:cNvPicPr>
            <p:nvPr userDrawn="1"/>
          </p:nvPicPr>
          <p:blipFill>
            <a:blip r:embed="rId4">
              <a:lum bright="-66000" contrast="-78000"/>
              <a:extLst>
                <a:ext uri="{28A0092B-C50C-407E-A947-70E740481C1C}">
                  <a14:useLocalDpi xmlns:a14="http://schemas.microsoft.com/office/drawing/2010/main" val="0"/>
                </a:ext>
              </a:extLst>
            </a:blip>
            <a:srcRect t="1372" b="25391"/>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19"/>
            <p:cNvSpPr>
              <a:spLocks noChangeArrowheads="1"/>
            </p:cNvSpPr>
            <p:nvPr userDrawn="1"/>
          </p:nvSpPr>
          <p:spPr bwMode="auto">
            <a:xfrm>
              <a:off x="0" y="0"/>
              <a:ext cx="10287000" cy="6858000"/>
            </a:xfrm>
            <a:prstGeom prst="rect">
              <a:avLst/>
            </a:prstGeom>
            <a:solidFill>
              <a:srgbClr val="6666FF">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2667">
                <a:solidFill>
                  <a:srgbClr val="FFCCFF"/>
                </a:solidFill>
                <a:ea typeface="HGP創英角ﾎﾟｯﾌﾟ体" panose="040B0A00000000000000" pitchFamily="50" charset="-128"/>
              </a:endParaRPr>
            </a:p>
          </p:txBody>
        </p:sp>
      </p:grpSp>
      <p:sp>
        <p:nvSpPr>
          <p:cNvPr id="2" name="タイトル プレースホルダー 1">
            <a:extLst>
              <a:ext uri="{FF2B5EF4-FFF2-40B4-BE49-F238E27FC236}">
                <a16:creationId xmlns:a16="http://schemas.microsoft.com/office/drawing/2014/main" id="{322DB993-F57A-4FB7-9C5C-B6BCCCC734E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1E861906-5999-41A1-A6FE-1376A4D4589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928858698"/>
      </p:ext>
    </p:extLst>
  </p:cSld>
  <p:clrMap bg1="dk2" tx1="lt1" bg2="dk1" tx2="lt2" accent1="accent1" accent2="accent2" accent3="accent3" accent4="accent4" accent5="accent5" accent6="accent6" hlink="hlink" folHlink="folHlink"/>
  <p:sldLayoutIdLst>
    <p:sldLayoutId id="2147483674" r:id="rId1"/>
    <p:sldLayoutId id="2147483675" r:id="rId2"/>
  </p:sldLayoutIdLst>
  <p:txStyles>
    <p:titleStyle>
      <a:lvl1pPr algn="ctr" rtl="0" eaLnBrk="1" fontAlgn="base" hangingPunct="1">
        <a:spcBef>
          <a:spcPct val="0"/>
        </a:spcBef>
        <a:spcAft>
          <a:spcPct val="0"/>
        </a:spcAft>
        <a:defRPr kumimoji="1" sz="391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3911">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1" fontAlgn="base" hangingPunct="1">
        <a:spcBef>
          <a:spcPct val="0"/>
        </a:spcBef>
        <a:spcAft>
          <a:spcPct val="0"/>
        </a:spcAft>
        <a:defRPr kumimoji="1" sz="3911">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1" fontAlgn="base" hangingPunct="1">
        <a:spcBef>
          <a:spcPct val="0"/>
        </a:spcBef>
        <a:spcAft>
          <a:spcPct val="0"/>
        </a:spcAft>
        <a:defRPr kumimoji="1" sz="3911">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1" fontAlgn="base" hangingPunct="1">
        <a:spcBef>
          <a:spcPct val="0"/>
        </a:spcBef>
        <a:spcAft>
          <a:spcPct val="0"/>
        </a:spcAft>
        <a:defRPr kumimoji="1" sz="3911">
          <a:solidFill>
            <a:schemeClr val="tx2"/>
          </a:solidFill>
          <a:effectLst>
            <a:outerShdw blurRad="38100" dist="38100" dir="2700000" algn="tl">
              <a:srgbClr val="000000"/>
            </a:outerShdw>
          </a:effectLst>
          <a:latin typeface="Arial" charset="0"/>
          <a:ea typeface="ＭＳ Ｐゴシック" pitchFamily="50" charset="-128"/>
        </a:defRPr>
      </a:lvl5pPr>
      <a:lvl6pPr marL="406405" algn="ctr" rtl="0" eaLnBrk="1" fontAlgn="base" hangingPunct="1">
        <a:spcBef>
          <a:spcPct val="0"/>
        </a:spcBef>
        <a:spcAft>
          <a:spcPct val="0"/>
        </a:spcAft>
        <a:defRPr kumimoji="1" sz="3911">
          <a:solidFill>
            <a:schemeClr val="tx2"/>
          </a:solidFill>
          <a:effectLst>
            <a:outerShdw blurRad="38100" dist="38100" dir="2700000" algn="tl">
              <a:srgbClr val="000000"/>
            </a:outerShdw>
          </a:effectLst>
          <a:latin typeface="Arial" charset="0"/>
          <a:ea typeface="ＭＳ Ｐゴシック" pitchFamily="50" charset="-128"/>
        </a:defRPr>
      </a:lvl6pPr>
      <a:lvl7pPr marL="812810" algn="ctr" rtl="0" eaLnBrk="1" fontAlgn="base" hangingPunct="1">
        <a:spcBef>
          <a:spcPct val="0"/>
        </a:spcBef>
        <a:spcAft>
          <a:spcPct val="0"/>
        </a:spcAft>
        <a:defRPr kumimoji="1" sz="3911">
          <a:solidFill>
            <a:schemeClr val="tx2"/>
          </a:solidFill>
          <a:effectLst>
            <a:outerShdw blurRad="38100" dist="38100" dir="2700000" algn="tl">
              <a:srgbClr val="000000"/>
            </a:outerShdw>
          </a:effectLst>
          <a:latin typeface="Arial" charset="0"/>
          <a:ea typeface="ＭＳ Ｐゴシック" pitchFamily="50" charset="-128"/>
        </a:defRPr>
      </a:lvl7pPr>
      <a:lvl8pPr marL="1219215" algn="ctr" rtl="0" eaLnBrk="1" fontAlgn="base" hangingPunct="1">
        <a:spcBef>
          <a:spcPct val="0"/>
        </a:spcBef>
        <a:spcAft>
          <a:spcPct val="0"/>
        </a:spcAft>
        <a:defRPr kumimoji="1" sz="3911">
          <a:solidFill>
            <a:schemeClr val="tx2"/>
          </a:solidFill>
          <a:effectLst>
            <a:outerShdw blurRad="38100" dist="38100" dir="2700000" algn="tl">
              <a:srgbClr val="000000"/>
            </a:outerShdw>
          </a:effectLst>
          <a:latin typeface="Arial" charset="0"/>
          <a:ea typeface="ＭＳ Ｐゴシック" pitchFamily="50" charset="-128"/>
        </a:defRPr>
      </a:lvl8pPr>
      <a:lvl9pPr marL="1625620" algn="ctr" rtl="0" eaLnBrk="1" fontAlgn="base" hangingPunct="1">
        <a:spcBef>
          <a:spcPct val="0"/>
        </a:spcBef>
        <a:spcAft>
          <a:spcPct val="0"/>
        </a:spcAft>
        <a:defRPr kumimoji="1" sz="3911">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04804" indent="-304804" algn="l" rtl="0" eaLnBrk="1" fontAlgn="base" hangingPunct="1">
        <a:spcBef>
          <a:spcPct val="20000"/>
        </a:spcBef>
        <a:spcAft>
          <a:spcPct val="0"/>
        </a:spcAft>
        <a:buClr>
          <a:schemeClr val="hlink"/>
        </a:buClr>
        <a:buFont typeface="Wingdings" panose="05000000000000000000" pitchFamily="2" charset="2"/>
        <a:buBlip>
          <a:blip r:embed="rId5"/>
        </a:buBlip>
        <a:defRPr kumimoji="1">
          <a:solidFill>
            <a:schemeClr val="tx1"/>
          </a:solidFill>
          <a:effectLst>
            <a:outerShdw blurRad="38100" dist="38100" dir="2700000" algn="tl">
              <a:srgbClr val="000000"/>
            </a:outerShdw>
          </a:effectLst>
          <a:latin typeface="+mn-lt"/>
          <a:ea typeface="+mn-ea"/>
          <a:cs typeface="+mn-cs"/>
        </a:defRPr>
      </a:lvl1pPr>
      <a:lvl2pPr marL="660408" indent="-254003" algn="l" rtl="0" eaLnBrk="1" fontAlgn="base" hangingPunct="1">
        <a:spcBef>
          <a:spcPct val="20000"/>
        </a:spcBef>
        <a:spcAft>
          <a:spcPct val="0"/>
        </a:spcAft>
        <a:buClr>
          <a:schemeClr val="folHlink"/>
        </a:buClr>
        <a:buSzPct val="50000"/>
        <a:buFont typeface="Wingdings" panose="05000000000000000000" pitchFamily="2" charset="2"/>
        <a:buChar char="n"/>
        <a:defRPr kumimoji="1">
          <a:solidFill>
            <a:schemeClr val="tx1"/>
          </a:solidFill>
          <a:effectLst>
            <a:outerShdw blurRad="38100" dist="38100" dir="2700000" algn="tl">
              <a:srgbClr val="000000"/>
            </a:outerShdw>
          </a:effectLst>
          <a:latin typeface="+mn-lt"/>
          <a:ea typeface="+mn-ea"/>
        </a:defRPr>
      </a:lvl2pPr>
      <a:lvl3pPr marL="1016013" indent="-203203" algn="l" rtl="0" eaLnBrk="1" fontAlgn="base" hangingPunct="1">
        <a:spcBef>
          <a:spcPct val="20000"/>
        </a:spcBef>
        <a:spcAft>
          <a:spcPct val="0"/>
        </a:spcAft>
        <a:buClr>
          <a:schemeClr val="hlink"/>
        </a:buClr>
        <a:buFont typeface="Wingdings" panose="05000000000000000000" pitchFamily="2" charset="2"/>
        <a:buBlip>
          <a:blip r:embed="rId5"/>
        </a:buBlip>
        <a:defRPr kumimoji="1">
          <a:solidFill>
            <a:schemeClr val="tx1"/>
          </a:solidFill>
          <a:effectLst>
            <a:outerShdw blurRad="38100" dist="38100" dir="2700000" algn="tl">
              <a:srgbClr val="000000"/>
            </a:outerShdw>
          </a:effectLst>
          <a:latin typeface="+mn-lt"/>
          <a:ea typeface="+mn-ea"/>
        </a:defRPr>
      </a:lvl3pPr>
      <a:lvl4pPr marL="1422418" indent="-203203" algn="l" rtl="0" eaLnBrk="1" fontAlgn="base" hangingPunct="1">
        <a:spcBef>
          <a:spcPct val="20000"/>
        </a:spcBef>
        <a:spcAft>
          <a:spcPct val="0"/>
        </a:spcAft>
        <a:buClr>
          <a:schemeClr val="folHlink"/>
        </a:buClr>
        <a:buSzPct val="50000"/>
        <a:buFont typeface="Wingdings" panose="05000000000000000000" pitchFamily="2" charset="2"/>
        <a:buChar char="n"/>
        <a:defRPr kumimoji="1">
          <a:solidFill>
            <a:schemeClr val="tx1"/>
          </a:solidFill>
          <a:effectLst>
            <a:outerShdw blurRad="38100" dist="38100" dir="2700000" algn="tl">
              <a:srgbClr val="000000"/>
            </a:outerShdw>
          </a:effectLst>
          <a:latin typeface="+mn-lt"/>
          <a:ea typeface="+mn-ea"/>
        </a:defRPr>
      </a:lvl4pPr>
      <a:lvl5pPr marL="1828823" indent="-203203" algn="l" rtl="0" eaLnBrk="1" fontAlgn="base" hangingPunct="1">
        <a:spcBef>
          <a:spcPct val="20000"/>
        </a:spcBef>
        <a:spcAft>
          <a:spcPct val="0"/>
        </a:spcAft>
        <a:buClr>
          <a:schemeClr val="hlink"/>
        </a:buClr>
        <a:buFont typeface="Wingdings" panose="05000000000000000000" pitchFamily="2" charset="2"/>
        <a:buBlip>
          <a:blip r:embed="rId5"/>
        </a:buBlip>
        <a:defRPr kumimoji="1">
          <a:solidFill>
            <a:schemeClr val="tx1"/>
          </a:solidFill>
          <a:effectLst>
            <a:outerShdw blurRad="38100" dist="38100" dir="2700000" algn="tl">
              <a:srgbClr val="000000"/>
            </a:outerShdw>
          </a:effectLst>
          <a:latin typeface="+mn-lt"/>
          <a:ea typeface="+mn-ea"/>
        </a:defRPr>
      </a:lvl5pPr>
      <a:lvl6pPr marL="2235228" indent="-203203" algn="l" rtl="0" eaLnBrk="1" fontAlgn="base" hangingPunct="1">
        <a:spcBef>
          <a:spcPct val="20000"/>
        </a:spcBef>
        <a:spcAft>
          <a:spcPct val="0"/>
        </a:spcAft>
        <a:buClr>
          <a:schemeClr val="hlink"/>
        </a:buClr>
        <a:buFont typeface="Wingdings" pitchFamily="2" charset="2"/>
        <a:buBlip>
          <a:blip r:embed="rId5"/>
        </a:buBlip>
        <a:defRPr kumimoji="1">
          <a:solidFill>
            <a:schemeClr val="tx1"/>
          </a:solidFill>
          <a:effectLst>
            <a:outerShdw blurRad="38100" dist="38100" dir="2700000" algn="tl">
              <a:srgbClr val="000000"/>
            </a:outerShdw>
          </a:effectLst>
          <a:latin typeface="+mn-lt"/>
          <a:ea typeface="+mn-ea"/>
        </a:defRPr>
      </a:lvl6pPr>
      <a:lvl7pPr marL="2641633" indent="-203203" algn="l" rtl="0" eaLnBrk="1" fontAlgn="base" hangingPunct="1">
        <a:spcBef>
          <a:spcPct val="20000"/>
        </a:spcBef>
        <a:spcAft>
          <a:spcPct val="0"/>
        </a:spcAft>
        <a:buClr>
          <a:schemeClr val="hlink"/>
        </a:buClr>
        <a:buFont typeface="Wingdings" pitchFamily="2" charset="2"/>
        <a:buBlip>
          <a:blip r:embed="rId5"/>
        </a:buBlip>
        <a:defRPr kumimoji="1">
          <a:solidFill>
            <a:schemeClr val="tx1"/>
          </a:solidFill>
          <a:effectLst>
            <a:outerShdw blurRad="38100" dist="38100" dir="2700000" algn="tl">
              <a:srgbClr val="000000"/>
            </a:outerShdw>
          </a:effectLst>
          <a:latin typeface="+mn-lt"/>
          <a:ea typeface="+mn-ea"/>
        </a:defRPr>
      </a:lvl7pPr>
      <a:lvl8pPr marL="3048038" indent="-203203" algn="l" rtl="0" eaLnBrk="1" fontAlgn="base" hangingPunct="1">
        <a:spcBef>
          <a:spcPct val="20000"/>
        </a:spcBef>
        <a:spcAft>
          <a:spcPct val="0"/>
        </a:spcAft>
        <a:buClr>
          <a:schemeClr val="hlink"/>
        </a:buClr>
        <a:buFont typeface="Wingdings" pitchFamily="2" charset="2"/>
        <a:buBlip>
          <a:blip r:embed="rId5"/>
        </a:buBlip>
        <a:defRPr kumimoji="1">
          <a:solidFill>
            <a:schemeClr val="tx1"/>
          </a:solidFill>
          <a:effectLst>
            <a:outerShdw blurRad="38100" dist="38100" dir="2700000" algn="tl">
              <a:srgbClr val="000000"/>
            </a:outerShdw>
          </a:effectLst>
          <a:latin typeface="+mn-lt"/>
          <a:ea typeface="+mn-ea"/>
        </a:defRPr>
      </a:lvl8pPr>
      <a:lvl9pPr marL="3454443" indent="-203203" algn="l" rtl="0" eaLnBrk="1" fontAlgn="base" hangingPunct="1">
        <a:spcBef>
          <a:spcPct val="20000"/>
        </a:spcBef>
        <a:spcAft>
          <a:spcPct val="0"/>
        </a:spcAft>
        <a:buClr>
          <a:schemeClr val="hlink"/>
        </a:buClr>
        <a:buFont typeface="Wingdings" pitchFamily="2" charset="2"/>
        <a:buBlip>
          <a:blip r:embed="rId5"/>
        </a:buBlip>
        <a:defRPr kumimoji="1">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812810" rtl="0" eaLnBrk="1" latinLnBrk="0" hangingPunct="1">
        <a:defRPr kumimoji="1" sz="1600" kern="1200">
          <a:solidFill>
            <a:schemeClr val="tx1"/>
          </a:solidFill>
          <a:latin typeface="+mn-lt"/>
          <a:ea typeface="+mn-ea"/>
          <a:cs typeface="+mn-cs"/>
        </a:defRPr>
      </a:lvl1pPr>
      <a:lvl2pPr marL="406405" algn="l" defTabSz="812810" rtl="0" eaLnBrk="1" latinLnBrk="0" hangingPunct="1">
        <a:defRPr kumimoji="1" sz="1600" kern="1200">
          <a:solidFill>
            <a:schemeClr val="tx1"/>
          </a:solidFill>
          <a:latin typeface="+mn-lt"/>
          <a:ea typeface="+mn-ea"/>
          <a:cs typeface="+mn-cs"/>
        </a:defRPr>
      </a:lvl2pPr>
      <a:lvl3pPr marL="812810" algn="l" defTabSz="812810" rtl="0" eaLnBrk="1" latinLnBrk="0" hangingPunct="1">
        <a:defRPr kumimoji="1" sz="1600" kern="1200">
          <a:solidFill>
            <a:schemeClr val="tx1"/>
          </a:solidFill>
          <a:latin typeface="+mn-lt"/>
          <a:ea typeface="+mn-ea"/>
          <a:cs typeface="+mn-cs"/>
        </a:defRPr>
      </a:lvl3pPr>
      <a:lvl4pPr marL="1219215" algn="l" defTabSz="812810" rtl="0" eaLnBrk="1" latinLnBrk="0" hangingPunct="1">
        <a:defRPr kumimoji="1" sz="1600" kern="1200">
          <a:solidFill>
            <a:schemeClr val="tx1"/>
          </a:solidFill>
          <a:latin typeface="+mn-lt"/>
          <a:ea typeface="+mn-ea"/>
          <a:cs typeface="+mn-cs"/>
        </a:defRPr>
      </a:lvl4pPr>
      <a:lvl5pPr marL="1625620" algn="l" defTabSz="812810" rtl="0" eaLnBrk="1" latinLnBrk="0" hangingPunct="1">
        <a:defRPr kumimoji="1" sz="1600" kern="1200">
          <a:solidFill>
            <a:schemeClr val="tx1"/>
          </a:solidFill>
          <a:latin typeface="+mn-lt"/>
          <a:ea typeface="+mn-ea"/>
          <a:cs typeface="+mn-cs"/>
        </a:defRPr>
      </a:lvl5pPr>
      <a:lvl6pPr marL="2032025" algn="l" defTabSz="812810" rtl="0" eaLnBrk="1" latinLnBrk="0" hangingPunct="1">
        <a:defRPr kumimoji="1" sz="1600" kern="1200">
          <a:solidFill>
            <a:schemeClr val="tx1"/>
          </a:solidFill>
          <a:latin typeface="+mn-lt"/>
          <a:ea typeface="+mn-ea"/>
          <a:cs typeface="+mn-cs"/>
        </a:defRPr>
      </a:lvl6pPr>
      <a:lvl7pPr marL="2438430" algn="l" defTabSz="812810" rtl="0" eaLnBrk="1" latinLnBrk="0" hangingPunct="1">
        <a:defRPr kumimoji="1" sz="1600" kern="1200">
          <a:solidFill>
            <a:schemeClr val="tx1"/>
          </a:solidFill>
          <a:latin typeface="+mn-lt"/>
          <a:ea typeface="+mn-ea"/>
          <a:cs typeface="+mn-cs"/>
        </a:defRPr>
      </a:lvl7pPr>
      <a:lvl8pPr marL="2844836" algn="l" defTabSz="812810" rtl="0" eaLnBrk="1" latinLnBrk="0" hangingPunct="1">
        <a:defRPr kumimoji="1" sz="1600" kern="1200">
          <a:solidFill>
            <a:schemeClr val="tx1"/>
          </a:solidFill>
          <a:latin typeface="+mn-lt"/>
          <a:ea typeface="+mn-ea"/>
          <a:cs typeface="+mn-cs"/>
        </a:defRPr>
      </a:lvl8pPr>
      <a:lvl9pPr marL="3251241" algn="l" defTabSz="812810"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44B5EC-3296-4FBE-AC56-F5BC751768F3}"/>
              </a:ext>
            </a:extLst>
          </p:cNvPr>
          <p:cNvSpPr>
            <a:spLocks noGrp="1"/>
          </p:cNvSpPr>
          <p:nvPr>
            <p:ph type="ctrTitle" idx="4294967295"/>
          </p:nvPr>
        </p:nvSpPr>
        <p:spPr>
          <a:xfrm>
            <a:off x="685800" y="2130427"/>
            <a:ext cx="7772400" cy="1470025"/>
          </a:xfrm>
          <a:prstGeom prst="rect">
            <a:avLst/>
          </a:prstGeom>
        </p:spPr>
        <p:txBody>
          <a:bodyPr>
            <a:normAutofit/>
          </a:bodyPr>
          <a:lstStyle/>
          <a:p>
            <a:r>
              <a:rPr kumimoji="1" lang="ja-JP" altLang="en-US" sz="4400" dirty="0"/>
              <a:t>脚ブロックを整理しよう！！</a:t>
            </a:r>
          </a:p>
        </p:txBody>
      </p:sp>
      <p:sp>
        <p:nvSpPr>
          <p:cNvPr id="3" name="サブタイトル 2">
            <a:extLst>
              <a:ext uri="{FF2B5EF4-FFF2-40B4-BE49-F238E27FC236}">
                <a16:creationId xmlns:a16="http://schemas.microsoft.com/office/drawing/2014/main" id="{9106EB4C-FDF3-4D28-A965-D50A4F957780}"/>
              </a:ext>
            </a:extLst>
          </p:cNvPr>
          <p:cNvSpPr>
            <a:spLocks noGrp="1"/>
          </p:cNvSpPr>
          <p:nvPr>
            <p:ph type="subTitle" idx="4294967295"/>
          </p:nvPr>
        </p:nvSpPr>
        <p:spPr>
          <a:xfrm>
            <a:off x="1371600" y="3886200"/>
            <a:ext cx="6400800" cy="1752600"/>
          </a:xfrm>
        </p:spPr>
        <p:txBody>
          <a:bodyPr>
            <a:normAutofit/>
          </a:bodyPr>
          <a:lstStyle/>
          <a:p>
            <a:pPr marL="0" indent="0" algn="ctr">
              <a:buNone/>
            </a:pPr>
            <a:endParaRPr kumimoji="1" lang="ja-JP" altLang="en-US" sz="3200" dirty="0"/>
          </a:p>
        </p:txBody>
      </p:sp>
    </p:spTree>
    <p:extLst>
      <p:ext uri="{BB962C8B-B14F-4D97-AF65-F5344CB8AC3E}">
        <p14:creationId xmlns:p14="http://schemas.microsoft.com/office/powerpoint/2010/main" val="362037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D4A15-9677-42BC-93AA-2EF0502BF938}"/>
              </a:ext>
            </a:extLst>
          </p:cNvPr>
          <p:cNvSpPr>
            <a:spLocks noGrp="1"/>
          </p:cNvSpPr>
          <p:nvPr>
            <p:ph type="title"/>
          </p:nvPr>
        </p:nvSpPr>
        <p:spPr>
          <a:xfrm>
            <a:off x="628650" y="79239"/>
            <a:ext cx="4619625" cy="1325563"/>
          </a:xfrm>
        </p:spPr>
        <p:txBody>
          <a:bodyPr/>
          <a:lstStyle/>
          <a:p>
            <a:r>
              <a:rPr kumimoji="1" lang="ja-JP" altLang="en-US" dirty="0"/>
              <a:t>右脚ブロックの疫学</a:t>
            </a:r>
          </a:p>
        </p:txBody>
      </p:sp>
      <p:sp>
        <p:nvSpPr>
          <p:cNvPr id="3" name="テキスト プレースホルダー 2">
            <a:extLst>
              <a:ext uri="{FF2B5EF4-FFF2-40B4-BE49-F238E27FC236}">
                <a16:creationId xmlns:a16="http://schemas.microsoft.com/office/drawing/2014/main" id="{4D537562-9489-40BB-AE6D-C2C7ED2531C5}"/>
              </a:ext>
            </a:extLst>
          </p:cNvPr>
          <p:cNvSpPr>
            <a:spLocks noGrp="1"/>
          </p:cNvSpPr>
          <p:nvPr>
            <p:ph type="body" sz="quarter" idx="10"/>
          </p:nvPr>
        </p:nvSpPr>
        <p:spPr>
          <a:xfrm>
            <a:off x="6124574" y="2228851"/>
            <a:ext cx="2724151" cy="4191000"/>
          </a:xfrm>
        </p:spPr>
        <p:txBody>
          <a:bodyPr>
            <a:noAutofit/>
          </a:bodyPr>
          <a:lstStyle/>
          <a:p>
            <a:pPr marL="0" indent="0">
              <a:buNone/>
            </a:pPr>
            <a:r>
              <a:rPr lang="ja-JP" altLang="en-US" sz="2000" dirty="0">
                <a:latin typeface="+mn-ea"/>
              </a:rPr>
              <a:t>・</a:t>
            </a:r>
            <a:r>
              <a:rPr kumimoji="1" lang="ja-JP" altLang="en-US" sz="2000" dirty="0">
                <a:latin typeface="+mn-ea"/>
              </a:rPr>
              <a:t>コペンハーゲン</a:t>
            </a:r>
            <a:endParaRPr kumimoji="1" lang="en-US" altLang="ja-JP" sz="2000" dirty="0">
              <a:latin typeface="+mn-ea"/>
            </a:endParaRPr>
          </a:p>
          <a:p>
            <a:pPr marL="0" indent="0">
              <a:buNone/>
            </a:pPr>
            <a:r>
              <a:rPr lang="ja-JP" altLang="en-US" sz="2000" b="0" i="0" dirty="0">
                <a:effectLst/>
                <a:latin typeface="+mn-ea"/>
              </a:rPr>
              <a:t>・ランダムに選ばれた</a:t>
            </a:r>
            <a:r>
              <a:rPr lang="en-US" altLang="ja-JP" sz="2000" b="0" i="0" dirty="0">
                <a:effectLst/>
                <a:latin typeface="+mn-ea"/>
              </a:rPr>
              <a:t>18441</a:t>
            </a:r>
            <a:r>
              <a:rPr lang="ja-JP" altLang="en-US" sz="2000" b="0" i="0" dirty="0">
                <a:effectLst/>
                <a:latin typeface="+mn-ea"/>
              </a:rPr>
              <a:t>名を対象</a:t>
            </a:r>
            <a:endParaRPr lang="en-US" altLang="ja-JP" sz="2000" b="0" i="0" dirty="0">
              <a:effectLst/>
              <a:latin typeface="+mn-ea"/>
            </a:endParaRPr>
          </a:p>
          <a:p>
            <a:pPr marL="0" indent="0">
              <a:buNone/>
            </a:pPr>
            <a:r>
              <a:rPr lang="ja-JP" altLang="en-US" sz="2000" dirty="0">
                <a:effectLst>
                  <a:outerShdw blurRad="38100" dist="38100" dir="2700000" algn="tl">
                    <a:srgbClr val="000000">
                      <a:alpha val="43137"/>
                    </a:srgbClr>
                  </a:outerShdw>
                </a:effectLst>
                <a:latin typeface="+mn-ea"/>
              </a:rPr>
              <a:t>・</a:t>
            </a:r>
            <a:r>
              <a:rPr lang="en-US" altLang="ja-JP" sz="2000" dirty="0">
                <a:effectLst>
                  <a:outerShdw blurRad="38100" dist="38100" dir="2700000" algn="tl">
                    <a:srgbClr val="000000">
                      <a:alpha val="43137"/>
                    </a:srgbClr>
                  </a:outerShdw>
                </a:effectLst>
                <a:latin typeface="+mn-ea"/>
              </a:rPr>
              <a:t>1976–2003</a:t>
            </a:r>
            <a:r>
              <a:rPr lang="ja-JP" altLang="en-US" sz="2000" dirty="0">
                <a:effectLst>
                  <a:outerShdw blurRad="38100" dist="38100" dir="2700000" algn="tl">
                    <a:srgbClr val="000000">
                      <a:alpha val="43137"/>
                    </a:srgbClr>
                  </a:outerShdw>
                </a:effectLst>
                <a:latin typeface="+mn-ea"/>
              </a:rPr>
              <a:t>年</a:t>
            </a:r>
            <a:r>
              <a:rPr lang="en-US" altLang="ja-JP" sz="2000" dirty="0">
                <a:effectLst>
                  <a:outerShdw blurRad="38100" dist="38100" dir="2700000" algn="tl">
                    <a:srgbClr val="000000">
                      <a:alpha val="43137"/>
                    </a:srgbClr>
                  </a:outerShdw>
                </a:effectLst>
                <a:latin typeface="+mn-ea"/>
              </a:rPr>
              <a:t>(</a:t>
            </a:r>
            <a:r>
              <a:rPr lang="ja-JP" altLang="en-US" sz="2000" dirty="0">
                <a:effectLst>
                  <a:outerShdw blurRad="38100" dist="38100" dir="2700000" algn="tl">
                    <a:srgbClr val="000000">
                      <a:alpha val="43137"/>
                    </a:srgbClr>
                  </a:outerShdw>
                </a:effectLst>
                <a:latin typeface="+mn-ea"/>
              </a:rPr>
              <a:t>平均</a:t>
            </a:r>
            <a:r>
              <a:rPr lang="en-US" altLang="ja-JP" sz="2000" dirty="0">
                <a:effectLst>
                  <a:outerShdw blurRad="38100" dist="38100" dir="2700000" algn="tl">
                    <a:srgbClr val="000000">
                      <a:alpha val="43137"/>
                    </a:srgbClr>
                  </a:outerShdw>
                </a:effectLst>
                <a:latin typeface="+mn-ea"/>
              </a:rPr>
              <a:t>20</a:t>
            </a:r>
            <a:r>
              <a:rPr lang="ja-JP" altLang="en-US" sz="2000" dirty="0">
                <a:effectLst>
                  <a:outerShdw blurRad="38100" dist="38100" dir="2700000" algn="tl">
                    <a:srgbClr val="000000">
                      <a:alpha val="43137"/>
                    </a:srgbClr>
                  </a:outerShdw>
                </a:effectLst>
                <a:latin typeface="+mn-ea"/>
              </a:rPr>
              <a:t>年</a:t>
            </a:r>
            <a:r>
              <a:rPr lang="en-US" altLang="ja-JP" sz="2000" dirty="0">
                <a:effectLst>
                  <a:outerShdw blurRad="38100" dist="38100" dir="2700000" algn="tl">
                    <a:srgbClr val="000000">
                      <a:alpha val="43137"/>
                    </a:srgbClr>
                  </a:outerShdw>
                </a:effectLst>
                <a:latin typeface="+mn-ea"/>
              </a:rPr>
              <a:t>)</a:t>
            </a:r>
          </a:p>
          <a:p>
            <a:pPr marL="0" indent="0">
              <a:buNone/>
            </a:pPr>
            <a:r>
              <a:rPr lang="ja-JP" altLang="en-US" sz="2000" b="0" i="0" dirty="0">
                <a:effectLst>
                  <a:outerShdw blurRad="38100" dist="38100" dir="2700000" algn="tl">
                    <a:srgbClr val="000000">
                      <a:alpha val="43137"/>
                    </a:srgbClr>
                  </a:outerShdw>
                </a:effectLst>
                <a:latin typeface="+mn-ea"/>
              </a:rPr>
              <a:t>・観察研究</a:t>
            </a:r>
            <a:endParaRPr lang="en-US" altLang="ja-JP" sz="2000" b="0" i="0" dirty="0">
              <a:effectLst>
                <a:outerShdw blurRad="38100" dist="38100" dir="2700000" algn="tl">
                  <a:srgbClr val="000000">
                    <a:alpha val="43137"/>
                  </a:srgbClr>
                </a:outerShdw>
              </a:effectLst>
              <a:latin typeface="+mn-ea"/>
            </a:endParaRPr>
          </a:p>
          <a:p>
            <a:pPr marL="0" indent="0">
              <a:buNone/>
            </a:pPr>
            <a:r>
              <a:rPr lang="ja-JP" altLang="en-US" sz="2000" dirty="0">
                <a:effectLst>
                  <a:outerShdw blurRad="38100" dist="38100" dir="2700000" algn="tl">
                    <a:srgbClr val="000000">
                      <a:alpha val="43137"/>
                    </a:srgbClr>
                  </a:outerShdw>
                </a:effectLst>
                <a:latin typeface="+mn-ea"/>
              </a:rPr>
              <a:t>・心筋梗塞、左脚ブロック、心不全は除外</a:t>
            </a:r>
            <a:endParaRPr lang="en-US" altLang="ja-JP" sz="2000" b="0" i="0" dirty="0">
              <a:effectLst>
                <a:outerShdw blurRad="38100" dist="38100" dir="2700000" algn="tl">
                  <a:srgbClr val="000000">
                    <a:alpha val="43137"/>
                  </a:srgbClr>
                </a:outerShdw>
              </a:effectLst>
              <a:latin typeface="+mn-ea"/>
            </a:endParaRPr>
          </a:p>
          <a:p>
            <a:endParaRPr lang="en-US" altLang="ja-JP" sz="2000" dirty="0">
              <a:effectLst>
                <a:outerShdw blurRad="38100" dist="38100" dir="2700000" algn="tl">
                  <a:srgbClr val="000000">
                    <a:alpha val="43137"/>
                  </a:srgbClr>
                </a:outerShdw>
              </a:effectLst>
              <a:latin typeface="+mn-ea"/>
            </a:endParaRPr>
          </a:p>
          <a:p>
            <a:pPr marL="0" indent="0">
              <a:buNone/>
            </a:pPr>
            <a:r>
              <a:rPr lang="ja-JP" altLang="en-US" sz="2000" b="0" i="0" dirty="0">
                <a:effectLst>
                  <a:outerShdw blurRad="38100" dist="38100" dir="2700000" algn="tl">
                    <a:srgbClr val="000000">
                      <a:alpha val="43137"/>
                    </a:srgbClr>
                  </a:outerShdw>
                </a:effectLst>
                <a:latin typeface="+mn-ea"/>
              </a:rPr>
              <a:t>・全死亡・心血管死亡</a:t>
            </a:r>
            <a:r>
              <a:rPr lang="en-US" altLang="ja-JP" sz="2000" b="0" i="0" dirty="0">
                <a:effectLst>
                  <a:outerShdw blurRad="38100" dist="38100" dir="2700000" algn="tl">
                    <a:srgbClr val="000000">
                      <a:alpha val="43137"/>
                    </a:srgbClr>
                  </a:outerShdw>
                </a:effectLst>
                <a:latin typeface="+mn-ea"/>
              </a:rPr>
              <a:t> </a:t>
            </a:r>
            <a:r>
              <a:rPr lang="ja-JP" altLang="en-US" sz="2000" b="0" i="0" dirty="0">
                <a:effectLst>
                  <a:outerShdw blurRad="38100" dist="38100" dir="2700000" algn="tl">
                    <a:srgbClr val="000000">
                      <a:alpha val="43137"/>
                    </a:srgbClr>
                  </a:outerShdw>
                </a:effectLst>
                <a:latin typeface="+mn-ea"/>
              </a:rPr>
              <a:t>・ペースメーカー植え込みが増加していた。</a:t>
            </a:r>
            <a:endParaRPr kumimoji="1" lang="ja-JP" altLang="en-US" sz="2000" dirty="0">
              <a:effectLst>
                <a:outerShdw blurRad="38100" dist="38100" dir="2700000" algn="tl">
                  <a:srgbClr val="000000">
                    <a:alpha val="43137"/>
                  </a:srgbClr>
                </a:outerShdw>
              </a:effectLst>
              <a:latin typeface="+mn-ea"/>
            </a:endParaRPr>
          </a:p>
        </p:txBody>
      </p:sp>
      <p:pic>
        <p:nvPicPr>
          <p:cNvPr id="5" name="図 4">
            <a:extLst>
              <a:ext uri="{FF2B5EF4-FFF2-40B4-BE49-F238E27FC236}">
                <a16:creationId xmlns:a16="http://schemas.microsoft.com/office/drawing/2014/main" id="{CE7D2A23-325E-4271-B74E-7E88A47B86E0}"/>
              </a:ext>
            </a:extLst>
          </p:cNvPr>
          <p:cNvPicPr>
            <a:picLocks noChangeAspect="1"/>
          </p:cNvPicPr>
          <p:nvPr/>
        </p:nvPicPr>
        <p:blipFill>
          <a:blip r:embed="rId2"/>
          <a:stretch>
            <a:fillRect/>
          </a:stretch>
        </p:blipFill>
        <p:spPr>
          <a:xfrm>
            <a:off x="112612" y="1359012"/>
            <a:ext cx="5678588" cy="5419749"/>
          </a:xfrm>
          <a:prstGeom prst="rect">
            <a:avLst/>
          </a:prstGeom>
        </p:spPr>
      </p:pic>
      <p:pic>
        <p:nvPicPr>
          <p:cNvPr id="6" name="図 5">
            <a:extLst>
              <a:ext uri="{FF2B5EF4-FFF2-40B4-BE49-F238E27FC236}">
                <a16:creationId xmlns:a16="http://schemas.microsoft.com/office/drawing/2014/main" id="{EEF97FD3-1575-4D09-A92E-F69A8966C5C0}"/>
              </a:ext>
            </a:extLst>
          </p:cNvPr>
          <p:cNvPicPr>
            <a:picLocks noChangeAspect="1"/>
          </p:cNvPicPr>
          <p:nvPr/>
        </p:nvPicPr>
        <p:blipFill>
          <a:blip r:embed="rId3"/>
          <a:stretch>
            <a:fillRect/>
          </a:stretch>
        </p:blipFill>
        <p:spPr>
          <a:xfrm>
            <a:off x="5658646" y="79239"/>
            <a:ext cx="3372742" cy="1664704"/>
          </a:xfrm>
          <a:prstGeom prst="rect">
            <a:avLst/>
          </a:prstGeom>
        </p:spPr>
      </p:pic>
    </p:spTree>
    <p:extLst>
      <p:ext uri="{BB962C8B-B14F-4D97-AF65-F5344CB8AC3E}">
        <p14:creationId xmlns:p14="http://schemas.microsoft.com/office/powerpoint/2010/main" val="407109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C04AF5-255C-42DE-A01F-A517CCC23242}"/>
              </a:ext>
            </a:extLst>
          </p:cNvPr>
          <p:cNvSpPr>
            <a:spLocks noGrp="1"/>
          </p:cNvSpPr>
          <p:nvPr>
            <p:ph type="title"/>
          </p:nvPr>
        </p:nvSpPr>
        <p:spPr/>
        <p:txBody>
          <a:bodyPr/>
          <a:lstStyle/>
          <a:p>
            <a:r>
              <a:rPr kumimoji="1" lang="ja-JP" altLang="en-US" dirty="0"/>
              <a:t>右脚ブロックの扱い</a:t>
            </a:r>
          </a:p>
        </p:txBody>
      </p:sp>
      <p:sp>
        <p:nvSpPr>
          <p:cNvPr id="3" name="テキスト プレースホルダー 2">
            <a:extLst>
              <a:ext uri="{FF2B5EF4-FFF2-40B4-BE49-F238E27FC236}">
                <a16:creationId xmlns:a16="http://schemas.microsoft.com/office/drawing/2014/main" id="{8FCCC45A-D3DB-48C3-B7B6-C40BF6A57561}"/>
              </a:ext>
            </a:extLst>
          </p:cNvPr>
          <p:cNvSpPr>
            <a:spLocks noGrp="1"/>
          </p:cNvSpPr>
          <p:nvPr>
            <p:ph type="body" sz="quarter" idx="10"/>
          </p:nvPr>
        </p:nvSpPr>
        <p:spPr/>
        <p:txBody>
          <a:bodyPr>
            <a:normAutofit/>
          </a:bodyPr>
          <a:lstStyle/>
          <a:p>
            <a:pPr marL="0" indent="0">
              <a:buNone/>
            </a:pPr>
            <a:r>
              <a:rPr kumimoji="1" lang="ja-JP" altLang="en-US" sz="2400" dirty="0"/>
              <a:t>・健常者の偶然発見された右脚単独ブロック単独の予後は基本良好と考えられている。</a:t>
            </a:r>
            <a:endParaRPr kumimoji="1" lang="en-US" altLang="ja-JP" sz="2400" dirty="0"/>
          </a:p>
          <a:p>
            <a:pPr marL="0" indent="0">
              <a:buNone/>
            </a:pPr>
            <a:r>
              <a:rPr lang="ja-JP" altLang="en-US" sz="2400" dirty="0"/>
              <a:t>・心疾患を疑う症状がなければ追加検査は基本的に不要。</a:t>
            </a:r>
            <a:endParaRPr lang="en-US" altLang="ja-JP" sz="2400" dirty="0"/>
          </a:p>
          <a:p>
            <a:pPr marL="0" indent="0">
              <a:buNone/>
            </a:pPr>
            <a:r>
              <a:rPr kumimoji="1" lang="ja-JP" altLang="en-US" sz="2400" dirty="0"/>
              <a:t>・右脚ブロックを認めた際は軸偏位を確認して、２枝ブロックがないかを評価。</a:t>
            </a:r>
            <a:endParaRPr kumimoji="1" lang="en-US" altLang="ja-JP" sz="2400" dirty="0"/>
          </a:p>
          <a:p>
            <a:pPr marL="0" indent="0">
              <a:buNone/>
            </a:pPr>
            <a:r>
              <a:rPr lang="ja-JP" altLang="en-US" sz="2400" dirty="0"/>
              <a:t>・右脚ブロックそのものに対する治療はない。</a:t>
            </a:r>
            <a:endParaRPr lang="en-US" altLang="ja-JP" sz="2400" dirty="0"/>
          </a:p>
          <a:p>
            <a:pPr marL="0" indent="0">
              <a:buNone/>
            </a:pPr>
            <a:r>
              <a:rPr kumimoji="1" lang="ja-JP" altLang="en-US" sz="2400" dirty="0"/>
              <a:t>・基礎心疾患があればその治療を行う。</a:t>
            </a:r>
          </a:p>
        </p:txBody>
      </p:sp>
    </p:spTree>
    <p:extLst>
      <p:ext uri="{BB962C8B-B14F-4D97-AF65-F5344CB8AC3E}">
        <p14:creationId xmlns:p14="http://schemas.microsoft.com/office/powerpoint/2010/main" val="3943313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682A62-DD59-4ABE-972F-DC0BE6E6355D}"/>
              </a:ext>
            </a:extLst>
          </p:cNvPr>
          <p:cNvSpPr>
            <a:spLocks noGrp="1"/>
          </p:cNvSpPr>
          <p:nvPr>
            <p:ph type="title"/>
          </p:nvPr>
        </p:nvSpPr>
        <p:spPr>
          <a:xfrm>
            <a:off x="628650" y="160157"/>
            <a:ext cx="7886700" cy="1325563"/>
          </a:xfrm>
        </p:spPr>
        <p:txBody>
          <a:bodyPr/>
          <a:lstStyle/>
          <a:p>
            <a:r>
              <a:rPr kumimoji="1" lang="ja-JP" altLang="en-US" dirty="0"/>
              <a:t>左脚ブロックの心電図</a:t>
            </a:r>
          </a:p>
        </p:txBody>
      </p:sp>
      <p:sp>
        <p:nvSpPr>
          <p:cNvPr id="3" name="テキスト プレースホルダー 2">
            <a:extLst>
              <a:ext uri="{FF2B5EF4-FFF2-40B4-BE49-F238E27FC236}">
                <a16:creationId xmlns:a16="http://schemas.microsoft.com/office/drawing/2014/main" id="{939E1315-73DC-43FE-BD23-9E8CD73B26C8}"/>
              </a:ext>
            </a:extLst>
          </p:cNvPr>
          <p:cNvSpPr>
            <a:spLocks noGrp="1"/>
          </p:cNvSpPr>
          <p:nvPr>
            <p:ph type="body" sz="quarter" idx="10"/>
          </p:nvPr>
        </p:nvSpPr>
        <p:spPr>
          <a:xfrm>
            <a:off x="628650" y="4724400"/>
            <a:ext cx="7886700" cy="1827228"/>
          </a:xfrm>
        </p:spPr>
        <p:txBody>
          <a:bodyPr/>
          <a:lstStyle/>
          <a:p>
            <a:pPr marL="0" indent="0">
              <a:buNone/>
            </a:pPr>
            <a:r>
              <a:rPr kumimoji="1" lang="ja-JP" altLang="en-US" sz="2000" dirty="0"/>
              <a:t>・</a:t>
            </a:r>
            <a:r>
              <a:rPr lang="ja-JP" altLang="en-US" sz="2000" dirty="0"/>
              <a:t>左脚のブロックにより左室の興奮が遅れる＝</a:t>
            </a:r>
            <a:r>
              <a:rPr lang="en-US" altLang="ja-JP" sz="2000" dirty="0"/>
              <a:t>V5</a:t>
            </a:r>
            <a:r>
              <a:rPr lang="ja-JP" altLang="en-US" sz="2000" dirty="0"/>
              <a:t>で</a:t>
            </a:r>
            <a:r>
              <a:rPr lang="en-US" altLang="ja-JP" sz="2000" dirty="0"/>
              <a:t>R</a:t>
            </a:r>
            <a:r>
              <a:rPr lang="ja-JP" altLang="en-US" sz="2000" dirty="0"/>
              <a:t>波が幅広い</a:t>
            </a:r>
            <a:endParaRPr lang="en-US" altLang="ja-JP" sz="2000" dirty="0"/>
          </a:p>
          <a:p>
            <a:pPr marL="0" indent="0">
              <a:buNone/>
            </a:pPr>
            <a:r>
              <a:rPr kumimoji="1" lang="ja-JP" altLang="en-US" sz="2000" dirty="0"/>
              <a:t>・左室の興奮が緩徐＝</a:t>
            </a:r>
            <a:r>
              <a:rPr kumimoji="1" lang="en-US" altLang="ja-JP" sz="2000" dirty="0"/>
              <a:t>V1</a:t>
            </a:r>
            <a:r>
              <a:rPr kumimoji="1" lang="ja-JP" altLang="en-US" sz="2000" dirty="0"/>
              <a:t>で</a:t>
            </a:r>
            <a:r>
              <a:rPr kumimoji="1" lang="en-US" altLang="ja-JP" sz="2000" dirty="0"/>
              <a:t>S</a:t>
            </a:r>
            <a:r>
              <a:rPr kumimoji="1" lang="ja-JP" altLang="en-US" sz="2000" dirty="0"/>
              <a:t>波が広く深い</a:t>
            </a:r>
            <a:endParaRPr kumimoji="1" lang="en-US" altLang="ja-JP" sz="2000" dirty="0"/>
          </a:p>
          <a:p>
            <a:pPr marL="0" indent="0">
              <a:buNone/>
            </a:pPr>
            <a:r>
              <a:rPr lang="ja-JP" altLang="en-US" sz="2000" dirty="0"/>
              <a:t>（・心室内で最も早く伝わる</a:t>
            </a:r>
            <a:r>
              <a:rPr lang="en-US" altLang="ja-JP" sz="2000" dirty="0"/>
              <a:t>q</a:t>
            </a:r>
            <a:r>
              <a:rPr lang="ja-JP" altLang="en-US" sz="2000" dirty="0"/>
              <a:t>波（</a:t>
            </a:r>
            <a:r>
              <a:rPr lang="en-US" altLang="ja-JP" sz="2000" dirty="0"/>
              <a:t>Septal q</a:t>
            </a:r>
            <a:r>
              <a:rPr lang="ja-JP" altLang="en-US" sz="2000" dirty="0"/>
              <a:t>波）がそもそもない）</a:t>
            </a:r>
            <a:br>
              <a:rPr lang="en-US" altLang="ja-JP" dirty="0"/>
            </a:br>
            <a:endParaRPr kumimoji="1" lang="ja-JP" altLang="en-US" dirty="0"/>
          </a:p>
        </p:txBody>
      </p:sp>
      <p:pic>
        <p:nvPicPr>
          <p:cNvPr id="5" name="図 4">
            <a:extLst>
              <a:ext uri="{FF2B5EF4-FFF2-40B4-BE49-F238E27FC236}">
                <a16:creationId xmlns:a16="http://schemas.microsoft.com/office/drawing/2014/main" id="{BBDD859A-21B8-4B89-8FFF-B6E06552FD6D}"/>
              </a:ext>
            </a:extLst>
          </p:cNvPr>
          <p:cNvPicPr>
            <a:picLocks noChangeAspect="1"/>
          </p:cNvPicPr>
          <p:nvPr/>
        </p:nvPicPr>
        <p:blipFill>
          <a:blip r:embed="rId2"/>
          <a:stretch>
            <a:fillRect/>
          </a:stretch>
        </p:blipFill>
        <p:spPr>
          <a:xfrm>
            <a:off x="1093023" y="1399995"/>
            <a:ext cx="6957953" cy="3181530"/>
          </a:xfrm>
          <a:prstGeom prst="rect">
            <a:avLst/>
          </a:prstGeom>
        </p:spPr>
      </p:pic>
      <p:sp>
        <p:nvSpPr>
          <p:cNvPr id="6" name="正方形/長方形 5">
            <a:extLst>
              <a:ext uri="{FF2B5EF4-FFF2-40B4-BE49-F238E27FC236}">
                <a16:creationId xmlns:a16="http://schemas.microsoft.com/office/drawing/2014/main" id="{E5C784BB-92CA-40F5-8B39-282ACEF15D7C}"/>
              </a:ext>
            </a:extLst>
          </p:cNvPr>
          <p:cNvSpPr/>
          <p:nvPr/>
        </p:nvSpPr>
        <p:spPr bwMode="auto">
          <a:xfrm>
            <a:off x="5639976" y="3800475"/>
            <a:ext cx="2411000" cy="78105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5860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B5347-00DD-4206-B31D-100DC5303F84}"/>
              </a:ext>
            </a:extLst>
          </p:cNvPr>
          <p:cNvSpPr>
            <a:spLocks noGrp="1"/>
          </p:cNvSpPr>
          <p:nvPr>
            <p:ph type="title"/>
          </p:nvPr>
        </p:nvSpPr>
        <p:spPr/>
        <p:txBody>
          <a:bodyPr/>
          <a:lstStyle/>
          <a:p>
            <a:r>
              <a:rPr kumimoji="1" lang="ja-JP" altLang="en-US" dirty="0"/>
              <a:t>左脚ブロック</a:t>
            </a:r>
          </a:p>
        </p:txBody>
      </p:sp>
      <p:sp>
        <p:nvSpPr>
          <p:cNvPr id="3" name="テキスト プレースホルダー 2">
            <a:extLst>
              <a:ext uri="{FF2B5EF4-FFF2-40B4-BE49-F238E27FC236}">
                <a16:creationId xmlns:a16="http://schemas.microsoft.com/office/drawing/2014/main" id="{601FAAC3-E858-4B53-B136-6E889618DB98}"/>
              </a:ext>
            </a:extLst>
          </p:cNvPr>
          <p:cNvSpPr>
            <a:spLocks noGrp="1"/>
          </p:cNvSpPr>
          <p:nvPr>
            <p:ph type="body" sz="quarter" idx="10"/>
          </p:nvPr>
        </p:nvSpPr>
        <p:spPr/>
        <p:txBody>
          <a:bodyPr>
            <a:normAutofit/>
          </a:bodyPr>
          <a:lstStyle/>
          <a:p>
            <a:pPr marL="0" indent="0">
              <a:buNone/>
            </a:pPr>
            <a:r>
              <a:rPr kumimoji="1" lang="ja-JP" altLang="en-US" sz="2400" dirty="0"/>
              <a:t>・一般人口での有病率は</a:t>
            </a:r>
            <a:r>
              <a:rPr kumimoji="1" lang="en-US" altLang="ja-JP" sz="2400" dirty="0"/>
              <a:t>0.2~1.0%</a:t>
            </a:r>
            <a:r>
              <a:rPr kumimoji="1" lang="ja-JP" altLang="en-US" sz="2400" dirty="0"/>
              <a:t>で加齢とともに増加。</a:t>
            </a:r>
            <a:endParaRPr kumimoji="1" lang="en-US" altLang="ja-JP" sz="2400" dirty="0"/>
          </a:p>
          <a:p>
            <a:pPr marL="0" indent="0">
              <a:buNone/>
            </a:pPr>
            <a:r>
              <a:rPr lang="ja-JP" altLang="en-US" sz="2400" dirty="0"/>
              <a:t>・高血圧・虚血性心疾患・心筋症・心筋炎・サルコイドーシスが原因となる場合がある。</a:t>
            </a:r>
            <a:endParaRPr lang="en-US" altLang="ja-JP" sz="2400" dirty="0"/>
          </a:p>
          <a:p>
            <a:pPr marL="0" indent="0">
              <a:buNone/>
            </a:pPr>
            <a:r>
              <a:rPr kumimoji="1" lang="ja-JP" altLang="en-US" sz="2400" dirty="0"/>
              <a:t>・左脚ブロックは無症状であっても心血管疾患の有病率</a:t>
            </a:r>
            <a:r>
              <a:rPr kumimoji="1" lang="en-US" altLang="ja-JP" sz="2400" dirty="0"/>
              <a:t>/</a:t>
            </a:r>
            <a:r>
              <a:rPr kumimoji="1" lang="ja-JP" altLang="en-US" sz="2400" dirty="0"/>
              <a:t>発症率が高い。</a:t>
            </a:r>
            <a:endParaRPr kumimoji="1" lang="en-US" altLang="ja-JP" sz="2400" dirty="0"/>
          </a:p>
          <a:p>
            <a:pPr marL="0" indent="0">
              <a:buNone/>
            </a:pPr>
            <a:r>
              <a:rPr lang="ja-JP" altLang="en-US" sz="2400" dirty="0"/>
              <a:t>・左脚ブロックは両心室の非同期をもたらすため、心不全の発症に注意が必要。</a:t>
            </a:r>
            <a:endParaRPr kumimoji="1" lang="ja-JP" altLang="en-US" sz="2400" dirty="0"/>
          </a:p>
        </p:txBody>
      </p:sp>
    </p:spTree>
    <p:extLst>
      <p:ext uri="{BB962C8B-B14F-4D97-AF65-F5344CB8AC3E}">
        <p14:creationId xmlns:p14="http://schemas.microsoft.com/office/powerpoint/2010/main" val="352726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E5B31F-58A4-455A-89CF-6093251DA315}"/>
              </a:ext>
            </a:extLst>
          </p:cNvPr>
          <p:cNvSpPr>
            <a:spLocks noGrp="1"/>
          </p:cNvSpPr>
          <p:nvPr>
            <p:ph type="title"/>
          </p:nvPr>
        </p:nvSpPr>
        <p:spPr/>
        <p:txBody>
          <a:bodyPr/>
          <a:lstStyle/>
          <a:p>
            <a:r>
              <a:rPr kumimoji="1" lang="ja-JP" altLang="en-US" dirty="0"/>
              <a:t>左脚ブロックの扱い</a:t>
            </a:r>
          </a:p>
        </p:txBody>
      </p:sp>
      <p:sp>
        <p:nvSpPr>
          <p:cNvPr id="3" name="テキスト プレースホルダー 2">
            <a:extLst>
              <a:ext uri="{FF2B5EF4-FFF2-40B4-BE49-F238E27FC236}">
                <a16:creationId xmlns:a16="http://schemas.microsoft.com/office/drawing/2014/main" id="{55D86968-D1F4-4F3F-BC2A-A00639057DDA}"/>
              </a:ext>
            </a:extLst>
          </p:cNvPr>
          <p:cNvSpPr>
            <a:spLocks noGrp="1"/>
          </p:cNvSpPr>
          <p:nvPr>
            <p:ph type="body" sz="quarter" idx="10"/>
          </p:nvPr>
        </p:nvSpPr>
        <p:spPr/>
        <p:txBody>
          <a:bodyPr>
            <a:normAutofit/>
          </a:bodyPr>
          <a:lstStyle/>
          <a:p>
            <a:pPr marL="0" indent="0">
              <a:buNone/>
            </a:pPr>
            <a:r>
              <a:rPr kumimoji="1" lang="ja-JP" altLang="en-US" sz="2400" dirty="0"/>
              <a:t>・左脚ブロックを認めた際は、高血圧・虚血性心疾患・その他基礎心疾患の有無を評価する必要がある。</a:t>
            </a:r>
            <a:endParaRPr kumimoji="1" lang="en-US" altLang="ja-JP" sz="2400" dirty="0"/>
          </a:p>
          <a:p>
            <a:pPr marL="0" indent="0">
              <a:buNone/>
            </a:pPr>
            <a:r>
              <a:rPr lang="ja-JP" altLang="en-US" sz="2400" dirty="0"/>
              <a:t>・房室ブロックや頻脈性不整脈の有無に関しても検索しておくのが良い。</a:t>
            </a:r>
            <a:endParaRPr lang="en-US" altLang="ja-JP" sz="2400" dirty="0"/>
          </a:p>
          <a:p>
            <a:pPr marL="0" indent="0">
              <a:buNone/>
            </a:pPr>
            <a:r>
              <a:rPr kumimoji="1" lang="ja-JP" altLang="en-US" sz="2400" dirty="0"/>
              <a:t>・すなわち、</a:t>
            </a:r>
            <a:r>
              <a:rPr kumimoji="1" lang="ja-JP" altLang="en-US" sz="2400" dirty="0">
                <a:solidFill>
                  <a:srgbClr val="FF0000"/>
                </a:solidFill>
              </a:rPr>
              <a:t>問診・身体診察に加え、心エコー・</a:t>
            </a:r>
            <a:r>
              <a:rPr kumimoji="1" lang="en-US" altLang="ja-JP" sz="2400" dirty="0">
                <a:solidFill>
                  <a:srgbClr val="FF0000"/>
                </a:solidFill>
              </a:rPr>
              <a:t>24</a:t>
            </a:r>
            <a:r>
              <a:rPr kumimoji="1" lang="ja-JP" altLang="en-US" sz="2400" dirty="0">
                <a:solidFill>
                  <a:srgbClr val="FF0000"/>
                </a:solidFill>
              </a:rPr>
              <a:t>時間心電図必要であれば、冠動脈</a:t>
            </a:r>
            <a:r>
              <a:rPr kumimoji="1" lang="en-US" altLang="ja-JP" sz="2400" dirty="0">
                <a:solidFill>
                  <a:srgbClr val="FF0000"/>
                </a:solidFill>
              </a:rPr>
              <a:t>CT</a:t>
            </a:r>
            <a:r>
              <a:rPr kumimoji="1" lang="ja-JP" altLang="en-US" sz="2400" dirty="0">
                <a:solidFill>
                  <a:srgbClr val="FF0000"/>
                </a:solidFill>
              </a:rPr>
              <a:t>などを行う。</a:t>
            </a:r>
            <a:endParaRPr kumimoji="1" lang="en-US" altLang="ja-JP" sz="2400" dirty="0">
              <a:solidFill>
                <a:srgbClr val="FF0000"/>
              </a:solidFill>
            </a:endParaRPr>
          </a:p>
          <a:p>
            <a:pPr marL="0" indent="0">
              <a:buNone/>
            </a:pPr>
            <a:r>
              <a:rPr lang="ja-JP" altLang="en-US" sz="2400" dirty="0"/>
              <a:t>・心機能低下を認めた際（</a:t>
            </a:r>
            <a:r>
              <a:rPr lang="en-US" altLang="ja-JP" sz="2400" dirty="0"/>
              <a:t>EF</a:t>
            </a:r>
            <a:r>
              <a:rPr lang="ja-JP" altLang="en-US" sz="2400" dirty="0"/>
              <a:t>＜３５％）は左脚ブロック単独でも心不全治療としての</a:t>
            </a:r>
            <a:r>
              <a:rPr lang="en-US" altLang="ja-JP" sz="2400" dirty="0"/>
              <a:t>CRTD</a:t>
            </a:r>
            <a:r>
              <a:rPr lang="ja-JP" altLang="en-US" sz="2400" dirty="0"/>
              <a:t>植え込みを行う場合がある。</a:t>
            </a:r>
            <a:r>
              <a:rPr lang="ja-JP" altLang="en-US" sz="2400" dirty="0">
                <a:solidFill>
                  <a:srgbClr val="FF0000"/>
                </a:solidFill>
              </a:rPr>
              <a:t>（心機能が低下した左脚ブロックは紹介する）</a:t>
            </a:r>
            <a:endParaRPr kumimoji="1" lang="ja-JP" altLang="en-US" sz="2400" dirty="0">
              <a:solidFill>
                <a:srgbClr val="FF0000"/>
              </a:solidFill>
            </a:endParaRPr>
          </a:p>
        </p:txBody>
      </p:sp>
    </p:spTree>
    <p:extLst>
      <p:ext uri="{BB962C8B-B14F-4D97-AF65-F5344CB8AC3E}">
        <p14:creationId xmlns:p14="http://schemas.microsoft.com/office/powerpoint/2010/main" val="2505528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CDA287-4812-4724-AE67-75B74BC32C8F}"/>
              </a:ext>
            </a:extLst>
          </p:cNvPr>
          <p:cNvSpPr>
            <a:spLocks noGrp="1"/>
          </p:cNvSpPr>
          <p:nvPr>
            <p:ph type="title"/>
          </p:nvPr>
        </p:nvSpPr>
        <p:spPr>
          <a:xfrm>
            <a:off x="628650" y="138884"/>
            <a:ext cx="7886700" cy="1325563"/>
          </a:xfrm>
        </p:spPr>
        <p:txBody>
          <a:bodyPr/>
          <a:lstStyle/>
          <a:p>
            <a:r>
              <a:rPr kumimoji="1" lang="ja-JP" altLang="en-US" dirty="0"/>
              <a:t>左脚前枝ブロックの心電図</a:t>
            </a:r>
          </a:p>
        </p:txBody>
      </p:sp>
      <p:sp>
        <p:nvSpPr>
          <p:cNvPr id="3" name="テキスト プレースホルダー 2">
            <a:extLst>
              <a:ext uri="{FF2B5EF4-FFF2-40B4-BE49-F238E27FC236}">
                <a16:creationId xmlns:a16="http://schemas.microsoft.com/office/drawing/2014/main" id="{34F0EFE9-60B9-4835-930F-EF4365E2372D}"/>
              </a:ext>
            </a:extLst>
          </p:cNvPr>
          <p:cNvSpPr>
            <a:spLocks noGrp="1"/>
          </p:cNvSpPr>
          <p:nvPr>
            <p:ph type="body" sz="quarter" idx="10"/>
          </p:nvPr>
        </p:nvSpPr>
        <p:spPr>
          <a:xfrm>
            <a:off x="628650" y="5469753"/>
            <a:ext cx="7886700" cy="1081875"/>
          </a:xfrm>
        </p:spPr>
        <p:txBody>
          <a:bodyPr>
            <a:noAutofit/>
          </a:bodyPr>
          <a:lstStyle/>
          <a:p>
            <a:pPr marL="0" indent="0">
              <a:buNone/>
            </a:pPr>
            <a:r>
              <a:rPr kumimoji="1" lang="ja-JP" altLang="en-US" sz="2000" dirty="0"/>
              <a:t>・左脚後枝→プルキンエ線維→前枝とつたわる。</a:t>
            </a:r>
            <a:endParaRPr kumimoji="1" lang="en-US" altLang="ja-JP" sz="2000" dirty="0"/>
          </a:p>
          <a:p>
            <a:pPr marL="0" indent="0">
              <a:buNone/>
            </a:pPr>
            <a:r>
              <a:rPr lang="ja-JP" altLang="en-US" sz="2000" dirty="0"/>
              <a:t>・下向きのベクトル＋右上のベクトルの和＝左軸偏位を伴う。</a:t>
            </a:r>
            <a:endParaRPr lang="en-US" altLang="ja-JP" sz="2000" dirty="0"/>
          </a:p>
          <a:p>
            <a:pPr marL="0" indent="0">
              <a:buNone/>
            </a:pPr>
            <a:r>
              <a:rPr kumimoji="1" lang="ja-JP" altLang="en-US" sz="2000" dirty="0"/>
              <a:t>・</a:t>
            </a:r>
            <a:r>
              <a:rPr kumimoji="1" lang="en-US" altLang="ja-JP" sz="2000" dirty="0"/>
              <a:t>1</a:t>
            </a:r>
            <a:r>
              <a:rPr kumimoji="1" lang="ja-JP" altLang="en-US" sz="2000" dirty="0"/>
              <a:t>では大きい</a:t>
            </a:r>
            <a:r>
              <a:rPr kumimoji="1" lang="en-US" altLang="ja-JP" sz="2000" dirty="0"/>
              <a:t>R</a:t>
            </a:r>
            <a:r>
              <a:rPr kumimoji="1" lang="ja-JP" altLang="en-US" sz="2000" dirty="0"/>
              <a:t>波（来）、</a:t>
            </a:r>
            <a:r>
              <a:rPr kumimoji="1" lang="en-US" altLang="ja-JP" sz="2000" dirty="0"/>
              <a:t> AVF</a:t>
            </a:r>
            <a:r>
              <a:rPr kumimoji="1" lang="ja-JP" altLang="en-US" sz="2000" dirty="0"/>
              <a:t>では大きい</a:t>
            </a:r>
            <a:r>
              <a:rPr kumimoji="1" lang="en-US" altLang="ja-JP" sz="2000" dirty="0"/>
              <a:t>S</a:t>
            </a:r>
            <a:r>
              <a:rPr kumimoji="1" lang="ja-JP" altLang="en-US" sz="2000" dirty="0"/>
              <a:t>波（離）が特徴。</a:t>
            </a:r>
          </a:p>
        </p:txBody>
      </p:sp>
      <p:pic>
        <p:nvPicPr>
          <p:cNvPr id="5" name="図 4">
            <a:extLst>
              <a:ext uri="{FF2B5EF4-FFF2-40B4-BE49-F238E27FC236}">
                <a16:creationId xmlns:a16="http://schemas.microsoft.com/office/drawing/2014/main" id="{6D8DFF7E-FF9A-4C80-B452-C968CCA9A6F6}"/>
              </a:ext>
            </a:extLst>
          </p:cNvPr>
          <p:cNvPicPr>
            <a:picLocks noChangeAspect="1"/>
          </p:cNvPicPr>
          <p:nvPr/>
        </p:nvPicPr>
        <p:blipFill>
          <a:blip r:embed="rId2"/>
          <a:stretch>
            <a:fillRect/>
          </a:stretch>
        </p:blipFill>
        <p:spPr>
          <a:xfrm>
            <a:off x="1867804" y="1388247"/>
            <a:ext cx="5408392" cy="3929105"/>
          </a:xfrm>
          <a:prstGeom prst="rect">
            <a:avLst/>
          </a:prstGeom>
        </p:spPr>
      </p:pic>
      <p:sp>
        <p:nvSpPr>
          <p:cNvPr id="4" name="正方形/長方形 3">
            <a:extLst>
              <a:ext uri="{FF2B5EF4-FFF2-40B4-BE49-F238E27FC236}">
                <a16:creationId xmlns:a16="http://schemas.microsoft.com/office/drawing/2014/main" id="{586938B0-391C-4982-86BA-0053052C6C15}"/>
              </a:ext>
            </a:extLst>
          </p:cNvPr>
          <p:cNvSpPr/>
          <p:nvPr/>
        </p:nvSpPr>
        <p:spPr bwMode="auto">
          <a:xfrm>
            <a:off x="5086350" y="4667250"/>
            <a:ext cx="2189846" cy="650102"/>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685721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1B8D57-902E-4E03-9672-131F5F720E6F}"/>
              </a:ext>
            </a:extLst>
          </p:cNvPr>
          <p:cNvSpPr>
            <a:spLocks noGrp="1"/>
          </p:cNvSpPr>
          <p:nvPr>
            <p:ph type="title"/>
          </p:nvPr>
        </p:nvSpPr>
        <p:spPr>
          <a:xfrm>
            <a:off x="628650" y="-77249"/>
            <a:ext cx="7886700" cy="1325563"/>
          </a:xfrm>
        </p:spPr>
        <p:txBody>
          <a:bodyPr/>
          <a:lstStyle/>
          <a:p>
            <a:r>
              <a:rPr kumimoji="1" lang="ja-JP" altLang="en-US" dirty="0"/>
              <a:t>左脚後枝ブロックの心電図</a:t>
            </a:r>
          </a:p>
        </p:txBody>
      </p:sp>
      <p:sp>
        <p:nvSpPr>
          <p:cNvPr id="3" name="テキスト プレースホルダー 2">
            <a:extLst>
              <a:ext uri="{FF2B5EF4-FFF2-40B4-BE49-F238E27FC236}">
                <a16:creationId xmlns:a16="http://schemas.microsoft.com/office/drawing/2014/main" id="{878FB714-5C01-4D1B-9A83-0C0C482C7905}"/>
              </a:ext>
            </a:extLst>
          </p:cNvPr>
          <p:cNvSpPr>
            <a:spLocks noGrp="1"/>
          </p:cNvSpPr>
          <p:nvPr>
            <p:ph type="body" sz="quarter" idx="10"/>
          </p:nvPr>
        </p:nvSpPr>
        <p:spPr>
          <a:xfrm>
            <a:off x="628650" y="5176837"/>
            <a:ext cx="8115300" cy="1457310"/>
          </a:xfrm>
        </p:spPr>
        <p:txBody>
          <a:bodyPr>
            <a:noAutofit/>
          </a:bodyPr>
          <a:lstStyle/>
          <a:p>
            <a:pPr marL="0" indent="0">
              <a:buNone/>
            </a:pPr>
            <a:r>
              <a:rPr kumimoji="1" lang="ja-JP" altLang="en-US" sz="2000" dirty="0"/>
              <a:t>・そもそも解剖的に非常にまれ。</a:t>
            </a:r>
            <a:endParaRPr kumimoji="1" lang="en-US" altLang="ja-JP" sz="2000" dirty="0"/>
          </a:p>
          <a:p>
            <a:pPr marL="0" indent="0">
              <a:buNone/>
            </a:pPr>
            <a:r>
              <a:rPr lang="ja-JP" altLang="en-US" sz="2000" dirty="0"/>
              <a:t>・前枝→プルキンエ→後枝とつたわる。</a:t>
            </a:r>
            <a:endParaRPr lang="en-US" altLang="ja-JP" sz="2000" dirty="0"/>
          </a:p>
          <a:p>
            <a:pPr marL="0" indent="0">
              <a:buNone/>
            </a:pPr>
            <a:r>
              <a:rPr kumimoji="1" lang="ja-JP" altLang="en-US" sz="2000" dirty="0"/>
              <a:t>・左方向のベクトルと大きな右下方向のベクトルの和＝右軸偏位を伴う。</a:t>
            </a:r>
            <a:endParaRPr kumimoji="1" lang="en-US" altLang="ja-JP" sz="2000" dirty="0"/>
          </a:p>
          <a:p>
            <a:pPr marL="0" indent="0">
              <a:buNone/>
            </a:pPr>
            <a:r>
              <a:rPr lang="ja-JP" altLang="en-US" sz="2000" dirty="0"/>
              <a:t>・</a:t>
            </a:r>
            <a:r>
              <a:rPr lang="en-US" altLang="ja-JP" sz="2000" dirty="0"/>
              <a:t>AVF</a:t>
            </a:r>
            <a:r>
              <a:rPr lang="ja-JP" altLang="en-US" sz="2000" dirty="0"/>
              <a:t>では大きな</a:t>
            </a:r>
            <a:r>
              <a:rPr lang="en-US" altLang="ja-JP" sz="2000" dirty="0"/>
              <a:t>R</a:t>
            </a:r>
            <a:r>
              <a:rPr lang="ja-JP" altLang="en-US" sz="2000" dirty="0"/>
              <a:t>波（来）、</a:t>
            </a:r>
            <a:r>
              <a:rPr lang="en-US" altLang="ja-JP" sz="2000" dirty="0"/>
              <a:t>1</a:t>
            </a:r>
            <a:r>
              <a:rPr lang="ja-JP" altLang="en-US" sz="2000" dirty="0"/>
              <a:t>では大きな</a:t>
            </a:r>
            <a:r>
              <a:rPr lang="en-US" altLang="ja-JP" sz="2000" dirty="0"/>
              <a:t>S</a:t>
            </a:r>
            <a:r>
              <a:rPr lang="ja-JP" altLang="en-US" sz="2000" dirty="0"/>
              <a:t>波（離）が特徴。</a:t>
            </a:r>
            <a:endParaRPr kumimoji="1" lang="ja-JP" altLang="en-US" sz="2000" dirty="0"/>
          </a:p>
        </p:txBody>
      </p:sp>
      <p:pic>
        <p:nvPicPr>
          <p:cNvPr id="5" name="図 4">
            <a:extLst>
              <a:ext uri="{FF2B5EF4-FFF2-40B4-BE49-F238E27FC236}">
                <a16:creationId xmlns:a16="http://schemas.microsoft.com/office/drawing/2014/main" id="{79C7BAFF-41D5-4D73-BA53-EBD5E400791B}"/>
              </a:ext>
            </a:extLst>
          </p:cNvPr>
          <p:cNvPicPr>
            <a:picLocks noChangeAspect="1"/>
          </p:cNvPicPr>
          <p:nvPr/>
        </p:nvPicPr>
        <p:blipFill>
          <a:blip r:embed="rId2"/>
          <a:stretch>
            <a:fillRect/>
          </a:stretch>
        </p:blipFill>
        <p:spPr>
          <a:xfrm>
            <a:off x="1584927" y="1125028"/>
            <a:ext cx="5974146" cy="3871373"/>
          </a:xfrm>
          <a:prstGeom prst="rect">
            <a:avLst/>
          </a:prstGeom>
        </p:spPr>
      </p:pic>
      <p:sp>
        <p:nvSpPr>
          <p:cNvPr id="6" name="正方形/長方形 5">
            <a:extLst>
              <a:ext uri="{FF2B5EF4-FFF2-40B4-BE49-F238E27FC236}">
                <a16:creationId xmlns:a16="http://schemas.microsoft.com/office/drawing/2014/main" id="{D1B844C2-4766-4137-8492-CB18D1ED2EA2}"/>
              </a:ext>
            </a:extLst>
          </p:cNvPr>
          <p:cNvSpPr/>
          <p:nvPr/>
        </p:nvSpPr>
        <p:spPr bwMode="auto">
          <a:xfrm>
            <a:off x="5524499" y="4346299"/>
            <a:ext cx="2034573" cy="650102"/>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8710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4BC316-55E8-4AEC-ACE9-E55DB63F2A1F}"/>
              </a:ext>
            </a:extLst>
          </p:cNvPr>
          <p:cNvSpPr>
            <a:spLocks noGrp="1"/>
          </p:cNvSpPr>
          <p:nvPr>
            <p:ph type="title"/>
          </p:nvPr>
        </p:nvSpPr>
        <p:spPr/>
        <p:txBody>
          <a:bodyPr/>
          <a:lstStyle/>
          <a:p>
            <a:r>
              <a:rPr kumimoji="1" lang="ja-JP" altLang="en-US" dirty="0"/>
              <a:t>左脚前枝ブロック</a:t>
            </a:r>
            <a:r>
              <a:rPr kumimoji="1" lang="en-US" altLang="ja-JP" dirty="0"/>
              <a:t>/</a:t>
            </a:r>
            <a:r>
              <a:rPr kumimoji="1" lang="ja-JP" altLang="en-US" dirty="0"/>
              <a:t>後枝ブロック</a:t>
            </a:r>
            <a:br>
              <a:rPr kumimoji="1" lang="en-US" altLang="ja-JP" dirty="0"/>
            </a:br>
            <a:r>
              <a:rPr kumimoji="1" lang="ja-JP" altLang="en-US" dirty="0"/>
              <a:t>（ヘミブロック）</a:t>
            </a:r>
          </a:p>
        </p:txBody>
      </p:sp>
      <p:sp>
        <p:nvSpPr>
          <p:cNvPr id="3" name="テキスト プレースホルダー 2">
            <a:extLst>
              <a:ext uri="{FF2B5EF4-FFF2-40B4-BE49-F238E27FC236}">
                <a16:creationId xmlns:a16="http://schemas.microsoft.com/office/drawing/2014/main" id="{0FB9EC66-54DF-4D81-BEF3-241ECDB97950}"/>
              </a:ext>
            </a:extLst>
          </p:cNvPr>
          <p:cNvSpPr>
            <a:spLocks noGrp="1"/>
          </p:cNvSpPr>
          <p:nvPr>
            <p:ph type="body" sz="quarter" idx="10"/>
          </p:nvPr>
        </p:nvSpPr>
        <p:spPr/>
        <p:txBody>
          <a:bodyPr/>
          <a:lstStyle/>
          <a:p>
            <a:pPr marL="0" indent="0">
              <a:buNone/>
            </a:pPr>
            <a:r>
              <a:rPr kumimoji="1" lang="ja-JP" altLang="en-US" sz="2400" dirty="0"/>
              <a:t>・左脚前枝ブロックは一般人口の数％に認める</a:t>
            </a:r>
            <a:r>
              <a:rPr lang="ja-JP" altLang="en-US" sz="2400" dirty="0"/>
              <a:t>。</a:t>
            </a:r>
            <a:endParaRPr lang="en-US" altLang="ja-JP" sz="2400" dirty="0"/>
          </a:p>
          <a:p>
            <a:pPr marL="0" indent="0">
              <a:buNone/>
            </a:pPr>
            <a:r>
              <a:rPr kumimoji="1" lang="ja-JP" altLang="en-US" sz="2400" dirty="0"/>
              <a:t>・左脚</a:t>
            </a:r>
            <a:r>
              <a:rPr lang="ja-JP" altLang="en-US" sz="2400" dirty="0"/>
              <a:t>後枝単独ブロックは非常にまれで通常は右脚ブロックを伴う。</a:t>
            </a:r>
            <a:endParaRPr lang="en-US" altLang="ja-JP" sz="2400" dirty="0"/>
          </a:p>
          <a:p>
            <a:pPr marL="0" indent="0">
              <a:buNone/>
            </a:pPr>
            <a:r>
              <a:rPr lang="ja-JP" altLang="en-US" sz="2400" dirty="0"/>
              <a:t>・</a:t>
            </a:r>
            <a:r>
              <a:rPr lang="en-US" altLang="ja-JP" sz="2400" dirty="0"/>
              <a:t>QRS</a:t>
            </a:r>
            <a:r>
              <a:rPr lang="ja-JP" altLang="en-US" sz="2400" dirty="0"/>
              <a:t>の延長を伴わないため、左軸偏位、右軸偏位を来たす他の疾患（右・左室肥大や陳旧性心筋梗塞）の鑑別が必要。</a:t>
            </a:r>
            <a:endParaRPr lang="en-US" altLang="ja-JP" sz="2400" dirty="0"/>
          </a:p>
          <a:p>
            <a:pPr marL="0" indent="0">
              <a:buNone/>
            </a:pPr>
            <a:r>
              <a:rPr lang="ja-JP" altLang="en-US" sz="2400" dirty="0"/>
              <a:t>・大動脈弁疾患や虚血性心疾患・心筋症に伴うことがある。</a:t>
            </a:r>
            <a:endParaRPr lang="en-US" altLang="ja-JP" sz="2400" dirty="0"/>
          </a:p>
          <a:p>
            <a:pPr marL="0" indent="0">
              <a:buNone/>
            </a:pPr>
            <a:r>
              <a:rPr lang="ja-JP" altLang="en-US" sz="2400" dirty="0"/>
              <a:t>・無症候で偶発的に発見されたヘミブロックは高度房室ブロックや死亡に関係しないとされている。</a:t>
            </a:r>
            <a:endParaRPr lang="en-US" altLang="ja-JP" sz="2400" dirty="0"/>
          </a:p>
        </p:txBody>
      </p:sp>
      <p:sp>
        <p:nvSpPr>
          <p:cNvPr id="4" name="テキスト ボックス 3">
            <a:extLst>
              <a:ext uri="{FF2B5EF4-FFF2-40B4-BE49-F238E27FC236}">
                <a16:creationId xmlns:a16="http://schemas.microsoft.com/office/drawing/2014/main" id="{B2A296DA-B6B4-4C7F-8DBE-C0CE3885288C}"/>
              </a:ext>
            </a:extLst>
          </p:cNvPr>
          <p:cNvSpPr txBox="1"/>
          <p:nvPr/>
        </p:nvSpPr>
        <p:spPr>
          <a:xfrm>
            <a:off x="4648200" y="6123543"/>
            <a:ext cx="4254691" cy="369332"/>
          </a:xfrm>
          <a:prstGeom prst="rect">
            <a:avLst/>
          </a:prstGeom>
          <a:noFill/>
        </p:spPr>
        <p:txBody>
          <a:bodyPr wrap="none" rtlCol="0">
            <a:spAutoFit/>
          </a:bodyPr>
          <a:lstStyle/>
          <a:p>
            <a:r>
              <a:rPr lang="en-US" altLang="ja-JP" sz="1800" b="0" i="0" u="none" strike="noStrike" baseline="0" dirty="0">
                <a:latin typeface="+mn-ea"/>
                <a:ea typeface="+mn-ea"/>
              </a:rPr>
              <a:t>Circulation. 2007; 115: 1154-1163</a:t>
            </a:r>
            <a:endParaRPr kumimoji="1" lang="ja-JP" altLang="en-US" dirty="0">
              <a:latin typeface="+mn-ea"/>
              <a:ea typeface="+mn-ea"/>
            </a:endParaRPr>
          </a:p>
        </p:txBody>
      </p:sp>
    </p:spTree>
    <p:extLst>
      <p:ext uri="{BB962C8B-B14F-4D97-AF65-F5344CB8AC3E}">
        <p14:creationId xmlns:p14="http://schemas.microsoft.com/office/powerpoint/2010/main" val="77440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1B9061-79F4-4523-860B-AE3F1D333F1E}"/>
              </a:ext>
            </a:extLst>
          </p:cNvPr>
          <p:cNvSpPr>
            <a:spLocks noGrp="1"/>
          </p:cNvSpPr>
          <p:nvPr>
            <p:ph type="title"/>
          </p:nvPr>
        </p:nvSpPr>
        <p:spPr/>
        <p:txBody>
          <a:bodyPr/>
          <a:lstStyle/>
          <a:p>
            <a:r>
              <a:rPr kumimoji="1" lang="ja-JP" altLang="en-US" dirty="0"/>
              <a:t>左脚前枝</a:t>
            </a:r>
            <a:r>
              <a:rPr kumimoji="1" lang="en-US" altLang="ja-JP" dirty="0"/>
              <a:t>/</a:t>
            </a:r>
            <a:r>
              <a:rPr kumimoji="1" lang="ja-JP" altLang="en-US" dirty="0"/>
              <a:t>後枝ブロックの扱い</a:t>
            </a:r>
          </a:p>
        </p:txBody>
      </p:sp>
      <p:sp>
        <p:nvSpPr>
          <p:cNvPr id="3" name="テキスト プレースホルダー 2">
            <a:extLst>
              <a:ext uri="{FF2B5EF4-FFF2-40B4-BE49-F238E27FC236}">
                <a16:creationId xmlns:a16="http://schemas.microsoft.com/office/drawing/2014/main" id="{66B75A78-F38F-434F-87B3-B0164A2A2362}"/>
              </a:ext>
            </a:extLst>
          </p:cNvPr>
          <p:cNvSpPr>
            <a:spLocks noGrp="1"/>
          </p:cNvSpPr>
          <p:nvPr>
            <p:ph type="body" sz="quarter" idx="10"/>
          </p:nvPr>
        </p:nvSpPr>
        <p:spPr/>
        <p:txBody>
          <a:bodyPr>
            <a:normAutofit/>
          </a:bodyPr>
          <a:lstStyle/>
          <a:p>
            <a:pPr marL="0" indent="0">
              <a:buNone/>
            </a:pPr>
            <a:r>
              <a:rPr lang="ja-JP" altLang="en-US" sz="2400" dirty="0"/>
              <a:t>・後枝ブロックは通常まれなので、基礎心疾患のスクリーニングを行う。</a:t>
            </a:r>
            <a:endParaRPr lang="en-US" altLang="ja-JP" sz="2400" dirty="0"/>
          </a:p>
          <a:p>
            <a:pPr marL="0" indent="0">
              <a:buNone/>
            </a:pPr>
            <a:r>
              <a:rPr kumimoji="1" lang="ja-JP" altLang="en-US" sz="2400" dirty="0"/>
              <a:t>・基礎心疾患のないヘミブロック単独であれば予後に影響を与えない可能性が高く、特別なフォローは不要。</a:t>
            </a:r>
          </a:p>
        </p:txBody>
      </p:sp>
    </p:spTree>
    <p:extLst>
      <p:ext uri="{BB962C8B-B14F-4D97-AF65-F5344CB8AC3E}">
        <p14:creationId xmlns:p14="http://schemas.microsoft.com/office/powerpoint/2010/main" val="81734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679072-02F3-41D0-8BE6-C837134D247B}"/>
              </a:ext>
            </a:extLst>
          </p:cNvPr>
          <p:cNvSpPr>
            <a:spLocks noGrp="1"/>
          </p:cNvSpPr>
          <p:nvPr>
            <p:ph type="title"/>
          </p:nvPr>
        </p:nvSpPr>
        <p:spPr/>
        <p:txBody>
          <a:bodyPr/>
          <a:lstStyle/>
          <a:p>
            <a:r>
              <a:rPr kumimoji="1" lang="en-US" altLang="ja-JP" dirty="0"/>
              <a:t>2</a:t>
            </a:r>
            <a:r>
              <a:rPr kumimoji="1" lang="ja-JP" altLang="en-US" dirty="0"/>
              <a:t>枝ブロック</a:t>
            </a:r>
          </a:p>
        </p:txBody>
      </p:sp>
      <p:sp>
        <p:nvSpPr>
          <p:cNvPr id="3" name="テキスト プレースホルダー 2">
            <a:extLst>
              <a:ext uri="{FF2B5EF4-FFF2-40B4-BE49-F238E27FC236}">
                <a16:creationId xmlns:a16="http://schemas.microsoft.com/office/drawing/2014/main" id="{0236E3E0-563D-4FDA-AE9A-1BDFA880D040}"/>
              </a:ext>
            </a:extLst>
          </p:cNvPr>
          <p:cNvSpPr>
            <a:spLocks noGrp="1"/>
          </p:cNvSpPr>
          <p:nvPr>
            <p:ph type="body" sz="quarter" idx="10"/>
          </p:nvPr>
        </p:nvSpPr>
        <p:spPr/>
        <p:txBody>
          <a:bodyPr>
            <a:normAutofit/>
          </a:bodyPr>
          <a:lstStyle/>
          <a:p>
            <a:pPr marL="0" indent="0">
              <a:buNone/>
            </a:pPr>
            <a:r>
              <a:rPr kumimoji="1" lang="ja-JP" altLang="en-US" sz="2400" dirty="0"/>
              <a:t>・右脚ブロック＋左軸偏位（左脚前枝ブロック）</a:t>
            </a:r>
            <a:endParaRPr kumimoji="1" lang="en-US" altLang="ja-JP" sz="2400" dirty="0"/>
          </a:p>
          <a:p>
            <a:pPr marL="0" indent="0">
              <a:buNone/>
            </a:pPr>
            <a:r>
              <a:rPr lang="ja-JP" altLang="en-US" sz="2400" dirty="0"/>
              <a:t>・右脚ブロック＋右軸偏位（左脚後枝ブロック）</a:t>
            </a:r>
            <a:endParaRPr lang="en-US" altLang="ja-JP" sz="2400" dirty="0"/>
          </a:p>
          <a:p>
            <a:pPr marL="0" indent="0">
              <a:buNone/>
            </a:pPr>
            <a:r>
              <a:rPr lang="ja-JP" altLang="en-US" sz="2400" dirty="0"/>
              <a:t>（・左脚前枝ブロック＋左脚後枝ブロック＝左脚ブロック）</a:t>
            </a:r>
            <a:endParaRPr lang="en-US" altLang="ja-JP" sz="2400" dirty="0"/>
          </a:p>
          <a:p>
            <a:endParaRPr kumimoji="1" lang="en-US" altLang="ja-JP" sz="2400" dirty="0"/>
          </a:p>
          <a:p>
            <a:pPr marL="0" indent="0">
              <a:buNone/>
            </a:pPr>
            <a:r>
              <a:rPr lang="ja-JP" altLang="en-US" sz="2400" dirty="0"/>
              <a:t>・</a:t>
            </a:r>
            <a:r>
              <a:rPr lang="en-US" altLang="ja-JP" sz="2400" dirty="0"/>
              <a:t>3</a:t>
            </a:r>
            <a:r>
              <a:rPr lang="ja-JP" altLang="en-US" sz="2400" dirty="0"/>
              <a:t>枝ブロックへ進展するリスク（完全房室ブロックのリスク）。</a:t>
            </a:r>
            <a:endParaRPr lang="en-US" altLang="ja-JP" sz="2400" dirty="0"/>
          </a:p>
          <a:p>
            <a:endParaRPr kumimoji="1" lang="en-US" altLang="ja-JP" sz="2400" dirty="0"/>
          </a:p>
          <a:p>
            <a:pPr marL="0" indent="0">
              <a:buNone/>
            </a:pPr>
            <a:r>
              <a:rPr lang="ja-JP" altLang="en-US" sz="2400" dirty="0"/>
              <a:t>・</a:t>
            </a:r>
            <a:r>
              <a:rPr lang="en-US" altLang="ja-JP" sz="2400" dirty="0"/>
              <a:t>2</a:t>
            </a:r>
            <a:r>
              <a:rPr lang="ja-JP" altLang="en-US" sz="2400" dirty="0"/>
              <a:t>枝ブロックから完全房室ブロックへの移行は年に</a:t>
            </a:r>
            <a:r>
              <a:rPr lang="en-US" altLang="ja-JP" sz="2400" dirty="0"/>
              <a:t>1%</a:t>
            </a:r>
            <a:r>
              <a:rPr lang="ja-JP" altLang="en-US" sz="2400" dirty="0"/>
              <a:t>程度。</a:t>
            </a:r>
            <a:endParaRPr lang="en-US" altLang="ja-JP" sz="2400" dirty="0"/>
          </a:p>
          <a:p>
            <a:endParaRPr kumimoji="1" lang="en-US" altLang="ja-JP" sz="2400" dirty="0"/>
          </a:p>
          <a:p>
            <a:pPr marL="0" indent="0">
              <a:buNone/>
            </a:pPr>
            <a:r>
              <a:rPr lang="ja-JP" altLang="en-US" sz="2400" dirty="0"/>
              <a:t>・</a:t>
            </a:r>
            <a:r>
              <a:rPr lang="en-US" altLang="ja-JP" sz="2400" dirty="0"/>
              <a:t>1</a:t>
            </a:r>
            <a:r>
              <a:rPr lang="ja-JP" altLang="en-US" sz="2400" dirty="0"/>
              <a:t>度房室ブロックを伴わない</a:t>
            </a:r>
            <a:r>
              <a:rPr lang="en-US" altLang="ja-JP" sz="2400" dirty="0"/>
              <a:t>PR</a:t>
            </a:r>
            <a:r>
              <a:rPr lang="ja-JP" altLang="en-US" sz="2400" dirty="0"/>
              <a:t>延長自体が、完全房室ブロックのリスクかどうかはわからない。</a:t>
            </a:r>
            <a:endParaRPr kumimoji="1" lang="ja-JP" altLang="en-US" sz="2400" dirty="0"/>
          </a:p>
        </p:txBody>
      </p:sp>
    </p:spTree>
    <p:extLst>
      <p:ext uri="{BB962C8B-B14F-4D97-AF65-F5344CB8AC3E}">
        <p14:creationId xmlns:p14="http://schemas.microsoft.com/office/powerpoint/2010/main" val="159494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817459-5918-4C3A-8716-8FD10F64444E}"/>
              </a:ext>
            </a:extLst>
          </p:cNvPr>
          <p:cNvSpPr>
            <a:spLocks noGrp="1"/>
          </p:cNvSpPr>
          <p:nvPr>
            <p:ph type="title"/>
          </p:nvPr>
        </p:nvSpPr>
        <p:spPr/>
        <p:txBody>
          <a:bodyPr/>
          <a:lstStyle/>
          <a:p>
            <a:r>
              <a:rPr kumimoji="1" lang="ja-JP" altLang="en-US" dirty="0"/>
              <a:t>症例</a:t>
            </a:r>
          </a:p>
        </p:txBody>
      </p:sp>
      <p:sp>
        <p:nvSpPr>
          <p:cNvPr id="3" name="テキスト プレースホルダー 2">
            <a:extLst>
              <a:ext uri="{FF2B5EF4-FFF2-40B4-BE49-F238E27FC236}">
                <a16:creationId xmlns:a16="http://schemas.microsoft.com/office/drawing/2014/main" id="{37299949-CACB-4488-AEF0-0B9B66BDB4D1}"/>
              </a:ext>
            </a:extLst>
          </p:cNvPr>
          <p:cNvSpPr>
            <a:spLocks noGrp="1"/>
          </p:cNvSpPr>
          <p:nvPr>
            <p:ph type="body" sz="quarter" idx="10"/>
          </p:nvPr>
        </p:nvSpPr>
        <p:spPr/>
        <p:txBody>
          <a:bodyPr>
            <a:normAutofit/>
          </a:bodyPr>
          <a:lstStyle/>
          <a:p>
            <a:pPr marL="0" indent="0">
              <a:buNone/>
            </a:pPr>
            <a:r>
              <a:rPr kumimoji="1" lang="ja-JP" altLang="en-US" sz="2800" dirty="0"/>
              <a:t>・</a:t>
            </a:r>
            <a:r>
              <a:rPr lang="en-US" altLang="ja-JP" sz="2800" dirty="0"/>
              <a:t>55</a:t>
            </a:r>
            <a:r>
              <a:rPr kumimoji="1" lang="ja-JP" altLang="en-US" sz="2800" dirty="0"/>
              <a:t>歳男性</a:t>
            </a:r>
            <a:endParaRPr kumimoji="1" lang="en-US" altLang="ja-JP" sz="2800" dirty="0"/>
          </a:p>
          <a:p>
            <a:pPr marL="0" indent="0">
              <a:buNone/>
            </a:pPr>
            <a:r>
              <a:rPr lang="ja-JP" altLang="en-US" sz="2800" dirty="0"/>
              <a:t>・会社の健康診断で毎年検査を受けている</a:t>
            </a:r>
            <a:endParaRPr lang="en-US" altLang="ja-JP" sz="2800" dirty="0"/>
          </a:p>
          <a:p>
            <a:pPr marL="0" indent="0">
              <a:buNone/>
            </a:pPr>
            <a:r>
              <a:rPr kumimoji="1" lang="ja-JP" altLang="en-US" sz="2800" dirty="0"/>
              <a:t>・心電図で完全右脚ブロックを</a:t>
            </a:r>
            <a:r>
              <a:rPr lang="ja-JP" altLang="en-US" sz="2800" dirty="0"/>
              <a:t>初めて指摘</a:t>
            </a:r>
            <a:endParaRPr lang="en-US" altLang="ja-JP" sz="2800" dirty="0"/>
          </a:p>
          <a:p>
            <a:pPr marL="0" indent="0">
              <a:buNone/>
            </a:pPr>
            <a:r>
              <a:rPr kumimoji="1" lang="ja-JP" altLang="en-US" sz="2800" dirty="0"/>
              <a:t>・症状なし、既往なし、内服なし</a:t>
            </a:r>
            <a:endParaRPr kumimoji="1" lang="en-US" altLang="ja-JP" sz="2800" dirty="0"/>
          </a:p>
          <a:p>
            <a:pPr marL="0" indent="0">
              <a:buNone/>
            </a:pPr>
            <a:endParaRPr lang="en-US" altLang="ja-JP" sz="2800" dirty="0"/>
          </a:p>
          <a:p>
            <a:pPr marL="0" indent="0">
              <a:buNone/>
            </a:pPr>
            <a:r>
              <a:rPr kumimoji="1" lang="ja-JP" altLang="en-US" sz="2800" dirty="0"/>
              <a:t>どうする？</a:t>
            </a:r>
            <a:endParaRPr kumimoji="1" lang="en-US" altLang="ja-JP" sz="2800" dirty="0"/>
          </a:p>
          <a:p>
            <a:pPr marL="0" indent="0">
              <a:buNone/>
            </a:pPr>
            <a:br>
              <a:rPr kumimoji="1" lang="en-US" altLang="ja-JP" sz="2800" dirty="0"/>
            </a:br>
            <a:r>
              <a:rPr kumimoji="1" lang="ja-JP" altLang="en-US" sz="2800" dirty="0"/>
              <a:t>追加で聞く：家族歴、失神歴、喫煙歴</a:t>
            </a:r>
            <a:endParaRPr kumimoji="1" lang="en-US" altLang="ja-JP" sz="2800" dirty="0"/>
          </a:p>
          <a:p>
            <a:pPr marL="0" indent="0">
              <a:buNone/>
            </a:pPr>
            <a:r>
              <a:rPr lang="ja-JP" altLang="en-US" sz="2800" dirty="0"/>
              <a:t>検査：採血、心エコー、胸部</a:t>
            </a:r>
            <a:r>
              <a:rPr lang="en-US" altLang="ja-JP" sz="2800" dirty="0" err="1"/>
              <a:t>Xp</a:t>
            </a:r>
            <a:r>
              <a:rPr lang="ja-JP" altLang="en-US" sz="2800" dirty="0"/>
              <a:t>、ホルター心電図？</a:t>
            </a:r>
            <a:endParaRPr lang="en-US" altLang="ja-JP" sz="2800" dirty="0"/>
          </a:p>
          <a:p>
            <a:pPr marL="0" indent="0">
              <a:buNone/>
            </a:pPr>
            <a:endParaRPr kumimoji="1" lang="ja-JP" altLang="en-US" sz="2800" dirty="0"/>
          </a:p>
        </p:txBody>
      </p:sp>
    </p:spTree>
    <p:extLst>
      <p:ext uri="{BB962C8B-B14F-4D97-AF65-F5344CB8AC3E}">
        <p14:creationId xmlns:p14="http://schemas.microsoft.com/office/powerpoint/2010/main" val="335853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ACBCDE-CED1-43A0-B63A-DAA28AA3964D}"/>
              </a:ext>
            </a:extLst>
          </p:cNvPr>
          <p:cNvSpPr>
            <a:spLocks noGrp="1"/>
          </p:cNvSpPr>
          <p:nvPr>
            <p:ph type="title"/>
          </p:nvPr>
        </p:nvSpPr>
        <p:spPr/>
        <p:txBody>
          <a:bodyPr/>
          <a:lstStyle/>
          <a:p>
            <a:r>
              <a:rPr kumimoji="1" lang="en-US" altLang="ja-JP" dirty="0"/>
              <a:t>2</a:t>
            </a:r>
            <a:r>
              <a:rPr kumimoji="1" lang="ja-JP" altLang="en-US" dirty="0"/>
              <a:t>枝ブロックの扱い</a:t>
            </a:r>
          </a:p>
        </p:txBody>
      </p:sp>
      <p:sp>
        <p:nvSpPr>
          <p:cNvPr id="3" name="テキスト プレースホルダー 2">
            <a:extLst>
              <a:ext uri="{FF2B5EF4-FFF2-40B4-BE49-F238E27FC236}">
                <a16:creationId xmlns:a16="http://schemas.microsoft.com/office/drawing/2014/main" id="{90B0F357-4EB0-42CB-AF10-EE6AB7772DEA}"/>
              </a:ext>
            </a:extLst>
          </p:cNvPr>
          <p:cNvSpPr>
            <a:spLocks noGrp="1"/>
          </p:cNvSpPr>
          <p:nvPr>
            <p:ph type="body" sz="quarter" idx="10"/>
          </p:nvPr>
        </p:nvSpPr>
        <p:spPr/>
        <p:txBody>
          <a:bodyPr>
            <a:normAutofit/>
          </a:bodyPr>
          <a:lstStyle/>
          <a:p>
            <a:pPr marL="0" indent="0">
              <a:buNone/>
            </a:pPr>
            <a:r>
              <a:rPr kumimoji="1" lang="ja-JP" altLang="en-US" sz="2400" dirty="0"/>
              <a:t>・基礎心疾患の検索が必要。</a:t>
            </a:r>
            <a:endParaRPr kumimoji="1" lang="en-US" altLang="ja-JP" sz="2400" dirty="0"/>
          </a:p>
          <a:p>
            <a:pPr marL="0" indent="0">
              <a:buNone/>
            </a:pPr>
            <a:endParaRPr kumimoji="1" lang="en-US" altLang="ja-JP" sz="2400" dirty="0"/>
          </a:p>
          <a:p>
            <a:pPr marL="0" indent="0">
              <a:buNone/>
            </a:pPr>
            <a:r>
              <a:rPr lang="ja-JP" altLang="en-US" sz="2400" dirty="0"/>
              <a:t>・失神歴の聴取や心エコー検査、</a:t>
            </a:r>
            <a:r>
              <a:rPr lang="en-US" altLang="ja-JP" sz="2400" dirty="0"/>
              <a:t>24</a:t>
            </a:r>
            <a:r>
              <a:rPr lang="ja-JP" altLang="en-US" sz="2400" dirty="0"/>
              <a:t>時間心電図を行う。</a:t>
            </a:r>
            <a:endParaRPr lang="en-US" altLang="ja-JP" sz="2400" dirty="0"/>
          </a:p>
          <a:p>
            <a:pPr marL="0" indent="0">
              <a:buNone/>
            </a:pPr>
            <a:endParaRPr lang="en-US" altLang="ja-JP" sz="2400" dirty="0"/>
          </a:p>
          <a:p>
            <a:pPr marL="0" indent="0">
              <a:buNone/>
            </a:pPr>
            <a:r>
              <a:rPr kumimoji="1" lang="ja-JP" altLang="en-US" sz="2400" dirty="0"/>
              <a:t>・</a:t>
            </a:r>
            <a:r>
              <a:rPr kumimoji="1" lang="en-US" altLang="ja-JP" sz="2400" dirty="0"/>
              <a:t>2</a:t>
            </a:r>
            <a:r>
              <a:rPr kumimoji="1" lang="ja-JP" altLang="en-US" sz="2400" dirty="0"/>
              <a:t>枝ブロック以上の存在からペースメーカー植え込みを検討</a:t>
            </a:r>
            <a:r>
              <a:rPr lang="ja-JP" altLang="en-US" sz="2400" dirty="0"/>
              <a:t>する</a:t>
            </a:r>
            <a:r>
              <a:rPr kumimoji="1" lang="ja-JP" altLang="en-US" sz="2400" dirty="0"/>
              <a:t>。</a:t>
            </a:r>
          </a:p>
        </p:txBody>
      </p:sp>
    </p:spTree>
    <p:extLst>
      <p:ext uri="{BB962C8B-B14F-4D97-AF65-F5344CB8AC3E}">
        <p14:creationId xmlns:p14="http://schemas.microsoft.com/office/powerpoint/2010/main" val="214651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999F3-72F2-4063-BB53-CEAC7F1C8CA9}"/>
              </a:ext>
            </a:extLst>
          </p:cNvPr>
          <p:cNvSpPr>
            <a:spLocks noGrp="1"/>
          </p:cNvSpPr>
          <p:nvPr>
            <p:ph type="title"/>
          </p:nvPr>
        </p:nvSpPr>
        <p:spPr/>
        <p:txBody>
          <a:bodyPr/>
          <a:lstStyle/>
          <a:p>
            <a:r>
              <a:rPr kumimoji="1" lang="en-US" altLang="ja-JP" dirty="0"/>
              <a:t>3</a:t>
            </a:r>
            <a:r>
              <a:rPr kumimoji="1" lang="ja-JP" altLang="en-US" dirty="0"/>
              <a:t>枝ブロック</a:t>
            </a:r>
          </a:p>
        </p:txBody>
      </p:sp>
      <p:sp>
        <p:nvSpPr>
          <p:cNvPr id="3" name="テキスト プレースホルダー 2">
            <a:extLst>
              <a:ext uri="{FF2B5EF4-FFF2-40B4-BE49-F238E27FC236}">
                <a16:creationId xmlns:a16="http://schemas.microsoft.com/office/drawing/2014/main" id="{43545634-144A-42C4-8FB1-E3D0DF1E754B}"/>
              </a:ext>
            </a:extLst>
          </p:cNvPr>
          <p:cNvSpPr>
            <a:spLocks noGrp="1"/>
          </p:cNvSpPr>
          <p:nvPr>
            <p:ph type="body" sz="quarter" idx="10"/>
          </p:nvPr>
        </p:nvSpPr>
        <p:spPr/>
        <p:txBody>
          <a:bodyPr>
            <a:normAutofit/>
          </a:bodyPr>
          <a:lstStyle/>
          <a:p>
            <a:pPr marL="0" indent="0">
              <a:buNone/>
            </a:pPr>
            <a:r>
              <a:rPr kumimoji="1" lang="ja-JP" altLang="en-US" sz="2400" dirty="0"/>
              <a:t>・右脚ブロック＋左軸偏位（左脚前枝ブロック）＋</a:t>
            </a:r>
            <a:r>
              <a:rPr kumimoji="1" lang="en-US" altLang="ja-JP" sz="2400" dirty="0"/>
              <a:t>1</a:t>
            </a:r>
            <a:r>
              <a:rPr kumimoji="1" lang="ja-JP" altLang="en-US" sz="2400" dirty="0"/>
              <a:t>度または</a:t>
            </a:r>
            <a:r>
              <a:rPr kumimoji="1" lang="en-US" altLang="ja-JP" sz="2400" dirty="0"/>
              <a:t>2</a:t>
            </a:r>
            <a:r>
              <a:rPr kumimoji="1" lang="ja-JP" altLang="en-US" sz="2400" dirty="0"/>
              <a:t>度房室ブロック</a:t>
            </a:r>
            <a:endParaRPr kumimoji="1" lang="en-US" altLang="ja-JP" sz="2400" dirty="0"/>
          </a:p>
          <a:p>
            <a:pPr marL="0" indent="0">
              <a:buNone/>
            </a:pPr>
            <a:r>
              <a:rPr lang="ja-JP" altLang="en-US" sz="2400" dirty="0"/>
              <a:t>・右脚ブロック＋右軸偏位（左脚後枝ブロック）＋</a:t>
            </a:r>
            <a:r>
              <a:rPr lang="en-US" altLang="ja-JP" sz="2400" dirty="0"/>
              <a:t>1</a:t>
            </a:r>
            <a:r>
              <a:rPr lang="ja-JP" altLang="en-US" sz="2400" dirty="0"/>
              <a:t>度または</a:t>
            </a:r>
            <a:r>
              <a:rPr lang="en-US" altLang="ja-JP" sz="2400" dirty="0"/>
              <a:t>2</a:t>
            </a:r>
            <a:r>
              <a:rPr lang="ja-JP" altLang="en-US" sz="2400" dirty="0"/>
              <a:t>度房室ブロック</a:t>
            </a:r>
            <a:endParaRPr lang="en-US" altLang="ja-JP" sz="2400" dirty="0"/>
          </a:p>
          <a:p>
            <a:pPr marL="0" indent="0">
              <a:buNone/>
            </a:pPr>
            <a:r>
              <a:rPr lang="ja-JP" altLang="en-US" sz="2400" dirty="0"/>
              <a:t>・左脚ブロック＋</a:t>
            </a:r>
            <a:r>
              <a:rPr lang="en-US" altLang="ja-JP" sz="2400" dirty="0"/>
              <a:t>1</a:t>
            </a:r>
            <a:r>
              <a:rPr lang="ja-JP" altLang="en-US" sz="2400" dirty="0"/>
              <a:t>度または</a:t>
            </a:r>
            <a:r>
              <a:rPr lang="en-US" altLang="ja-JP" sz="2400" dirty="0"/>
              <a:t>2</a:t>
            </a:r>
            <a:r>
              <a:rPr lang="ja-JP" altLang="en-US" sz="2400" dirty="0"/>
              <a:t>度房室ブロック</a:t>
            </a:r>
            <a:endParaRPr lang="en-US" altLang="ja-JP" sz="2400" dirty="0"/>
          </a:p>
          <a:p>
            <a:pPr marL="0" indent="0">
              <a:buNone/>
            </a:pPr>
            <a:endParaRPr lang="en-US" altLang="ja-JP" sz="2400" dirty="0"/>
          </a:p>
          <a:p>
            <a:pPr marL="0" indent="0">
              <a:buNone/>
            </a:pPr>
            <a:r>
              <a:rPr lang="ja-JP" altLang="en-US" sz="2400" dirty="0"/>
              <a:t>・完全房室ブロックのリスクが極めて高い。</a:t>
            </a:r>
            <a:endParaRPr lang="en-US" altLang="ja-JP" sz="2400" dirty="0"/>
          </a:p>
          <a:p>
            <a:pPr marL="0" indent="0">
              <a:buNone/>
            </a:pPr>
            <a:r>
              <a:rPr lang="ja-JP" altLang="en-US" sz="2400" dirty="0"/>
              <a:t>→ペースメーカー植え込みを検討する。</a:t>
            </a:r>
            <a:endParaRPr lang="en-US" altLang="ja-JP" sz="2400" dirty="0"/>
          </a:p>
        </p:txBody>
      </p:sp>
    </p:spTree>
    <p:extLst>
      <p:ext uri="{BB962C8B-B14F-4D97-AF65-F5344CB8AC3E}">
        <p14:creationId xmlns:p14="http://schemas.microsoft.com/office/powerpoint/2010/main" val="3718800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A16B10-3B66-4370-9730-27D4C657DDF2}"/>
              </a:ext>
            </a:extLst>
          </p:cNvPr>
          <p:cNvSpPr>
            <a:spLocks noGrp="1"/>
          </p:cNvSpPr>
          <p:nvPr>
            <p:ph type="body" sz="quarter" idx="10"/>
          </p:nvPr>
        </p:nvSpPr>
        <p:spPr>
          <a:xfrm>
            <a:off x="5410199" y="2152838"/>
            <a:ext cx="3419475" cy="2552324"/>
          </a:xfrm>
        </p:spPr>
        <p:txBody>
          <a:bodyPr>
            <a:normAutofit/>
          </a:bodyPr>
          <a:lstStyle/>
          <a:p>
            <a:pPr marL="0" indent="0">
              <a:buNone/>
            </a:pPr>
            <a:r>
              <a:rPr kumimoji="1" lang="ja-JP" altLang="en-US" sz="2000" dirty="0"/>
              <a:t>・慢性の</a:t>
            </a:r>
            <a:r>
              <a:rPr kumimoji="1" lang="en-US" altLang="ja-JP" sz="2000" dirty="0"/>
              <a:t>2</a:t>
            </a:r>
            <a:r>
              <a:rPr kumimoji="1" lang="ja-JP" altLang="en-US" sz="2000" dirty="0"/>
              <a:t>枝ブロックがあり、原因が明らかでない失神</a:t>
            </a:r>
            <a:endParaRPr kumimoji="1" lang="en-US" altLang="ja-JP" sz="2000" dirty="0"/>
          </a:p>
          <a:p>
            <a:pPr marL="0" indent="0">
              <a:buNone/>
            </a:pPr>
            <a:r>
              <a:rPr lang="ja-JP" altLang="en-US" sz="2000" dirty="0"/>
              <a:t>　　　　　　　　　　　　⇓</a:t>
            </a:r>
            <a:endParaRPr lang="en-US" altLang="ja-JP" sz="2000" dirty="0"/>
          </a:p>
          <a:p>
            <a:pPr marL="0" indent="0">
              <a:buNone/>
            </a:pPr>
            <a:r>
              <a:rPr kumimoji="1" lang="ja-JP" altLang="en-US" sz="2000" dirty="0"/>
              <a:t>　　　ペースメーカー</a:t>
            </a:r>
            <a:r>
              <a:rPr kumimoji="1" lang="en-US" altLang="ja-JP" sz="2000" dirty="0" err="1"/>
              <a:t>ClassⅡa</a:t>
            </a:r>
            <a:endParaRPr kumimoji="1" lang="en-US" altLang="ja-JP" sz="2000" dirty="0"/>
          </a:p>
          <a:p>
            <a:pPr marL="0" indent="0">
              <a:buNone/>
            </a:pPr>
            <a:endParaRPr lang="en-US" altLang="ja-JP" sz="2000" dirty="0"/>
          </a:p>
          <a:p>
            <a:pPr marL="0" indent="0">
              <a:buNone/>
            </a:pPr>
            <a:r>
              <a:rPr kumimoji="1" lang="en-US" altLang="ja-JP" sz="2000" dirty="0"/>
              <a:t>※</a:t>
            </a:r>
            <a:r>
              <a:rPr kumimoji="1" lang="ja-JP" altLang="en-US" sz="2000" dirty="0"/>
              <a:t>実際に植え込むかは十分な説明が必要</a:t>
            </a:r>
          </a:p>
        </p:txBody>
      </p:sp>
      <p:pic>
        <p:nvPicPr>
          <p:cNvPr id="5" name="図 4">
            <a:extLst>
              <a:ext uri="{FF2B5EF4-FFF2-40B4-BE49-F238E27FC236}">
                <a16:creationId xmlns:a16="http://schemas.microsoft.com/office/drawing/2014/main" id="{DF253A64-B211-45EA-A67B-D7FAE92AF85C}"/>
              </a:ext>
            </a:extLst>
          </p:cNvPr>
          <p:cNvPicPr>
            <a:picLocks noChangeAspect="1"/>
          </p:cNvPicPr>
          <p:nvPr/>
        </p:nvPicPr>
        <p:blipFill>
          <a:blip r:embed="rId2"/>
          <a:stretch>
            <a:fillRect/>
          </a:stretch>
        </p:blipFill>
        <p:spPr>
          <a:xfrm>
            <a:off x="542925" y="306372"/>
            <a:ext cx="4600575" cy="6385388"/>
          </a:xfrm>
          <a:prstGeom prst="rect">
            <a:avLst/>
          </a:prstGeom>
        </p:spPr>
      </p:pic>
    </p:spTree>
    <p:extLst>
      <p:ext uri="{BB962C8B-B14F-4D97-AF65-F5344CB8AC3E}">
        <p14:creationId xmlns:p14="http://schemas.microsoft.com/office/powerpoint/2010/main" val="1361349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DC1305-4666-444C-BD72-EB68C052879C}"/>
              </a:ext>
            </a:extLst>
          </p:cNvPr>
          <p:cNvSpPr>
            <a:spLocks noGrp="1"/>
          </p:cNvSpPr>
          <p:nvPr>
            <p:ph type="title"/>
          </p:nvPr>
        </p:nvSpPr>
        <p:spPr>
          <a:xfrm>
            <a:off x="628650" y="136870"/>
            <a:ext cx="7886700" cy="1325563"/>
          </a:xfrm>
        </p:spPr>
        <p:txBody>
          <a:bodyPr/>
          <a:lstStyle/>
          <a:p>
            <a:r>
              <a:rPr kumimoji="1" lang="ja-JP" altLang="en-US" dirty="0"/>
              <a:t>非特異的心室内伝導遅延（</a:t>
            </a:r>
            <a:r>
              <a:rPr kumimoji="1" lang="en-US" altLang="ja-JP" dirty="0"/>
              <a:t>IVCD</a:t>
            </a:r>
            <a:r>
              <a:rPr kumimoji="1" lang="ja-JP" altLang="en-US" dirty="0"/>
              <a:t>）</a:t>
            </a:r>
          </a:p>
        </p:txBody>
      </p:sp>
      <p:sp>
        <p:nvSpPr>
          <p:cNvPr id="3" name="テキスト プレースホルダー 2">
            <a:extLst>
              <a:ext uri="{FF2B5EF4-FFF2-40B4-BE49-F238E27FC236}">
                <a16:creationId xmlns:a16="http://schemas.microsoft.com/office/drawing/2014/main" id="{DA6FD252-9D91-4348-8D12-902C576AFD87}"/>
              </a:ext>
            </a:extLst>
          </p:cNvPr>
          <p:cNvSpPr>
            <a:spLocks noGrp="1"/>
          </p:cNvSpPr>
          <p:nvPr>
            <p:ph type="body" sz="quarter" idx="10"/>
          </p:nvPr>
        </p:nvSpPr>
        <p:spPr>
          <a:xfrm>
            <a:off x="628650" y="4960577"/>
            <a:ext cx="7886700" cy="1760553"/>
          </a:xfrm>
        </p:spPr>
        <p:txBody>
          <a:bodyPr>
            <a:normAutofit fontScale="92500" lnSpcReduction="10000"/>
          </a:bodyPr>
          <a:lstStyle/>
          <a:p>
            <a:pPr marL="0" indent="0">
              <a:buNone/>
            </a:pPr>
            <a:r>
              <a:rPr kumimoji="1" lang="ja-JP" altLang="en-US" dirty="0"/>
              <a:t>・</a:t>
            </a:r>
            <a:r>
              <a:rPr kumimoji="1" lang="en-US" altLang="ja-JP" dirty="0"/>
              <a:t>QRS</a:t>
            </a:r>
            <a:r>
              <a:rPr kumimoji="1" lang="ja-JP" altLang="en-US" dirty="0"/>
              <a:t>幅が広い＝</a:t>
            </a:r>
            <a:r>
              <a:rPr kumimoji="1" lang="en-US" altLang="ja-JP" dirty="0"/>
              <a:t>2.5mm(0.10sec)</a:t>
            </a:r>
            <a:r>
              <a:rPr kumimoji="1" lang="ja-JP" altLang="en-US" dirty="0"/>
              <a:t>以上</a:t>
            </a:r>
            <a:endParaRPr kumimoji="1" lang="en-US" altLang="ja-JP" dirty="0"/>
          </a:p>
          <a:p>
            <a:pPr marL="0" indent="0">
              <a:buNone/>
            </a:pPr>
            <a:r>
              <a:rPr lang="ja-JP" altLang="en-US" dirty="0"/>
              <a:t>・左脚ブロックでも右脚ブロックでもない</a:t>
            </a:r>
            <a:endParaRPr lang="en-US" altLang="ja-JP" dirty="0"/>
          </a:p>
          <a:p>
            <a:pPr marL="0" indent="0">
              <a:buNone/>
            </a:pPr>
            <a:r>
              <a:rPr kumimoji="1" lang="ja-JP" altLang="en-US" dirty="0"/>
              <a:t>・プルキンエ線維や心室筋レベルの伝導障害</a:t>
            </a:r>
            <a:endParaRPr kumimoji="1" lang="en-US" altLang="ja-JP" dirty="0"/>
          </a:p>
          <a:p>
            <a:pPr marL="0" indent="0">
              <a:buNone/>
            </a:pPr>
            <a:r>
              <a:rPr lang="ja-JP" altLang="en-US" dirty="0"/>
              <a:t>・虚血性心疾患・心筋症・高度の心拡大など</a:t>
            </a:r>
            <a:endParaRPr lang="en-US" altLang="ja-JP" dirty="0"/>
          </a:p>
          <a:p>
            <a:pPr marL="0" indent="0">
              <a:buNone/>
            </a:pPr>
            <a:r>
              <a:rPr kumimoji="1" lang="ja-JP" altLang="en-US" dirty="0"/>
              <a:t>・高カリウム・抗不整脈薬・三環系うつ薬などでも認める</a:t>
            </a:r>
            <a:endParaRPr kumimoji="1" lang="en-US" altLang="ja-JP" dirty="0"/>
          </a:p>
          <a:p>
            <a:pPr marL="0" indent="0">
              <a:buNone/>
            </a:pPr>
            <a:r>
              <a:rPr lang="ja-JP" altLang="en-US" dirty="0"/>
              <a:t>・基本的には何もしない</a:t>
            </a:r>
            <a:endParaRPr kumimoji="1" lang="ja-JP" altLang="en-US" dirty="0"/>
          </a:p>
        </p:txBody>
      </p:sp>
      <p:pic>
        <p:nvPicPr>
          <p:cNvPr id="5" name="図 4">
            <a:extLst>
              <a:ext uri="{FF2B5EF4-FFF2-40B4-BE49-F238E27FC236}">
                <a16:creationId xmlns:a16="http://schemas.microsoft.com/office/drawing/2014/main" id="{7708402F-0D9E-4F92-A109-A2E1A2B19E25}"/>
              </a:ext>
            </a:extLst>
          </p:cNvPr>
          <p:cNvPicPr>
            <a:picLocks noChangeAspect="1"/>
          </p:cNvPicPr>
          <p:nvPr/>
        </p:nvPicPr>
        <p:blipFill>
          <a:blip r:embed="rId2"/>
          <a:stretch>
            <a:fillRect/>
          </a:stretch>
        </p:blipFill>
        <p:spPr>
          <a:xfrm>
            <a:off x="386079" y="1335836"/>
            <a:ext cx="4957445" cy="3312364"/>
          </a:xfrm>
          <a:prstGeom prst="rect">
            <a:avLst/>
          </a:prstGeom>
        </p:spPr>
      </p:pic>
      <p:pic>
        <p:nvPicPr>
          <p:cNvPr id="7" name="図 6">
            <a:extLst>
              <a:ext uri="{FF2B5EF4-FFF2-40B4-BE49-F238E27FC236}">
                <a16:creationId xmlns:a16="http://schemas.microsoft.com/office/drawing/2014/main" id="{F4DE840A-6775-43D9-887E-88F6B6656D76}"/>
              </a:ext>
            </a:extLst>
          </p:cNvPr>
          <p:cNvPicPr>
            <a:picLocks noChangeAspect="1"/>
          </p:cNvPicPr>
          <p:nvPr/>
        </p:nvPicPr>
        <p:blipFill>
          <a:blip r:embed="rId3"/>
          <a:stretch>
            <a:fillRect/>
          </a:stretch>
        </p:blipFill>
        <p:spPr>
          <a:xfrm>
            <a:off x="5426838" y="1231818"/>
            <a:ext cx="3582213" cy="4807032"/>
          </a:xfrm>
          <a:prstGeom prst="rect">
            <a:avLst/>
          </a:prstGeom>
        </p:spPr>
      </p:pic>
      <p:sp>
        <p:nvSpPr>
          <p:cNvPr id="4" name="正方形/長方形 3">
            <a:extLst>
              <a:ext uri="{FF2B5EF4-FFF2-40B4-BE49-F238E27FC236}">
                <a16:creationId xmlns:a16="http://schemas.microsoft.com/office/drawing/2014/main" id="{CBDC55C7-9483-4CEF-99BC-D3D18412C48F}"/>
              </a:ext>
            </a:extLst>
          </p:cNvPr>
          <p:cNvSpPr/>
          <p:nvPr/>
        </p:nvSpPr>
        <p:spPr bwMode="auto">
          <a:xfrm>
            <a:off x="2514600" y="3714750"/>
            <a:ext cx="2828924" cy="93345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641280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8BBD2C-8467-4020-A225-C860B9DA311E}"/>
              </a:ext>
            </a:extLst>
          </p:cNvPr>
          <p:cNvSpPr>
            <a:spLocks noGrp="1"/>
          </p:cNvSpPr>
          <p:nvPr>
            <p:ph type="title"/>
          </p:nvPr>
        </p:nvSpPr>
        <p:spPr/>
        <p:txBody>
          <a:bodyPr/>
          <a:lstStyle/>
          <a:p>
            <a:endParaRPr kumimoji="1" lang="ja-JP" altLang="en-US" dirty="0"/>
          </a:p>
        </p:txBody>
      </p:sp>
      <p:sp>
        <p:nvSpPr>
          <p:cNvPr id="3" name="テキスト プレースホルダー 2">
            <a:extLst>
              <a:ext uri="{FF2B5EF4-FFF2-40B4-BE49-F238E27FC236}">
                <a16:creationId xmlns:a16="http://schemas.microsoft.com/office/drawing/2014/main" id="{1F0ED0C6-A46D-4015-88D1-AFBCDB722681}"/>
              </a:ext>
            </a:extLst>
          </p:cNvPr>
          <p:cNvSpPr>
            <a:spLocks noGrp="1"/>
          </p:cNvSpPr>
          <p:nvPr>
            <p:ph type="body" sz="quarter" idx="10"/>
          </p:nvPr>
        </p:nvSpPr>
        <p:spPr/>
        <p:txBody>
          <a:bodyPr/>
          <a:lstStyle/>
          <a:p>
            <a:endParaRPr kumimoji="1" lang="ja-JP" altLang="en-US"/>
          </a:p>
        </p:txBody>
      </p:sp>
      <p:pic>
        <p:nvPicPr>
          <p:cNvPr id="5" name="図 4">
            <a:extLst>
              <a:ext uri="{FF2B5EF4-FFF2-40B4-BE49-F238E27FC236}">
                <a16:creationId xmlns:a16="http://schemas.microsoft.com/office/drawing/2014/main" id="{38AB020E-9A4D-4A52-A40F-38EBFDB77887}"/>
              </a:ext>
            </a:extLst>
          </p:cNvPr>
          <p:cNvPicPr>
            <a:picLocks noChangeAspect="1"/>
          </p:cNvPicPr>
          <p:nvPr/>
        </p:nvPicPr>
        <p:blipFill>
          <a:blip r:embed="rId2"/>
          <a:stretch>
            <a:fillRect/>
          </a:stretch>
        </p:blipFill>
        <p:spPr>
          <a:xfrm>
            <a:off x="260732" y="365125"/>
            <a:ext cx="8622536" cy="6186503"/>
          </a:xfrm>
          <a:prstGeom prst="rect">
            <a:avLst/>
          </a:prstGeom>
        </p:spPr>
      </p:pic>
    </p:spTree>
    <p:extLst>
      <p:ext uri="{BB962C8B-B14F-4D97-AF65-F5344CB8AC3E}">
        <p14:creationId xmlns:p14="http://schemas.microsoft.com/office/powerpoint/2010/main" val="1560590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6271E-1AEF-4E5D-94F2-31375FCEF417}"/>
              </a:ext>
            </a:extLst>
          </p:cNvPr>
          <p:cNvSpPr>
            <a:spLocks noGrp="1"/>
          </p:cNvSpPr>
          <p:nvPr>
            <p:ph type="title"/>
          </p:nvPr>
        </p:nvSpPr>
        <p:spPr/>
        <p:txBody>
          <a:bodyPr/>
          <a:lstStyle/>
          <a:p>
            <a:r>
              <a:rPr kumimoji="1" lang="ja-JP" altLang="en-US" dirty="0"/>
              <a:t>まとめ</a:t>
            </a:r>
          </a:p>
        </p:txBody>
      </p:sp>
      <p:sp>
        <p:nvSpPr>
          <p:cNvPr id="4" name="テキスト プレースホルダー 2">
            <a:extLst>
              <a:ext uri="{FF2B5EF4-FFF2-40B4-BE49-F238E27FC236}">
                <a16:creationId xmlns:a16="http://schemas.microsoft.com/office/drawing/2014/main" id="{9BEA178C-0975-4505-BA76-EBC782F2D9E4}"/>
              </a:ext>
            </a:extLst>
          </p:cNvPr>
          <p:cNvSpPr txBox="1">
            <a:spLocks/>
          </p:cNvSpPr>
          <p:nvPr/>
        </p:nvSpPr>
        <p:spPr>
          <a:xfrm>
            <a:off x="457200" y="1798998"/>
            <a:ext cx="8229600" cy="4693877"/>
          </a:xfrm>
          <a:prstGeom prst="rect">
            <a:avLst/>
          </a:prstGeom>
        </p:spPr>
        <p:txBody>
          <a:bodyPr vert="horz" lIns="91440" tIns="45720" rIns="91440" bIns="45720" rtlCol="0">
            <a:normAutofit fontScale="92500" lnSpcReduction="10000"/>
          </a:bodyPr>
          <a:lstStyle>
            <a:lvl1pPr marL="304804" indent="-304804" algn="l" rtl="0" eaLnBrk="1" fontAlgn="base" hangingPunct="1">
              <a:spcBef>
                <a:spcPct val="20000"/>
              </a:spcBef>
              <a:spcAft>
                <a:spcPct val="0"/>
              </a:spcAft>
              <a:buClr>
                <a:schemeClr val="hlink"/>
              </a:buClr>
              <a:buFont typeface="Wingdings" panose="05000000000000000000" pitchFamily="2" charset="2"/>
              <a:buBlip>
                <a:blip r:embed="rId2"/>
              </a:buBlip>
              <a:defRPr kumimoji="1">
                <a:solidFill>
                  <a:schemeClr val="tx1"/>
                </a:solidFill>
                <a:effectLst>
                  <a:outerShdw blurRad="38100" dist="38100" dir="2700000" algn="tl">
                    <a:srgbClr val="000000"/>
                  </a:outerShdw>
                </a:effectLst>
                <a:latin typeface="+mn-lt"/>
                <a:ea typeface="+mn-ea"/>
                <a:cs typeface="+mn-cs"/>
              </a:defRPr>
            </a:lvl1pPr>
            <a:lvl2pPr marL="660408" indent="-254003" algn="l" rtl="0" eaLnBrk="1" fontAlgn="base" hangingPunct="1">
              <a:spcBef>
                <a:spcPct val="20000"/>
              </a:spcBef>
              <a:spcAft>
                <a:spcPct val="0"/>
              </a:spcAft>
              <a:buClr>
                <a:schemeClr val="folHlink"/>
              </a:buClr>
              <a:buSzPct val="50000"/>
              <a:buFont typeface="Wingdings" panose="05000000000000000000" pitchFamily="2" charset="2"/>
              <a:buChar char="n"/>
              <a:defRPr kumimoji="1">
                <a:solidFill>
                  <a:schemeClr val="tx1"/>
                </a:solidFill>
                <a:effectLst>
                  <a:outerShdw blurRad="38100" dist="38100" dir="2700000" algn="tl">
                    <a:srgbClr val="000000"/>
                  </a:outerShdw>
                </a:effectLst>
                <a:latin typeface="+mn-lt"/>
                <a:ea typeface="+mn-ea"/>
              </a:defRPr>
            </a:lvl2pPr>
            <a:lvl3pPr marL="1016013" indent="-203203" algn="l" rtl="0" eaLnBrk="1" fontAlgn="base" hangingPunct="1">
              <a:spcBef>
                <a:spcPct val="20000"/>
              </a:spcBef>
              <a:spcAft>
                <a:spcPct val="0"/>
              </a:spcAft>
              <a:buClr>
                <a:schemeClr val="hlink"/>
              </a:buClr>
              <a:buFont typeface="Wingdings" panose="05000000000000000000" pitchFamily="2" charset="2"/>
              <a:buBlip>
                <a:blip r:embed="rId2"/>
              </a:buBlip>
              <a:defRPr kumimoji="1">
                <a:solidFill>
                  <a:schemeClr val="tx1"/>
                </a:solidFill>
                <a:effectLst>
                  <a:outerShdw blurRad="38100" dist="38100" dir="2700000" algn="tl">
                    <a:srgbClr val="000000"/>
                  </a:outerShdw>
                </a:effectLst>
                <a:latin typeface="+mn-lt"/>
                <a:ea typeface="+mn-ea"/>
              </a:defRPr>
            </a:lvl3pPr>
            <a:lvl4pPr marL="1422418" indent="-203203" algn="l" rtl="0" eaLnBrk="1" fontAlgn="base" hangingPunct="1">
              <a:spcBef>
                <a:spcPct val="20000"/>
              </a:spcBef>
              <a:spcAft>
                <a:spcPct val="0"/>
              </a:spcAft>
              <a:buClr>
                <a:schemeClr val="folHlink"/>
              </a:buClr>
              <a:buSzPct val="50000"/>
              <a:buFont typeface="Wingdings" panose="05000000000000000000" pitchFamily="2" charset="2"/>
              <a:buChar char="n"/>
              <a:defRPr kumimoji="1">
                <a:solidFill>
                  <a:schemeClr val="tx1"/>
                </a:solidFill>
                <a:effectLst>
                  <a:outerShdw blurRad="38100" dist="38100" dir="2700000" algn="tl">
                    <a:srgbClr val="000000"/>
                  </a:outerShdw>
                </a:effectLst>
                <a:latin typeface="+mn-lt"/>
                <a:ea typeface="+mn-ea"/>
              </a:defRPr>
            </a:lvl4pPr>
            <a:lvl5pPr marL="1828823" indent="-203203" algn="l" rtl="0" eaLnBrk="1" fontAlgn="base" hangingPunct="1">
              <a:spcBef>
                <a:spcPct val="20000"/>
              </a:spcBef>
              <a:spcAft>
                <a:spcPct val="0"/>
              </a:spcAft>
              <a:buClr>
                <a:schemeClr val="hlink"/>
              </a:buClr>
              <a:buFont typeface="Wingdings" panose="05000000000000000000" pitchFamily="2" charset="2"/>
              <a:buBlip>
                <a:blip r:embed="rId2"/>
              </a:buBlip>
              <a:defRPr kumimoji="1">
                <a:solidFill>
                  <a:schemeClr val="tx1"/>
                </a:solidFill>
                <a:effectLst>
                  <a:outerShdw blurRad="38100" dist="38100" dir="2700000" algn="tl">
                    <a:srgbClr val="000000"/>
                  </a:outerShdw>
                </a:effectLst>
                <a:latin typeface="+mn-lt"/>
                <a:ea typeface="+mn-ea"/>
              </a:defRPr>
            </a:lvl5pPr>
            <a:lvl6pPr marL="2235228" indent="-203203" algn="l" rtl="0" eaLnBrk="1" fontAlgn="base" hangingPunct="1">
              <a:spcBef>
                <a:spcPct val="20000"/>
              </a:spcBef>
              <a:spcAft>
                <a:spcPct val="0"/>
              </a:spcAft>
              <a:buClr>
                <a:schemeClr val="hlink"/>
              </a:buClr>
              <a:buFont typeface="Wingdings" pitchFamily="2" charset="2"/>
              <a:buBlip>
                <a:blip r:embed="rId2"/>
              </a:buBlip>
              <a:defRPr kumimoji="1">
                <a:solidFill>
                  <a:schemeClr val="tx1"/>
                </a:solidFill>
                <a:effectLst>
                  <a:outerShdw blurRad="38100" dist="38100" dir="2700000" algn="tl">
                    <a:srgbClr val="000000"/>
                  </a:outerShdw>
                </a:effectLst>
                <a:latin typeface="+mn-lt"/>
                <a:ea typeface="+mn-ea"/>
              </a:defRPr>
            </a:lvl6pPr>
            <a:lvl7pPr marL="2641633" indent="-203203" algn="l" rtl="0" eaLnBrk="1" fontAlgn="base" hangingPunct="1">
              <a:spcBef>
                <a:spcPct val="20000"/>
              </a:spcBef>
              <a:spcAft>
                <a:spcPct val="0"/>
              </a:spcAft>
              <a:buClr>
                <a:schemeClr val="hlink"/>
              </a:buClr>
              <a:buFont typeface="Wingdings" pitchFamily="2" charset="2"/>
              <a:buBlip>
                <a:blip r:embed="rId2"/>
              </a:buBlip>
              <a:defRPr kumimoji="1">
                <a:solidFill>
                  <a:schemeClr val="tx1"/>
                </a:solidFill>
                <a:effectLst>
                  <a:outerShdw blurRad="38100" dist="38100" dir="2700000" algn="tl">
                    <a:srgbClr val="000000"/>
                  </a:outerShdw>
                </a:effectLst>
                <a:latin typeface="+mn-lt"/>
                <a:ea typeface="+mn-ea"/>
              </a:defRPr>
            </a:lvl7pPr>
            <a:lvl8pPr marL="3048038" indent="-203203" algn="l" rtl="0" eaLnBrk="1" fontAlgn="base" hangingPunct="1">
              <a:spcBef>
                <a:spcPct val="20000"/>
              </a:spcBef>
              <a:spcAft>
                <a:spcPct val="0"/>
              </a:spcAft>
              <a:buClr>
                <a:schemeClr val="hlink"/>
              </a:buClr>
              <a:buFont typeface="Wingdings" pitchFamily="2" charset="2"/>
              <a:buBlip>
                <a:blip r:embed="rId2"/>
              </a:buBlip>
              <a:defRPr kumimoji="1">
                <a:solidFill>
                  <a:schemeClr val="tx1"/>
                </a:solidFill>
                <a:effectLst>
                  <a:outerShdw blurRad="38100" dist="38100" dir="2700000" algn="tl">
                    <a:srgbClr val="000000"/>
                  </a:outerShdw>
                </a:effectLst>
                <a:latin typeface="+mn-lt"/>
                <a:ea typeface="+mn-ea"/>
              </a:defRPr>
            </a:lvl8pPr>
            <a:lvl9pPr marL="3454443" indent="-203203" algn="l" rtl="0" eaLnBrk="1" fontAlgn="base" hangingPunct="1">
              <a:spcBef>
                <a:spcPct val="20000"/>
              </a:spcBef>
              <a:spcAft>
                <a:spcPct val="0"/>
              </a:spcAft>
              <a:buClr>
                <a:schemeClr val="hlink"/>
              </a:buClr>
              <a:buFont typeface="Wingdings" pitchFamily="2" charset="2"/>
              <a:buBlip>
                <a:blip r:embed="rId2"/>
              </a:buBlip>
              <a:defRPr kumimoji="1">
                <a:solidFill>
                  <a:schemeClr val="tx1"/>
                </a:solidFill>
                <a:effectLst>
                  <a:outerShdw blurRad="38100" dist="38100" dir="2700000" algn="tl">
                    <a:srgbClr val="000000"/>
                  </a:outerShdw>
                </a:effectLst>
                <a:latin typeface="+mn-lt"/>
                <a:ea typeface="+mn-ea"/>
              </a:defRPr>
            </a:lvl9pPr>
          </a:lstStyle>
          <a:p>
            <a:pPr marL="0" indent="0">
              <a:buNone/>
            </a:pPr>
            <a:r>
              <a:rPr lang="ja-JP" altLang="en-US" sz="2400" b="0" kern="0" dirty="0"/>
              <a:t>・脚ブロックは加齢とともに増加。</a:t>
            </a:r>
            <a:endParaRPr lang="en-US" altLang="ja-JP" sz="2400" b="0" kern="0" dirty="0"/>
          </a:p>
          <a:p>
            <a:pPr marL="0" indent="0">
              <a:buNone/>
            </a:pPr>
            <a:r>
              <a:rPr lang="ja-JP" altLang="en-US" sz="2400" b="0" kern="0" dirty="0"/>
              <a:t>・無症候の右脚ブロックは予後良好。</a:t>
            </a:r>
            <a:endParaRPr lang="en-US" altLang="ja-JP" sz="2400" b="0" kern="0" dirty="0"/>
          </a:p>
          <a:p>
            <a:pPr marL="0" indent="0">
              <a:buNone/>
            </a:pPr>
            <a:r>
              <a:rPr lang="ja-JP" altLang="en-US" sz="2400" b="0" kern="0" dirty="0"/>
              <a:t>・左脚ブロックは基礎心疾患の有病率・発症率が高い。</a:t>
            </a:r>
            <a:endParaRPr lang="en-US" altLang="ja-JP" sz="2400" b="0" kern="0" dirty="0"/>
          </a:p>
          <a:p>
            <a:pPr marL="0" indent="0">
              <a:buNone/>
            </a:pPr>
            <a:r>
              <a:rPr lang="ja-JP" altLang="en-US" sz="2400" b="0" kern="0" dirty="0"/>
              <a:t>→無症候でも心機能スクリーニングと定期的なフォローを行う。</a:t>
            </a:r>
            <a:endParaRPr lang="en-US" altLang="ja-JP" sz="2400" b="0" kern="0" dirty="0"/>
          </a:p>
          <a:p>
            <a:pPr marL="0" indent="0">
              <a:buNone/>
            </a:pPr>
            <a:endParaRPr lang="en-US" altLang="ja-JP" sz="2400" b="0" kern="0" dirty="0"/>
          </a:p>
          <a:p>
            <a:pPr marL="0" indent="0">
              <a:buNone/>
            </a:pPr>
            <a:r>
              <a:rPr lang="ja-JP" altLang="en-US" sz="2400" b="0" kern="0" dirty="0"/>
              <a:t>・左脚前枝ヘミブロック単独は予後良好。心機能スクリーニングを行い異常なければフォローは不要。</a:t>
            </a:r>
            <a:endParaRPr lang="en-US" altLang="ja-JP" sz="2400" b="0" kern="0" dirty="0"/>
          </a:p>
          <a:p>
            <a:pPr marL="0" indent="0">
              <a:buNone/>
            </a:pPr>
            <a:r>
              <a:rPr lang="ja-JP" altLang="en-US" sz="2400" b="0" kern="0" dirty="0"/>
              <a:t>・</a:t>
            </a:r>
            <a:r>
              <a:rPr lang="en-US" altLang="ja-JP" sz="2400" b="0" kern="0" dirty="0"/>
              <a:t>2</a:t>
            </a:r>
            <a:r>
              <a:rPr lang="ja-JP" altLang="en-US" sz="2400" b="0" kern="0" dirty="0"/>
              <a:t>枝ブロックは高度・完全房室ブロックのリスク。</a:t>
            </a:r>
            <a:r>
              <a:rPr lang="en-US" altLang="ja-JP" sz="2400" b="0" kern="0" dirty="0"/>
              <a:t>24</a:t>
            </a:r>
            <a:r>
              <a:rPr lang="ja-JP" altLang="en-US" sz="2400" b="0" kern="0" dirty="0"/>
              <a:t>時間心電図を行い、経過をフォローする。</a:t>
            </a:r>
            <a:endParaRPr lang="en-US" altLang="ja-JP" sz="2400" b="0" kern="0" dirty="0"/>
          </a:p>
          <a:p>
            <a:pPr marL="0" indent="0">
              <a:buFont typeface="Wingdings" panose="05000000000000000000" pitchFamily="2" charset="2"/>
              <a:buNone/>
            </a:pPr>
            <a:endParaRPr lang="en-US" altLang="ja-JP" b="0" kern="0" dirty="0"/>
          </a:p>
          <a:p>
            <a:pPr marL="0" indent="0">
              <a:buFont typeface="Wingdings" panose="05000000000000000000" pitchFamily="2" charset="2"/>
              <a:buNone/>
            </a:pPr>
            <a:endParaRPr lang="en-US" altLang="ja-JP" b="0" kern="0" dirty="0"/>
          </a:p>
          <a:p>
            <a:pPr marL="0" indent="0" algn="l">
              <a:buNone/>
            </a:pPr>
            <a:r>
              <a:rPr lang="ja-JP" altLang="en-US" b="0" kern="0" dirty="0"/>
              <a:t>参考：</a:t>
            </a:r>
            <a:r>
              <a:rPr lang="fr-FR" altLang="ja-JP" sz="1800" b="0" i="0" u="none" strike="noStrike" baseline="0" dirty="0">
                <a:latin typeface="+mn-ea"/>
              </a:rPr>
              <a:t>Clinical Question 2016</a:t>
            </a:r>
            <a:r>
              <a:rPr lang="ja-JP" altLang="fr-FR" sz="1800" b="0" i="0" u="none" strike="noStrike" baseline="0" dirty="0">
                <a:latin typeface="+mn-ea"/>
              </a:rPr>
              <a:t>年</a:t>
            </a:r>
            <a:r>
              <a:rPr lang="fr-FR" altLang="ja-JP" sz="1800" b="0" i="0" u="none" strike="noStrike" baseline="0" dirty="0">
                <a:latin typeface="+mn-ea"/>
              </a:rPr>
              <a:t>5</a:t>
            </a:r>
            <a:r>
              <a:rPr lang="ja-JP" altLang="fr-FR" sz="1800" b="0" i="0" u="none" strike="noStrike" baseline="0" dirty="0">
                <a:latin typeface="+mn-ea"/>
              </a:rPr>
              <a:t>月</a:t>
            </a:r>
            <a:r>
              <a:rPr lang="fr-FR" altLang="ja-JP" sz="1800" b="0" i="0" u="none" strike="noStrike" baseline="0" dirty="0">
                <a:latin typeface="+mn-ea"/>
              </a:rPr>
              <a:t>2</a:t>
            </a:r>
            <a:r>
              <a:rPr lang="ja-JP" altLang="fr-FR" sz="1800" b="0" i="0" u="none" strike="noStrike" baseline="0" dirty="0">
                <a:latin typeface="+mn-ea"/>
              </a:rPr>
              <a:t>日</a:t>
            </a:r>
            <a:r>
              <a:rPr lang="ja-JP" altLang="en-US" sz="1800" b="0" i="0" u="none" strike="noStrike" baseline="0" dirty="0">
                <a:latin typeface="+mn-ea"/>
              </a:rPr>
              <a:t>　</a:t>
            </a:r>
            <a:r>
              <a:rPr lang="en-US" altLang="ja-JP" sz="1800" b="0" i="0" u="none" strike="noStrike" baseline="0" dirty="0">
                <a:latin typeface="+mn-ea"/>
              </a:rPr>
              <a:t>J Hospitalist Network</a:t>
            </a:r>
          </a:p>
          <a:p>
            <a:pPr marL="0" indent="0" algn="l">
              <a:buNone/>
            </a:pPr>
            <a:r>
              <a:rPr lang="ja-JP" altLang="en-US" b="0" kern="0" dirty="0">
                <a:latin typeface="+mn-ea"/>
              </a:rPr>
              <a:t>　　　　　心電図読み方パーフェクトマニュアル</a:t>
            </a:r>
            <a:endParaRPr lang="en-US" altLang="ja-JP" b="0" kern="0" dirty="0"/>
          </a:p>
          <a:p>
            <a:pPr marL="0" indent="0">
              <a:buFont typeface="Wingdings" panose="05000000000000000000" pitchFamily="2" charset="2"/>
              <a:buNone/>
            </a:pPr>
            <a:endParaRPr lang="en-US" altLang="ja-JP" b="0" kern="0" dirty="0"/>
          </a:p>
          <a:p>
            <a:pPr marL="0" indent="0">
              <a:buFont typeface="Wingdings" panose="05000000000000000000" pitchFamily="2" charset="2"/>
              <a:buNone/>
            </a:pPr>
            <a:endParaRPr lang="en-US" altLang="ja-JP" b="0" kern="0" dirty="0"/>
          </a:p>
          <a:p>
            <a:pPr marL="0" indent="0">
              <a:buFont typeface="Wingdings" panose="05000000000000000000" pitchFamily="2" charset="2"/>
              <a:buNone/>
            </a:pPr>
            <a:endParaRPr lang="ja-JP" altLang="en-US" b="0" kern="0" dirty="0"/>
          </a:p>
        </p:txBody>
      </p:sp>
    </p:spTree>
    <p:extLst>
      <p:ext uri="{BB962C8B-B14F-4D97-AF65-F5344CB8AC3E}">
        <p14:creationId xmlns:p14="http://schemas.microsoft.com/office/powerpoint/2010/main" val="244934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234604-44E2-4F5C-AAD5-025828EC37DE}"/>
              </a:ext>
            </a:extLst>
          </p:cNvPr>
          <p:cNvSpPr>
            <a:spLocks noGrp="1"/>
          </p:cNvSpPr>
          <p:nvPr>
            <p:ph type="title"/>
          </p:nvPr>
        </p:nvSpPr>
        <p:spPr>
          <a:xfrm>
            <a:off x="628650" y="1"/>
            <a:ext cx="7886700" cy="1168399"/>
          </a:xfrm>
        </p:spPr>
        <p:txBody>
          <a:bodyPr/>
          <a:lstStyle/>
          <a:p>
            <a:r>
              <a:rPr lang="ja-JP" altLang="en-US"/>
              <a:t>十二</a:t>
            </a:r>
            <a:r>
              <a:rPr kumimoji="1" lang="ja-JP" altLang="en-US"/>
              <a:t>誘導心電図</a:t>
            </a:r>
            <a:endParaRPr kumimoji="1" lang="ja-JP" altLang="en-US" dirty="0"/>
          </a:p>
        </p:txBody>
      </p:sp>
      <p:sp>
        <p:nvSpPr>
          <p:cNvPr id="3" name="テキスト プレースホルダー 2">
            <a:extLst>
              <a:ext uri="{FF2B5EF4-FFF2-40B4-BE49-F238E27FC236}">
                <a16:creationId xmlns:a16="http://schemas.microsoft.com/office/drawing/2014/main" id="{A35A2983-802C-4700-A4BC-0442B236550C}"/>
              </a:ext>
            </a:extLst>
          </p:cNvPr>
          <p:cNvSpPr>
            <a:spLocks noGrp="1"/>
          </p:cNvSpPr>
          <p:nvPr>
            <p:ph type="body" sz="quarter" idx="10"/>
          </p:nvPr>
        </p:nvSpPr>
        <p:spPr>
          <a:xfrm>
            <a:off x="628650" y="6223000"/>
            <a:ext cx="7886700" cy="392128"/>
          </a:xfrm>
        </p:spPr>
        <p:txBody>
          <a:bodyPr>
            <a:noAutofit/>
          </a:bodyPr>
          <a:lstStyle/>
          <a:p>
            <a:pPr marL="0" indent="0" algn="ctr">
              <a:buNone/>
            </a:pPr>
            <a:r>
              <a:rPr kumimoji="1" lang="ja-JP" altLang="en-US" sz="2800" dirty="0"/>
              <a:t>経過観察で良いのか？</a:t>
            </a:r>
          </a:p>
        </p:txBody>
      </p:sp>
      <p:pic>
        <p:nvPicPr>
          <p:cNvPr id="5" name="図 4">
            <a:extLst>
              <a:ext uri="{FF2B5EF4-FFF2-40B4-BE49-F238E27FC236}">
                <a16:creationId xmlns:a16="http://schemas.microsoft.com/office/drawing/2014/main" id="{9C1AE25B-8AD9-4BDC-9331-0FA06CB451E7}"/>
              </a:ext>
            </a:extLst>
          </p:cNvPr>
          <p:cNvPicPr>
            <a:picLocks noChangeAspect="1"/>
          </p:cNvPicPr>
          <p:nvPr/>
        </p:nvPicPr>
        <p:blipFill>
          <a:blip r:embed="rId2"/>
          <a:stretch>
            <a:fillRect/>
          </a:stretch>
        </p:blipFill>
        <p:spPr>
          <a:xfrm>
            <a:off x="911225" y="1027906"/>
            <a:ext cx="7321550" cy="5063818"/>
          </a:xfrm>
          <a:prstGeom prst="rect">
            <a:avLst/>
          </a:prstGeom>
        </p:spPr>
      </p:pic>
    </p:spTree>
    <p:extLst>
      <p:ext uri="{BB962C8B-B14F-4D97-AF65-F5344CB8AC3E}">
        <p14:creationId xmlns:p14="http://schemas.microsoft.com/office/powerpoint/2010/main" val="16642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4BD81-62BA-461F-B6F2-B5129E8D431B}"/>
              </a:ext>
            </a:extLst>
          </p:cNvPr>
          <p:cNvSpPr>
            <a:spLocks noGrp="1"/>
          </p:cNvSpPr>
          <p:nvPr>
            <p:ph type="title"/>
          </p:nvPr>
        </p:nvSpPr>
        <p:spPr>
          <a:xfrm>
            <a:off x="628650" y="94037"/>
            <a:ext cx="7886700" cy="1325563"/>
          </a:xfrm>
        </p:spPr>
        <p:txBody>
          <a:bodyPr/>
          <a:lstStyle/>
          <a:p>
            <a:r>
              <a:rPr kumimoji="1" lang="ja-JP" altLang="en-US" dirty="0"/>
              <a:t>心室内伝導障害</a:t>
            </a:r>
            <a:r>
              <a:rPr lang="ja-JP" altLang="en-US" dirty="0"/>
              <a:t>には何があるのか？</a:t>
            </a:r>
            <a:endParaRPr kumimoji="1" lang="ja-JP" altLang="en-US" dirty="0"/>
          </a:p>
        </p:txBody>
      </p:sp>
      <p:sp>
        <p:nvSpPr>
          <p:cNvPr id="3" name="テキスト プレースホルダー 2">
            <a:extLst>
              <a:ext uri="{FF2B5EF4-FFF2-40B4-BE49-F238E27FC236}">
                <a16:creationId xmlns:a16="http://schemas.microsoft.com/office/drawing/2014/main" id="{0EC571B9-CBD1-4FC4-AD48-F7A01647F5DD}"/>
              </a:ext>
            </a:extLst>
          </p:cNvPr>
          <p:cNvSpPr>
            <a:spLocks noGrp="1"/>
          </p:cNvSpPr>
          <p:nvPr>
            <p:ph type="body" sz="quarter" idx="10"/>
          </p:nvPr>
        </p:nvSpPr>
        <p:spPr>
          <a:xfrm>
            <a:off x="4572000" y="6089295"/>
            <a:ext cx="5029200" cy="722328"/>
          </a:xfrm>
        </p:spPr>
        <p:txBody>
          <a:bodyPr/>
          <a:lstStyle/>
          <a:p>
            <a:r>
              <a:rPr kumimoji="1" lang="en-US" altLang="ja-JP" dirty="0"/>
              <a:t>Circulation 2009;119:e235-240</a:t>
            </a:r>
          </a:p>
          <a:p>
            <a:r>
              <a:rPr lang="en-US" altLang="ja-JP" dirty="0"/>
              <a:t>J Am Coll </a:t>
            </a:r>
            <a:r>
              <a:rPr lang="en-US" altLang="ja-JP" dirty="0" err="1"/>
              <a:t>Cardiol</a:t>
            </a:r>
            <a:r>
              <a:rPr lang="en-US" altLang="ja-JP" dirty="0"/>
              <a:t> 1985;5:1261-75</a:t>
            </a:r>
            <a:endParaRPr kumimoji="1" lang="ja-JP" altLang="en-US" dirty="0"/>
          </a:p>
        </p:txBody>
      </p:sp>
      <p:graphicFrame>
        <p:nvGraphicFramePr>
          <p:cNvPr id="4" name="表 4">
            <a:extLst>
              <a:ext uri="{FF2B5EF4-FFF2-40B4-BE49-F238E27FC236}">
                <a16:creationId xmlns:a16="http://schemas.microsoft.com/office/drawing/2014/main" id="{945BCEAA-F342-407E-B340-580FEE6E9CDB}"/>
              </a:ext>
            </a:extLst>
          </p:cNvPr>
          <p:cNvGraphicFramePr>
            <a:graphicFrameLocks noGrp="1"/>
          </p:cNvGraphicFramePr>
          <p:nvPr>
            <p:extLst>
              <p:ext uri="{D42A27DB-BD31-4B8C-83A1-F6EECF244321}">
                <p14:modId xmlns:p14="http://schemas.microsoft.com/office/powerpoint/2010/main" val="1368431206"/>
              </p:ext>
            </p:extLst>
          </p:nvPr>
        </p:nvGraphicFramePr>
        <p:xfrm>
          <a:off x="1228725" y="1352925"/>
          <a:ext cx="6800849" cy="4536345"/>
        </p:xfrm>
        <a:graphic>
          <a:graphicData uri="http://schemas.openxmlformats.org/drawingml/2006/table">
            <a:tbl>
              <a:tblPr firstRow="1" bandRow="1">
                <a:tableStyleId>{5C22544A-7EE6-4342-B048-85BDC9FD1C3A}</a:tableStyleId>
              </a:tblPr>
              <a:tblGrid>
                <a:gridCol w="6800849">
                  <a:extLst>
                    <a:ext uri="{9D8B030D-6E8A-4147-A177-3AD203B41FA5}">
                      <a16:colId xmlns:a16="http://schemas.microsoft.com/office/drawing/2014/main" val="3284014595"/>
                    </a:ext>
                  </a:extLst>
                </a:gridCol>
              </a:tblGrid>
              <a:tr h="412395">
                <a:tc>
                  <a:txBody>
                    <a:bodyPr/>
                    <a:lstStyle/>
                    <a:p>
                      <a:r>
                        <a:rPr kumimoji="1" lang="ja-JP" altLang="en-US" b="1" dirty="0">
                          <a:solidFill>
                            <a:schemeClr val="bg1">
                              <a:lumMod val="50000"/>
                            </a:schemeClr>
                          </a:solidFill>
                        </a:rPr>
                        <a:t>脚ブロック</a:t>
                      </a:r>
                    </a:p>
                  </a:txBody>
                  <a:tcPr/>
                </a:tc>
                <a:extLst>
                  <a:ext uri="{0D108BD9-81ED-4DB2-BD59-A6C34878D82A}">
                    <a16:rowId xmlns:a16="http://schemas.microsoft.com/office/drawing/2014/main" val="2746902227"/>
                  </a:ext>
                </a:extLst>
              </a:tr>
              <a:tr h="412395">
                <a:tc>
                  <a:txBody>
                    <a:bodyPr/>
                    <a:lstStyle/>
                    <a:p>
                      <a:r>
                        <a:rPr kumimoji="1" lang="ja-JP" altLang="en-US" b="1" dirty="0">
                          <a:solidFill>
                            <a:schemeClr val="bg1">
                              <a:lumMod val="50000"/>
                            </a:schemeClr>
                          </a:solidFill>
                        </a:rPr>
                        <a:t>　完全右脚ブロック </a:t>
                      </a:r>
                      <a:r>
                        <a:rPr kumimoji="1" lang="en-US" altLang="ja-JP" b="1" dirty="0">
                          <a:solidFill>
                            <a:schemeClr val="bg1">
                              <a:lumMod val="50000"/>
                            </a:schemeClr>
                          </a:solidFill>
                        </a:rPr>
                        <a:t>(</a:t>
                      </a:r>
                      <a:r>
                        <a:rPr kumimoji="1" lang="ja-JP" altLang="en-US" b="1" dirty="0">
                          <a:solidFill>
                            <a:schemeClr val="bg1">
                              <a:lumMod val="50000"/>
                            </a:schemeClr>
                          </a:solidFill>
                        </a:rPr>
                        <a:t>完全：</a:t>
                      </a:r>
                      <a:r>
                        <a:rPr kumimoji="1" lang="en-US" altLang="ja-JP" b="1" dirty="0">
                          <a:solidFill>
                            <a:schemeClr val="bg1">
                              <a:lumMod val="50000"/>
                            </a:schemeClr>
                          </a:solidFill>
                        </a:rPr>
                        <a:t>3mm(0.12sec</a:t>
                      </a:r>
                      <a:r>
                        <a:rPr kumimoji="1" lang="ja-JP" altLang="en-US" b="1" dirty="0">
                          <a:solidFill>
                            <a:schemeClr val="bg1">
                              <a:lumMod val="50000"/>
                            </a:schemeClr>
                          </a:solidFill>
                        </a:rPr>
                        <a:t>以上</a:t>
                      </a:r>
                      <a:r>
                        <a:rPr kumimoji="1" lang="en-US" altLang="ja-JP" b="1" dirty="0">
                          <a:solidFill>
                            <a:schemeClr val="bg1">
                              <a:lumMod val="50000"/>
                            </a:schemeClr>
                          </a:solidFill>
                        </a:rPr>
                        <a:t>))</a:t>
                      </a:r>
                      <a:endParaRPr kumimoji="1" lang="ja-JP" altLang="en-US" b="1" dirty="0">
                        <a:solidFill>
                          <a:schemeClr val="bg1">
                            <a:lumMod val="50000"/>
                          </a:schemeClr>
                        </a:solidFill>
                      </a:endParaRPr>
                    </a:p>
                  </a:txBody>
                  <a:tcPr/>
                </a:tc>
                <a:extLst>
                  <a:ext uri="{0D108BD9-81ED-4DB2-BD59-A6C34878D82A}">
                    <a16:rowId xmlns:a16="http://schemas.microsoft.com/office/drawing/2014/main" val="2387645122"/>
                  </a:ext>
                </a:extLst>
              </a:tr>
              <a:tr h="412395">
                <a:tc>
                  <a:txBody>
                    <a:bodyPr/>
                    <a:lstStyle/>
                    <a:p>
                      <a:r>
                        <a:rPr kumimoji="1" lang="ja-JP" altLang="en-US" b="1" dirty="0">
                          <a:solidFill>
                            <a:schemeClr val="bg1">
                              <a:lumMod val="50000"/>
                            </a:schemeClr>
                          </a:solidFill>
                        </a:rPr>
                        <a:t>　不完全右脚ブロック </a:t>
                      </a:r>
                      <a:r>
                        <a:rPr kumimoji="1" lang="en-US" altLang="ja-JP" b="1" dirty="0">
                          <a:solidFill>
                            <a:schemeClr val="bg1">
                              <a:lumMod val="50000"/>
                            </a:schemeClr>
                          </a:solidFill>
                        </a:rPr>
                        <a:t>(</a:t>
                      </a:r>
                      <a:r>
                        <a:rPr kumimoji="1" lang="ja-JP" altLang="en-US" b="1" dirty="0">
                          <a:solidFill>
                            <a:schemeClr val="bg1">
                              <a:lumMod val="50000"/>
                            </a:schemeClr>
                          </a:solidFill>
                        </a:rPr>
                        <a:t>不完全：</a:t>
                      </a:r>
                      <a:r>
                        <a:rPr kumimoji="1" lang="en-US" altLang="ja-JP" b="1" dirty="0">
                          <a:solidFill>
                            <a:schemeClr val="bg1">
                              <a:lumMod val="50000"/>
                            </a:schemeClr>
                          </a:solidFill>
                        </a:rPr>
                        <a:t>2.5mm(0.10sec)</a:t>
                      </a:r>
                      <a:r>
                        <a:rPr kumimoji="1" lang="ja-JP" altLang="en-US" b="1" dirty="0">
                          <a:solidFill>
                            <a:schemeClr val="bg1">
                              <a:lumMod val="50000"/>
                            </a:schemeClr>
                          </a:solidFill>
                        </a:rPr>
                        <a:t>以上</a:t>
                      </a:r>
                      <a:r>
                        <a:rPr kumimoji="1" lang="en-US" altLang="ja-JP" b="1" dirty="0">
                          <a:solidFill>
                            <a:schemeClr val="bg1">
                              <a:lumMod val="50000"/>
                            </a:schemeClr>
                          </a:solidFill>
                        </a:rPr>
                        <a:t>3mm(0.12sec)</a:t>
                      </a:r>
                      <a:r>
                        <a:rPr kumimoji="1" lang="ja-JP" altLang="en-US" b="1" dirty="0">
                          <a:solidFill>
                            <a:schemeClr val="bg1">
                              <a:lumMod val="50000"/>
                            </a:schemeClr>
                          </a:solidFill>
                        </a:rPr>
                        <a:t>未満</a:t>
                      </a:r>
                    </a:p>
                  </a:txBody>
                  <a:tcPr/>
                </a:tc>
                <a:extLst>
                  <a:ext uri="{0D108BD9-81ED-4DB2-BD59-A6C34878D82A}">
                    <a16:rowId xmlns:a16="http://schemas.microsoft.com/office/drawing/2014/main" val="2290123710"/>
                  </a:ext>
                </a:extLst>
              </a:tr>
              <a:tr h="412395">
                <a:tc>
                  <a:txBody>
                    <a:bodyPr/>
                    <a:lstStyle/>
                    <a:p>
                      <a:r>
                        <a:rPr kumimoji="1" lang="ja-JP" altLang="en-US" b="1" dirty="0">
                          <a:solidFill>
                            <a:schemeClr val="bg1">
                              <a:lumMod val="50000"/>
                            </a:schemeClr>
                          </a:solidFill>
                        </a:rPr>
                        <a:t>　完全左脚ブロック</a:t>
                      </a:r>
                      <a:endParaRPr kumimoji="1" lang="en-US" altLang="ja-JP" b="1" dirty="0">
                        <a:solidFill>
                          <a:schemeClr val="bg1">
                            <a:lumMod val="50000"/>
                          </a:schemeClr>
                        </a:solidFill>
                      </a:endParaRPr>
                    </a:p>
                  </a:txBody>
                  <a:tcPr/>
                </a:tc>
                <a:extLst>
                  <a:ext uri="{0D108BD9-81ED-4DB2-BD59-A6C34878D82A}">
                    <a16:rowId xmlns:a16="http://schemas.microsoft.com/office/drawing/2014/main" val="458597942"/>
                  </a:ext>
                </a:extLst>
              </a:tr>
              <a:tr h="412395">
                <a:tc>
                  <a:txBody>
                    <a:bodyPr/>
                    <a:lstStyle/>
                    <a:p>
                      <a:r>
                        <a:rPr kumimoji="1" lang="ja-JP" altLang="en-US" b="1" dirty="0">
                          <a:solidFill>
                            <a:schemeClr val="bg1">
                              <a:lumMod val="50000"/>
                            </a:schemeClr>
                          </a:solidFill>
                        </a:rPr>
                        <a:t>　不完全左脚ブロック</a:t>
                      </a:r>
                    </a:p>
                  </a:txBody>
                  <a:tcPr/>
                </a:tc>
                <a:extLst>
                  <a:ext uri="{0D108BD9-81ED-4DB2-BD59-A6C34878D82A}">
                    <a16:rowId xmlns:a16="http://schemas.microsoft.com/office/drawing/2014/main" val="3747799242"/>
                  </a:ext>
                </a:extLst>
              </a:tr>
              <a:tr h="412395">
                <a:tc>
                  <a:txBody>
                    <a:bodyPr/>
                    <a:lstStyle/>
                    <a:p>
                      <a:r>
                        <a:rPr kumimoji="1" lang="ja-JP" altLang="en-US" b="1" dirty="0">
                          <a:solidFill>
                            <a:schemeClr val="bg1">
                              <a:lumMod val="50000"/>
                            </a:schemeClr>
                          </a:solidFill>
                        </a:rPr>
                        <a:t>分枝ブロック</a:t>
                      </a:r>
                    </a:p>
                  </a:txBody>
                  <a:tcPr/>
                </a:tc>
                <a:extLst>
                  <a:ext uri="{0D108BD9-81ED-4DB2-BD59-A6C34878D82A}">
                    <a16:rowId xmlns:a16="http://schemas.microsoft.com/office/drawing/2014/main" val="2000064143"/>
                  </a:ext>
                </a:extLst>
              </a:tr>
              <a:tr h="412395">
                <a:tc>
                  <a:txBody>
                    <a:bodyPr/>
                    <a:lstStyle/>
                    <a:p>
                      <a:r>
                        <a:rPr kumimoji="1" lang="ja-JP" altLang="en-US" b="1" dirty="0">
                          <a:solidFill>
                            <a:schemeClr val="bg1">
                              <a:lumMod val="50000"/>
                            </a:schemeClr>
                          </a:solidFill>
                        </a:rPr>
                        <a:t>　左脚前枝ブロック</a:t>
                      </a:r>
                      <a:endParaRPr kumimoji="1" lang="en-US" altLang="ja-JP" b="1" dirty="0">
                        <a:solidFill>
                          <a:schemeClr val="bg1">
                            <a:lumMod val="50000"/>
                          </a:schemeClr>
                        </a:solidFill>
                      </a:endParaRPr>
                    </a:p>
                  </a:txBody>
                  <a:tcPr/>
                </a:tc>
                <a:extLst>
                  <a:ext uri="{0D108BD9-81ED-4DB2-BD59-A6C34878D82A}">
                    <a16:rowId xmlns:a16="http://schemas.microsoft.com/office/drawing/2014/main" val="4103956212"/>
                  </a:ext>
                </a:extLst>
              </a:tr>
              <a:tr h="412395">
                <a:tc>
                  <a:txBody>
                    <a:bodyPr/>
                    <a:lstStyle/>
                    <a:p>
                      <a:r>
                        <a:rPr kumimoji="1" lang="ja-JP" altLang="en-US" b="1" dirty="0">
                          <a:solidFill>
                            <a:schemeClr val="bg1">
                              <a:lumMod val="50000"/>
                            </a:schemeClr>
                          </a:solidFill>
                        </a:rPr>
                        <a:t>　左脚後枝ブロック</a:t>
                      </a:r>
                    </a:p>
                  </a:txBody>
                  <a:tcPr/>
                </a:tc>
                <a:extLst>
                  <a:ext uri="{0D108BD9-81ED-4DB2-BD59-A6C34878D82A}">
                    <a16:rowId xmlns:a16="http://schemas.microsoft.com/office/drawing/2014/main" val="2270510692"/>
                  </a:ext>
                </a:extLst>
              </a:tr>
              <a:tr h="412395">
                <a:tc>
                  <a:txBody>
                    <a:bodyPr/>
                    <a:lstStyle/>
                    <a:p>
                      <a:r>
                        <a:rPr kumimoji="1" lang="en-US" altLang="ja-JP" b="1" dirty="0">
                          <a:solidFill>
                            <a:schemeClr val="bg1">
                              <a:lumMod val="50000"/>
                            </a:schemeClr>
                          </a:solidFill>
                        </a:rPr>
                        <a:t>2</a:t>
                      </a:r>
                      <a:r>
                        <a:rPr kumimoji="1" lang="ja-JP" altLang="en-US" b="1" dirty="0">
                          <a:solidFill>
                            <a:schemeClr val="bg1">
                              <a:lumMod val="50000"/>
                            </a:schemeClr>
                          </a:solidFill>
                        </a:rPr>
                        <a:t>枝ブロック（右脚＋左脚前枝　または　右脚＋左脚後枝：まれ）</a:t>
                      </a:r>
                    </a:p>
                  </a:txBody>
                  <a:tcPr/>
                </a:tc>
                <a:extLst>
                  <a:ext uri="{0D108BD9-81ED-4DB2-BD59-A6C34878D82A}">
                    <a16:rowId xmlns:a16="http://schemas.microsoft.com/office/drawing/2014/main" val="4143839790"/>
                  </a:ext>
                </a:extLst>
              </a:tr>
              <a:tr h="412395">
                <a:tc>
                  <a:txBody>
                    <a:bodyPr/>
                    <a:lstStyle/>
                    <a:p>
                      <a:r>
                        <a:rPr kumimoji="1" lang="en-US" altLang="ja-JP" b="1" dirty="0">
                          <a:solidFill>
                            <a:schemeClr val="bg1">
                              <a:lumMod val="50000"/>
                            </a:schemeClr>
                          </a:solidFill>
                        </a:rPr>
                        <a:t>3</a:t>
                      </a:r>
                      <a:r>
                        <a:rPr kumimoji="1" lang="ja-JP" altLang="en-US" b="1" dirty="0">
                          <a:solidFill>
                            <a:schemeClr val="bg1">
                              <a:lumMod val="50000"/>
                            </a:schemeClr>
                          </a:solidFill>
                        </a:rPr>
                        <a:t>枝ブロック</a:t>
                      </a:r>
                      <a:r>
                        <a:rPr kumimoji="1" lang="en-US" altLang="ja-JP" b="1" dirty="0">
                          <a:solidFill>
                            <a:schemeClr val="bg1">
                              <a:lumMod val="50000"/>
                            </a:schemeClr>
                          </a:solidFill>
                        </a:rPr>
                        <a:t>(2</a:t>
                      </a:r>
                      <a:r>
                        <a:rPr kumimoji="1" lang="ja-JP" altLang="en-US" b="1" dirty="0">
                          <a:solidFill>
                            <a:schemeClr val="bg1">
                              <a:lumMod val="50000"/>
                            </a:schemeClr>
                          </a:solidFill>
                        </a:rPr>
                        <a:t>枝ブロック＋</a:t>
                      </a:r>
                      <a:r>
                        <a:rPr kumimoji="1" lang="en-US" altLang="ja-JP" b="1" dirty="0">
                          <a:solidFill>
                            <a:schemeClr val="bg1">
                              <a:lumMod val="50000"/>
                            </a:schemeClr>
                          </a:solidFill>
                        </a:rPr>
                        <a:t>1</a:t>
                      </a:r>
                      <a:r>
                        <a:rPr kumimoji="1" lang="ja-JP" altLang="en-US" b="1" dirty="0">
                          <a:solidFill>
                            <a:schemeClr val="bg1">
                              <a:lumMod val="50000"/>
                            </a:schemeClr>
                          </a:solidFill>
                        </a:rPr>
                        <a:t>度房室ブロック：</a:t>
                      </a:r>
                      <a:r>
                        <a:rPr kumimoji="1" lang="en-US" altLang="ja-JP" b="1" dirty="0">
                          <a:solidFill>
                            <a:schemeClr val="bg1">
                              <a:lumMod val="50000"/>
                            </a:schemeClr>
                          </a:solidFill>
                        </a:rPr>
                        <a:t>PR</a:t>
                      </a:r>
                      <a:r>
                        <a:rPr kumimoji="1" lang="ja-JP" altLang="en-US" b="1" dirty="0">
                          <a:solidFill>
                            <a:schemeClr val="bg1">
                              <a:lumMod val="50000"/>
                            </a:schemeClr>
                          </a:solidFill>
                        </a:rPr>
                        <a:t>＞</a:t>
                      </a:r>
                      <a:r>
                        <a:rPr kumimoji="1" lang="en-US" altLang="ja-JP" b="1" dirty="0">
                          <a:solidFill>
                            <a:schemeClr val="bg1">
                              <a:lumMod val="50000"/>
                            </a:schemeClr>
                          </a:solidFill>
                        </a:rPr>
                        <a:t>200msec)</a:t>
                      </a:r>
                    </a:p>
                  </a:txBody>
                  <a:tcPr/>
                </a:tc>
                <a:extLst>
                  <a:ext uri="{0D108BD9-81ED-4DB2-BD59-A6C34878D82A}">
                    <a16:rowId xmlns:a16="http://schemas.microsoft.com/office/drawing/2014/main" val="2196121957"/>
                  </a:ext>
                </a:extLst>
              </a:tr>
              <a:tr h="412395">
                <a:tc>
                  <a:txBody>
                    <a:bodyPr/>
                    <a:lstStyle/>
                    <a:p>
                      <a:r>
                        <a:rPr kumimoji="1" lang="ja-JP" altLang="en-US" b="1" dirty="0">
                          <a:solidFill>
                            <a:schemeClr val="bg1">
                              <a:lumMod val="50000"/>
                            </a:schemeClr>
                          </a:solidFill>
                        </a:rPr>
                        <a:t>非特異的心室内伝導障害</a:t>
                      </a:r>
                      <a:endParaRPr kumimoji="1" lang="en-US" altLang="ja-JP" b="1" dirty="0">
                        <a:solidFill>
                          <a:schemeClr val="bg1">
                            <a:lumMod val="50000"/>
                          </a:schemeClr>
                        </a:solidFill>
                      </a:endParaRPr>
                    </a:p>
                  </a:txBody>
                  <a:tcPr/>
                </a:tc>
                <a:extLst>
                  <a:ext uri="{0D108BD9-81ED-4DB2-BD59-A6C34878D82A}">
                    <a16:rowId xmlns:a16="http://schemas.microsoft.com/office/drawing/2014/main" val="2116340390"/>
                  </a:ext>
                </a:extLst>
              </a:tr>
            </a:tbl>
          </a:graphicData>
        </a:graphic>
      </p:graphicFrame>
    </p:spTree>
    <p:extLst>
      <p:ext uri="{BB962C8B-B14F-4D97-AF65-F5344CB8AC3E}">
        <p14:creationId xmlns:p14="http://schemas.microsoft.com/office/powerpoint/2010/main" val="260215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0ED264-7DE8-4CFC-B99A-586058D4B9D1}"/>
              </a:ext>
            </a:extLst>
          </p:cNvPr>
          <p:cNvSpPr>
            <a:spLocks noGrp="1"/>
          </p:cNvSpPr>
          <p:nvPr>
            <p:ph type="title"/>
          </p:nvPr>
        </p:nvSpPr>
        <p:spPr/>
        <p:txBody>
          <a:bodyPr/>
          <a:lstStyle/>
          <a:p>
            <a:r>
              <a:rPr kumimoji="1" lang="ja-JP" altLang="en-US" dirty="0"/>
              <a:t>脚ブロックの</a:t>
            </a:r>
            <a:r>
              <a:rPr lang="ja-JP" altLang="en-US" dirty="0"/>
              <a:t>心電図</a:t>
            </a:r>
            <a:endParaRPr kumimoji="1" lang="ja-JP" altLang="en-US" dirty="0"/>
          </a:p>
        </p:txBody>
      </p:sp>
      <p:pic>
        <p:nvPicPr>
          <p:cNvPr id="5" name="図 4">
            <a:extLst>
              <a:ext uri="{FF2B5EF4-FFF2-40B4-BE49-F238E27FC236}">
                <a16:creationId xmlns:a16="http://schemas.microsoft.com/office/drawing/2014/main" id="{4E3EF679-973F-45BF-AEA3-D2E489E3AEFD}"/>
              </a:ext>
            </a:extLst>
          </p:cNvPr>
          <p:cNvPicPr>
            <a:picLocks noChangeAspect="1"/>
          </p:cNvPicPr>
          <p:nvPr/>
        </p:nvPicPr>
        <p:blipFill>
          <a:blip r:embed="rId2"/>
          <a:stretch>
            <a:fillRect/>
          </a:stretch>
        </p:blipFill>
        <p:spPr>
          <a:xfrm>
            <a:off x="349652" y="1690688"/>
            <a:ext cx="3180948" cy="2510161"/>
          </a:xfrm>
          <a:prstGeom prst="rect">
            <a:avLst/>
          </a:prstGeom>
        </p:spPr>
      </p:pic>
      <p:pic>
        <p:nvPicPr>
          <p:cNvPr id="7" name="図 6">
            <a:extLst>
              <a:ext uri="{FF2B5EF4-FFF2-40B4-BE49-F238E27FC236}">
                <a16:creationId xmlns:a16="http://schemas.microsoft.com/office/drawing/2014/main" id="{74EEFC83-0E87-4E7C-AE6C-0A9DCA7277E6}"/>
              </a:ext>
            </a:extLst>
          </p:cNvPr>
          <p:cNvPicPr>
            <a:picLocks noChangeAspect="1"/>
          </p:cNvPicPr>
          <p:nvPr/>
        </p:nvPicPr>
        <p:blipFill>
          <a:blip r:embed="rId3"/>
          <a:stretch>
            <a:fillRect/>
          </a:stretch>
        </p:blipFill>
        <p:spPr>
          <a:xfrm>
            <a:off x="4005483" y="1726721"/>
            <a:ext cx="3566452" cy="2474128"/>
          </a:xfrm>
          <a:prstGeom prst="rect">
            <a:avLst/>
          </a:prstGeom>
        </p:spPr>
      </p:pic>
      <p:pic>
        <p:nvPicPr>
          <p:cNvPr id="9" name="図 8">
            <a:extLst>
              <a:ext uri="{FF2B5EF4-FFF2-40B4-BE49-F238E27FC236}">
                <a16:creationId xmlns:a16="http://schemas.microsoft.com/office/drawing/2014/main" id="{FC9BAB6F-A7BC-4575-9639-746D8842CDDD}"/>
              </a:ext>
            </a:extLst>
          </p:cNvPr>
          <p:cNvPicPr>
            <a:picLocks noChangeAspect="1"/>
          </p:cNvPicPr>
          <p:nvPr/>
        </p:nvPicPr>
        <p:blipFill>
          <a:blip r:embed="rId4"/>
          <a:stretch>
            <a:fillRect/>
          </a:stretch>
        </p:blipFill>
        <p:spPr>
          <a:xfrm>
            <a:off x="349652" y="4744284"/>
            <a:ext cx="3531050" cy="1325562"/>
          </a:xfrm>
          <a:prstGeom prst="rect">
            <a:avLst/>
          </a:prstGeom>
        </p:spPr>
      </p:pic>
      <p:pic>
        <p:nvPicPr>
          <p:cNvPr id="11" name="図 10">
            <a:extLst>
              <a:ext uri="{FF2B5EF4-FFF2-40B4-BE49-F238E27FC236}">
                <a16:creationId xmlns:a16="http://schemas.microsoft.com/office/drawing/2014/main" id="{393BEFA7-8E0D-408E-A5A2-5F8809ACFCF6}"/>
              </a:ext>
            </a:extLst>
          </p:cNvPr>
          <p:cNvPicPr>
            <a:picLocks noChangeAspect="1"/>
          </p:cNvPicPr>
          <p:nvPr/>
        </p:nvPicPr>
        <p:blipFill>
          <a:blip r:embed="rId5"/>
          <a:stretch>
            <a:fillRect/>
          </a:stretch>
        </p:blipFill>
        <p:spPr>
          <a:xfrm>
            <a:off x="4115604" y="4756984"/>
            <a:ext cx="3786662" cy="1312862"/>
          </a:xfrm>
          <a:prstGeom prst="rect">
            <a:avLst/>
          </a:prstGeom>
        </p:spPr>
      </p:pic>
      <p:sp>
        <p:nvSpPr>
          <p:cNvPr id="3" name="テキスト ボックス 2">
            <a:extLst>
              <a:ext uri="{FF2B5EF4-FFF2-40B4-BE49-F238E27FC236}">
                <a16:creationId xmlns:a16="http://schemas.microsoft.com/office/drawing/2014/main" id="{8FCEE76B-E2FC-47FD-9007-54166B6EED7B}"/>
              </a:ext>
            </a:extLst>
          </p:cNvPr>
          <p:cNvSpPr txBox="1"/>
          <p:nvPr/>
        </p:nvSpPr>
        <p:spPr>
          <a:xfrm>
            <a:off x="914400" y="4314825"/>
            <a:ext cx="2686050" cy="369332"/>
          </a:xfrm>
          <a:prstGeom prst="rect">
            <a:avLst/>
          </a:prstGeom>
          <a:noFill/>
        </p:spPr>
        <p:txBody>
          <a:bodyPr wrap="square" rtlCol="0">
            <a:spAutoFit/>
          </a:bodyPr>
          <a:lstStyle/>
          <a:p>
            <a:r>
              <a:rPr kumimoji="1" lang="ja-JP" altLang="en-US" dirty="0">
                <a:latin typeface="+mn-ea"/>
                <a:ea typeface="+mn-ea"/>
              </a:rPr>
              <a:t>完全右脚ブロック</a:t>
            </a:r>
          </a:p>
        </p:txBody>
      </p:sp>
      <p:sp>
        <p:nvSpPr>
          <p:cNvPr id="8" name="テキスト ボックス 7">
            <a:extLst>
              <a:ext uri="{FF2B5EF4-FFF2-40B4-BE49-F238E27FC236}">
                <a16:creationId xmlns:a16="http://schemas.microsoft.com/office/drawing/2014/main" id="{3AA2000B-051D-4939-9C84-3D6A17CBCD41}"/>
              </a:ext>
            </a:extLst>
          </p:cNvPr>
          <p:cNvSpPr txBox="1"/>
          <p:nvPr/>
        </p:nvSpPr>
        <p:spPr>
          <a:xfrm>
            <a:off x="4885885" y="4320659"/>
            <a:ext cx="2686050" cy="369332"/>
          </a:xfrm>
          <a:prstGeom prst="rect">
            <a:avLst/>
          </a:prstGeom>
          <a:noFill/>
        </p:spPr>
        <p:txBody>
          <a:bodyPr wrap="square" rtlCol="0">
            <a:spAutoFit/>
          </a:bodyPr>
          <a:lstStyle/>
          <a:p>
            <a:r>
              <a:rPr kumimoji="1" lang="ja-JP" altLang="en-US" dirty="0">
                <a:latin typeface="+mn-ea"/>
                <a:ea typeface="+mn-ea"/>
              </a:rPr>
              <a:t>完全左脚ブロック</a:t>
            </a:r>
          </a:p>
        </p:txBody>
      </p:sp>
      <p:sp>
        <p:nvSpPr>
          <p:cNvPr id="10" name="テキスト ボックス 9">
            <a:extLst>
              <a:ext uri="{FF2B5EF4-FFF2-40B4-BE49-F238E27FC236}">
                <a16:creationId xmlns:a16="http://schemas.microsoft.com/office/drawing/2014/main" id="{68BB7A29-65EB-41B0-BF40-8FB8DE005657}"/>
              </a:ext>
            </a:extLst>
          </p:cNvPr>
          <p:cNvSpPr txBox="1"/>
          <p:nvPr/>
        </p:nvSpPr>
        <p:spPr>
          <a:xfrm>
            <a:off x="628650" y="6256649"/>
            <a:ext cx="3091083" cy="369332"/>
          </a:xfrm>
          <a:prstGeom prst="rect">
            <a:avLst/>
          </a:prstGeom>
          <a:noFill/>
        </p:spPr>
        <p:txBody>
          <a:bodyPr wrap="square" rtlCol="0">
            <a:spAutoFit/>
          </a:bodyPr>
          <a:lstStyle/>
          <a:p>
            <a:r>
              <a:rPr lang="ja-JP" altLang="en-US" dirty="0">
                <a:latin typeface="+mn-ea"/>
                <a:ea typeface="+mn-ea"/>
              </a:rPr>
              <a:t>左脚前枝</a:t>
            </a:r>
            <a:r>
              <a:rPr kumimoji="1" lang="ja-JP" altLang="en-US" dirty="0">
                <a:latin typeface="+mn-ea"/>
                <a:ea typeface="+mn-ea"/>
              </a:rPr>
              <a:t>ブロック</a:t>
            </a:r>
            <a:r>
              <a:rPr lang="en-US" altLang="ja-JP" dirty="0">
                <a:latin typeface="+mn-ea"/>
                <a:ea typeface="+mn-ea"/>
              </a:rPr>
              <a:t>(</a:t>
            </a:r>
            <a:r>
              <a:rPr lang="ja-JP" altLang="en-US" dirty="0">
                <a:latin typeface="+mn-ea"/>
                <a:ea typeface="+mn-ea"/>
              </a:rPr>
              <a:t>左軸偏位</a:t>
            </a:r>
            <a:r>
              <a:rPr lang="en-US" altLang="ja-JP" dirty="0">
                <a:latin typeface="+mn-ea"/>
                <a:ea typeface="+mn-ea"/>
              </a:rPr>
              <a:t>)</a:t>
            </a:r>
            <a:endParaRPr kumimoji="1" lang="en-US" altLang="ja-JP" dirty="0">
              <a:latin typeface="+mn-ea"/>
              <a:ea typeface="+mn-ea"/>
            </a:endParaRPr>
          </a:p>
        </p:txBody>
      </p:sp>
      <p:sp>
        <p:nvSpPr>
          <p:cNvPr id="12" name="テキスト ボックス 11">
            <a:extLst>
              <a:ext uri="{FF2B5EF4-FFF2-40B4-BE49-F238E27FC236}">
                <a16:creationId xmlns:a16="http://schemas.microsoft.com/office/drawing/2014/main" id="{58FEAF4F-09D2-4C01-A0A9-E11570198F71}"/>
              </a:ext>
            </a:extLst>
          </p:cNvPr>
          <p:cNvSpPr txBox="1"/>
          <p:nvPr/>
        </p:nvSpPr>
        <p:spPr>
          <a:xfrm>
            <a:off x="4572000" y="6256649"/>
            <a:ext cx="3124641" cy="369332"/>
          </a:xfrm>
          <a:prstGeom prst="rect">
            <a:avLst/>
          </a:prstGeom>
          <a:noFill/>
        </p:spPr>
        <p:txBody>
          <a:bodyPr wrap="square" rtlCol="0">
            <a:spAutoFit/>
          </a:bodyPr>
          <a:lstStyle/>
          <a:p>
            <a:r>
              <a:rPr lang="ja-JP" altLang="en-US" dirty="0">
                <a:latin typeface="+mn-ea"/>
                <a:ea typeface="+mn-ea"/>
              </a:rPr>
              <a:t>左脚後枝</a:t>
            </a:r>
            <a:r>
              <a:rPr kumimoji="1" lang="ja-JP" altLang="en-US" dirty="0">
                <a:latin typeface="+mn-ea"/>
                <a:ea typeface="+mn-ea"/>
              </a:rPr>
              <a:t>ブロック（右軸偏位）</a:t>
            </a:r>
          </a:p>
        </p:txBody>
      </p:sp>
    </p:spTree>
    <p:extLst>
      <p:ext uri="{BB962C8B-B14F-4D97-AF65-F5344CB8AC3E}">
        <p14:creationId xmlns:p14="http://schemas.microsoft.com/office/powerpoint/2010/main" val="280120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4264A5-B11F-4F31-BC51-12C2742E53B6}"/>
              </a:ext>
            </a:extLst>
          </p:cNvPr>
          <p:cNvSpPr>
            <a:spLocks noGrp="1"/>
          </p:cNvSpPr>
          <p:nvPr>
            <p:ph type="title"/>
          </p:nvPr>
        </p:nvSpPr>
        <p:spPr>
          <a:xfrm>
            <a:off x="628650" y="117475"/>
            <a:ext cx="7886700" cy="1325563"/>
          </a:xfrm>
        </p:spPr>
        <p:txBody>
          <a:bodyPr/>
          <a:lstStyle/>
          <a:p>
            <a:r>
              <a:rPr kumimoji="1" lang="ja-JP" altLang="en-US" dirty="0"/>
              <a:t>刺激伝導性の特性</a:t>
            </a:r>
          </a:p>
        </p:txBody>
      </p:sp>
      <p:pic>
        <p:nvPicPr>
          <p:cNvPr id="5" name="図 4">
            <a:extLst>
              <a:ext uri="{FF2B5EF4-FFF2-40B4-BE49-F238E27FC236}">
                <a16:creationId xmlns:a16="http://schemas.microsoft.com/office/drawing/2014/main" id="{E691DBA2-9AB8-43DC-8931-849D2B0532C4}"/>
              </a:ext>
            </a:extLst>
          </p:cNvPr>
          <p:cNvPicPr>
            <a:picLocks noChangeAspect="1"/>
          </p:cNvPicPr>
          <p:nvPr/>
        </p:nvPicPr>
        <p:blipFill>
          <a:blip r:embed="rId2"/>
          <a:stretch>
            <a:fillRect/>
          </a:stretch>
        </p:blipFill>
        <p:spPr>
          <a:xfrm>
            <a:off x="1882501" y="1348416"/>
            <a:ext cx="5378998" cy="3099759"/>
          </a:xfrm>
          <a:prstGeom prst="rect">
            <a:avLst/>
          </a:prstGeom>
        </p:spPr>
      </p:pic>
      <p:sp>
        <p:nvSpPr>
          <p:cNvPr id="6" name="テキスト ボックス 5">
            <a:extLst>
              <a:ext uri="{FF2B5EF4-FFF2-40B4-BE49-F238E27FC236}">
                <a16:creationId xmlns:a16="http://schemas.microsoft.com/office/drawing/2014/main" id="{C5DED2B1-33DA-4923-9C2D-D2B29616F064}"/>
              </a:ext>
            </a:extLst>
          </p:cNvPr>
          <p:cNvSpPr txBox="1"/>
          <p:nvPr/>
        </p:nvSpPr>
        <p:spPr>
          <a:xfrm>
            <a:off x="628650" y="4743450"/>
            <a:ext cx="7991475" cy="1569660"/>
          </a:xfrm>
          <a:prstGeom prst="rect">
            <a:avLst/>
          </a:prstGeom>
          <a:noFill/>
        </p:spPr>
        <p:txBody>
          <a:bodyPr wrap="square" rtlCol="0">
            <a:spAutoFit/>
          </a:bodyPr>
          <a:lstStyle/>
          <a:p>
            <a:r>
              <a:rPr kumimoji="1" lang="ja-JP" altLang="en-US" sz="2400" b="0" dirty="0">
                <a:latin typeface="+mn-ea"/>
                <a:ea typeface="+mn-ea"/>
              </a:rPr>
              <a:t>・右脚および左脚前枝は線維が細いため、障害されやすい</a:t>
            </a:r>
            <a:endParaRPr kumimoji="1" lang="en-US" altLang="ja-JP" sz="2400" b="0" dirty="0">
              <a:latin typeface="+mn-ea"/>
              <a:ea typeface="+mn-ea"/>
            </a:endParaRPr>
          </a:p>
          <a:p>
            <a:endParaRPr kumimoji="1" lang="en-US" altLang="ja-JP" sz="2400" b="0" dirty="0">
              <a:latin typeface="+mn-ea"/>
              <a:ea typeface="+mn-ea"/>
            </a:endParaRPr>
          </a:p>
          <a:p>
            <a:r>
              <a:rPr lang="ja-JP" altLang="en-US" sz="2400" b="0" dirty="0">
                <a:latin typeface="+mn-ea"/>
                <a:ea typeface="+mn-ea"/>
              </a:rPr>
              <a:t>・左脚後枝は右冠動脈房室枝</a:t>
            </a:r>
            <a:r>
              <a:rPr lang="en-US" altLang="ja-JP" sz="2400" b="0" dirty="0">
                <a:latin typeface="+mn-ea"/>
                <a:ea typeface="+mn-ea"/>
              </a:rPr>
              <a:t>(4AV)</a:t>
            </a:r>
            <a:r>
              <a:rPr lang="ja-JP" altLang="en-US" sz="2400" b="0" dirty="0">
                <a:latin typeface="+mn-ea"/>
                <a:ea typeface="+mn-ea"/>
              </a:rPr>
              <a:t>、左回旋枝後下降枝</a:t>
            </a:r>
            <a:r>
              <a:rPr lang="en-US" altLang="ja-JP" sz="2400" b="0" dirty="0">
                <a:latin typeface="+mn-ea"/>
                <a:ea typeface="+mn-ea"/>
              </a:rPr>
              <a:t>(#15)</a:t>
            </a:r>
            <a:r>
              <a:rPr lang="ja-JP" altLang="en-US" sz="2400" b="0" dirty="0">
                <a:latin typeface="+mn-ea"/>
                <a:ea typeface="+mn-ea"/>
              </a:rPr>
              <a:t>の二重支配のためブロックされにくい（＝異常を疑う）</a:t>
            </a:r>
            <a:endParaRPr kumimoji="1" lang="ja-JP" altLang="en-US" sz="2400" b="0" dirty="0">
              <a:latin typeface="+mn-ea"/>
              <a:ea typeface="+mn-ea"/>
            </a:endParaRPr>
          </a:p>
        </p:txBody>
      </p:sp>
    </p:spTree>
    <p:extLst>
      <p:ext uri="{BB962C8B-B14F-4D97-AF65-F5344CB8AC3E}">
        <p14:creationId xmlns:p14="http://schemas.microsoft.com/office/powerpoint/2010/main" val="166667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A5F91D-4238-4D0D-90F2-A4197BD01E10}"/>
              </a:ext>
            </a:extLst>
          </p:cNvPr>
          <p:cNvSpPr>
            <a:spLocks noGrp="1"/>
          </p:cNvSpPr>
          <p:nvPr>
            <p:ph type="title"/>
          </p:nvPr>
        </p:nvSpPr>
        <p:spPr/>
        <p:txBody>
          <a:bodyPr/>
          <a:lstStyle/>
          <a:p>
            <a:r>
              <a:rPr kumimoji="1" lang="ja-JP" altLang="en-US" dirty="0"/>
              <a:t>一般論として</a:t>
            </a:r>
          </a:p>
        </p:txBody>
      </p:sp>
      <p:sp>
        <p:nvSpPr>
          <p:cNvPr id="3" name="テキスト プレースホルダー 2">
            <a:extLst>
              <a:ext uri="{FF2B5EF4-FFF2-40B4-BE49-F238E27FC236}">
                <a16:creationId xmlns:a16="http://schemas.microsoft.com/office/drawing/2014/main" id="{1574C003-76C5-47F7-B7D9-CB2A142496BB}"/>
              </a:ext>
            </a:extLst>
          </p:cNvPr>
          <p:cNvSpPr>
            <a:spLocks noGrp="1"/>
          </p:cNvSpPr>
          <p:nvPr>
            <p:ph type="body" sz="quarter" idx="10"/>
          </p:nvPr>
        </p:nvSpPr>
        <p:spPr/>
        <p:txBody>
          <a:bodyPr>
            <a:normAutofit/>
          </a:bodyPr>
          <a:lstStyle/>
          <a:p>
            <a:pPr marL="0" indent="0">
              <a:buNone/>
            </a:pPr>
            <a:r>
              <a:rPr kumimoji="1" lang="ja-JP" altLang="en-US" sz="2400" dirty="0"/>
              <a:t>・急性胸部症状＋新規脚ブロック</a:t>
            </a:r>
            <a:endParaRPr kumimoji="1" lang="en-US" altLang="ja-JP" sz="2400" dirty="0"/>
          </a:p>
          <a:p>
            <a:pPr marL="0" indent="0">
              <a:buNone/>
            </a:pPr>
            <a:endParaRPr lang="en-US" altLang="ja-JP" sz="2400" dirty="0"/>
          </a:p>
          <a:p>
            <a:pPr marL="0" indent="0">
              <a:buNone/>
            </a:pPr>
            <a:r>
              <a:rPr lang="ja-JP" altLang="en-US" sz="2400" dirty="0"/>
              <a:t>右脚ブロック：肺血栓塞栓症</a:t>
            </a:r>
            <a:endParaRPr lang="en-US" altLang="ja-JP" sz="2400" dirty="0"/>
          </a:p>
          <a:p>
            <a:pPr marL="0" indent="0">
              <a:buNone/>
            </a:pPr>
            <a:r>
              <a:rPr kumimoji="1" lang="ja-JP" altLang="en-US" sz="2400" dirty="0"/>
              <a:t>左脚ブロック：急性冠症候群</a:t>
            </a:r>
            <a:endParaRPr kumimoji="1" lang="en-US" altLang="ja-JP" sz="2400" dirty="0"/>
          </a:p>
          <a:p>
            <a:pPr marL="0" indent="0">
              <a:buNone/>
            </a:pPr>
            <a:endParaRPr lang="en-US" altLang="ja-JP" sz="2400" dirty="0"/>
          </a:p>
          <a:p>
            <a:pPr marL="0" indent="0">
              <a:buNone/>
            </a:pPr>
            <a:r>
              <a:rPr lang="ja-JP" altLang="en-US" sz="2400" dirty="0"/>
              <a:t>偶発的に認めた脚ブロックはどう対応するのが良いか？</a:t>
            </a:r>
            <a:endParaRPr lang="en-US" altLang="ja-JP" sz="2400" dirty="0"/>
          </a:p>
          <a:p>
            <a:pPr marL="0" indent="0">
              <a:buNone/>
            </a:pPr>
            <a:r>
              <a:rPr lang="ja-JP" altLang="en-US" sz="2400" dirty="0"/>
              <a:t>→ガイドラインには存在しない。</a:t>
            </a:r>
            <a:endParaRPr lang="en-US" altLang="ja-JP" sz="2400" dirty="0"/>
          </a:p>
        </p:txBody>
      </p:sp>
    </p:spTree>
    <p:extLst>
      <p:ext uri="{BB962C8B-B14F-4D97-AF65-F5344CB8AC3E}">
        <p14:creationId xmlns:p14="http://schemas.microsoft.com/office/powerpoint/2010/main" val="50557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F1DFF4-4808-475C-AC4B-48AFB538FF6D}"/>
              </a:ext>
            </a:extLst>
          </p:cNvPr>
          <p:cNvSpPr>
            <a:spLocks noGrp="1"/>
          </p:cNvSpPr>
          <p:nvPr>
            <p:ph type="title"/>
          </p:nvPr>
        </p:nvSpPr>
        <p:spPr/>
        <p:txBody>
          <a:bodyPr/>
          <a:lstStyle/>
          <a:p>
            <a:r>
              <a:rPr kumimoji="1" lang="ja-JP" altLang="en-US" dirty="0"/>
              <a:t>右脚ブロックの心電図</a:t>
            </a:r>
          </a:p>
        </p:txBody>
      </p:sp>
      <p:pic>
        <p:nvPicPr>
          <p:cNvPr id="5" name="図 4">
            <a:extLst>
              <a:ext uri="{FF2B5EF4-FFF2-40B4-BE49-F238E27FC236}">
                <a16:creationId xmlns:a16="http://schemas.microsoft.com/office/drawing/2014/main" id="{980620BB-1D86-43EA-A062-219FAB9F1F3D}"/>
              </a:ext>
            </a:extLst>
          </p:cNvPr>
          <p:cNvPicPr>
            <a:picLocks noChangeAspect="1"/>
          </p:cNvPicPr>
          <p:nvPr/>
        </p:nvPicPr>
        <p:blipFill>
          <a:blip r:embed="rId2"/>
          <a:stretch>
            <a:fillRect/>
          </a:stretch>
        </p:blipFill>
        <p:spPr>
          <a:xfrm>
            <a:off x="1122454" y="1690688"/>
            <a:ext cx="6899091" cy="3738562"/>
          </a:xfrm>
          <a:prstGeom prst="rect">
            <a:avLst/>
          </a:prstGeom>
        </p:spPr>
      </p:pic>
      <p:sp>
        <p:nvSpPr>
          <p:cNvPr id="6" name="テキスト ボックス 5">
            <a:extLst>
              <a:ext uri="{FF2B5EF4-FFF2-40B4-BE49-F238E27FC236}">
                <a16:creationId xmlns:a16="http://schemas.microsoft.com/office/drawing/2014/main" id="{3F1251DA-7160-4161-8C5C-B4FE1E470206}"/>
              </a:ext>
            </a:extLst>
          </p:cNvPr>
          <p:cNvSpPr txBox="1"/>
          <p:nvPr/>
        </p:nvSpPr>
        <p:spPr>
          <a:xfrm>
            <a:off x="1171575" y="5753100"/>
            <a:ext cx="6848475" cy="830997"/>
          </a:xfrm>
          <a:prstGeom prst="rect">
            <a:avLst/>
          </a:prstGeom>
          <a:noFill/>
        </p:spPr>
        <p:txBody>
          <a:bodyPr wrap="square" rtlCol="0">
            <a:spAutoFit/>
          </a:bodyPr>
          <a:lstStyle/>
          <a:p>
            <a:r>
              <a:rPr kumimoji="1" lang="ja-JP" altLang="en-US" sz="2400" b="0" dirty="0">
                <a:latin typeface="+mn-ea"/>
                <a:ea typeface="+mn-ea"/>
              </a:rPr>
              <a:t>・右室への刺激伝導の遅れ＝</a:t>
            </a:r>
            <a:r>
              <a:rPr kumimoji="1" lang="en-US" altLang="ja-JP" sz="2400" b="0" dirty="0">
                <a:latin typeface="+mn-ea"/>
                <a:ea typeface="+mn-ea"/>
              </a:rPr>
              <a:t>V1</a:t>
            </a:r>
            <a:r>
              <a:rPr kumimoji="1" lang="ja-JP" altLang="en-US" sz="2400" b="0" dirty="0">
                <a:latin typeface="+mn-ea"/>
                <a:ea typeface="+mn-ea"/>
              </a:rPr>
              <a:t>で</a:t>
            </a:r>
            <a:r>
              <a:rPr lang="en-US" altLang="ja-JP" sz="2400" b="0" dirty="0" err="1">
                <a:latin typeface="+mn-ea"/>
                <a:ea typeface="+mn-ea"/>
              </a:rPr>
              <a:t>rSR</a:t>
            </a:r>
            <a:r>
              <a:rPr lang="en-US" altLang="ja-JP" sz="2400" b="0" dirty="0">
                <a:latin typeface="+mn-ea"/>
                <a:ea typeface="+mn-ea"/>
              </a:rPr>
              <a:t>’</a:t>
            </a:r>
            <a:r>
              <a:rPr lang="ja-JP" altLang="en-US" sz="2400" b="0" dirty="0">
                <a:latin typeface="+mn-ea"/>
                <a:ea typeface="+mn-ea"/>
              </a:rPr>
              <a:t>型</a:t>
            </a:r>
            <a:endParaRPr lang="en-US" altLang="ja-JP" sz="2400" b="0" dirty="0">
              <a:latin typeface="+mn-ea"/>
              <a:ea typeface="+mn-ea"/>
            </a:endParaRPr>
          </a:p>
          <a:p>
            <a:r>
              <a:rPr kumimoji="1" lang="ja-JP" altLang="en-US" sz="2400" b="0" dirty="0">
                <a:latin typeface="+mn-ea"/>
                <a:ea typeface="+mn-ea"/>
              </a:rPr>
              <a:t>・右室の興奮が緩徐である＝</a:t>
            </a:r>
            <a:r>
              <a:rPr kumimoji="1" lang="en-US" altLang="ja-JP" sz="2400" b="0" dirty="0">
                <a:latin typeface="+mn-ea"/>
                <a:ea typeface="+mn-ea"/>
              </a:rPr>
              <a:t>V5</a:t>
            </a:r>
            <a:r>
              <a:rPr kumimoji="1" lang="ja-JP" altLang="en-US" sz="2400" b="0" dirty="0">
                <a:latin typeface="+mn-ea"/>
                <a:ea typeface="+mn-ea"/>
              </a:rPr>
              <a:t>で幅広い</a:t>
            </a:r>
            <a:r>
              <a:rPr kumimoji="1" lang="en-US" altLang="ja-JP" sz="2400" b="0" dirty="0">
                <a:latin typeface="+mn-ea"/>
                <a:ea typeface="+mn-ea"/>
              </a:rPr>
              <a:t>S</a:t>
            </a:r>
            <a:r>
              <a:rPr kumimoji="1" lang="ja-JP" altLang="en-US" sz="2400" b="0" dirty="0">
                <a:latin typeface="+mn-ea"/>
                <a:ea typeface="+mn-ea"/>
              </a:rPr>
              <a:t>波</a:t>
            </a:r>
          </a:p>
        </p:txBody>
      </p:sp>
      <p:sp>
        <p:nvSpPr>
          <p:cNvPr id="3" name="正方形/長方形 2">
            <a:extLst>
              <a:ext uri="{FF2B5EF4-FFF2-40B4-BE49-F238E27FC236}">
                <a16:creationId xmlns:a16="http://schemas.microsoft.com/office/drawing/2014/main" id="{713F4B4B-6BFF-4D9A-A9D4-CE49D6833595}"/>
              </a:ext>
            </a:extLst>
          </p:cNvPr>
          <p:cNvSpPr/>
          <p:nvPr/>
        </p:nvSpPr>
        <p:spPr bwMode="auto">
          <a:xfrm>
            <a:off x="6257925" y="5019675"/>
            <a:ext cx="1762125" cy="409575"/>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1635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896CC5-12B7-421B-BF36-10A3BBDB70A6}"/>
              </a:ext>
            </a:extLst>
          </p:cNvPr>
          <p:cNvSpPr>
            <a:spLocks noGrp="1"/>
          </p:cNvSpPr>
          <p:nvPr>
            <p:ph type="title"/>
          </p:nvPr>
        </p:nvSpPr>
        <p:spPr/>
        <p:txBody>
          <a:bodyPr/>
          <a:lstStyle/>
          <a:p>
            <a:r>
              <a:rPr kumimoji="1" lang="ja-JP" altLang="en-US" dirty="0"/>
              <a:t>右脚ブロック</a:t>
            </a:r>
          </a:p>
        </p:txBody>
      </p:sp>
      <p:sp>
        <p:nvSpPr>
          <p:cNvPr id="3" name="テキスト プレースホルダー 2">
            <a:extLst>
              <a:ext uri="{FF2B5EF4-FFF2-40B4-BE49-F238E27FC236}">
                <a16:creationId xmlns:a16="http://schemas.microsoft.com/office/drawing/2014/main" id="{045FAB7B-A4CC-42C7-9B66-44C30D8802A4}"/>
              </a:ext>
            </a:extLst>
          </p:cNvPr>
          <p:cNvSpPr>
            <a:spLocks noGrp="1"/>
          </p:cNvSpPr>
          <p:nvPr>
            <p:ph type="body" sz="quarter" idx="10"/>
          </p:nvPr>
        </p:nvSpPr>
        <p:spPr/>
        <p:txBody>
          <a:bodyPr>
            <a:normAutofit/>
          </a:bodyPr>
          <a:lstStyle/>
          <a:p>
            <a:pPr marL="0" indent="0">
              <a:buNone/>
            </a:pPr>
            <a:r>
              <a:rPr kumimoji="1" lang="ja-JP" altLang="en-US" sz="2000" dirty="0"/>
              <a:t>・一般人口の有病率は</a:t>
            </a:r>
            <a:r>
              <a:rPr kumimoji="1" lang="en-US" altLang="ja-JP" sz="2000" dirty="0"/>
              <a:t>0.2~2.3</a:t>
            </a:r>
            <a:r>
              <a:rPr kumimoji="1" lang="ja-JP" altLang="en-US" sz="2000" dirty="0"/>
              <a:t>％。</a:t>
            </a:r>
            <a:endParaRPr kumimoji="1" lang="en-US" altLang="ja-JP" sz="2000" dirty="0"/>
          </a:p>
          <a:p>
            <a:pPr marL="0" indent="0">
              <a:buNone/>
            </a:pPr>
            <a:r>
              <a:rPr lang="ja-JP" altLang="en-US" sz="2000" dirty="0"/>
              <a:t>・</a:t>
            </a:r>
            <a:r>
              <a:rPr lang="en-US" altLang="ja-JP" sz="2000" dirty="0"/>
              <a:t>80</a:t>
            </a:r>
            <a:r>
              <a:rPr lang="ja-JP" altLang="en-US" sz="2000" dirty="0"/>
              <a:t>歳以上では</a:t>
            </a:r>
            <a:r>
              <a:rPr lang="en-US" altLang="ja-JP" sz="2000" dirty="0"/>
              <a:t>10%</a:t>
            </a:r>
            <a:r>
              <a:rPr lang="ja-JP" altLang="en-US" sz="2000" dirty="0"/>
              <a:t>を超える。</a:t>
            </a:r>
            <a:endParaRPr lang="en-US" altLang="ja-JP" sz="2000" dirty="0"/>
          </a:p>
          <a:p>
            <a:pPr marL="0" indent="0">
              <a:buNone/>
            </a:pPr>
            <a:r>
              <a:rPr kumimoji="1" lang="ja-JP" altLang="en-US" sz="2000" dirty="0"/>
              <a:t>・右室圧の上昇（肺塞栓・肺性心）、虚血性心疾患、高血圧性心疾患、心筋症、先天性心疾患などが原因となるが</a:t>
            </a:r>
            <a:r>
              <a:rPr kumimoji="1" lang="ja-JP" altLang="en-US" sz="2000" dirty="0">
                <a:solidFill>
                  <a:srgbClr val="FF0000"/>
                </a:solidFill>
              </a:rPr>
              <a:t>ほとんどは加齢。</a:t>
            </a:r>
            <a:endParaRPr kumimoji="1" lang="en-US" altLang="ja-JP" sz="2000" dirty="0">
              <a:solidFill>
                <a:srgbClr val="FF0000"/>
              </a:solidFill>
            </a:endParaRPr>
          </a:p>
          <a:p>
            <a:pPr marL="0" indent="0">
              <a:buNone/>
            </a:pPr>
            <a:r>
              <a:rPr lang="ja-JP" altLang="en-US" sz="2000" dirty="0"/>
              <a:t>・容量負荷での右室負荷では不完全右脚ブロックを認めやすい。</a:t>
            </a:r>
            <a:endParaRPr kumimoji="1" lang="en-US" altLang="ja-JP" sz="2000" dirty="0"/>
          </a:p>
          <a:p>
            <a:pPr marL="0" indent="0">
              <a:buNone/>
            </a:pPr>
            <a:r>
              <a:rPr lang="ja-JP" altLang="en-US" sz="2000" dirty="0"/>
              <a:t>・</a:t>
            </a:r>
            <a:r>
              <a:rPr lang="ja-JP" altLang="en-US" sz="2000" dirty="0">
                <a:solidFill>
                  <a:srgbClr val="FF0000"/>
                </a:solidFill>
              </a:rPr>
              <a:t>基礎心疾患を有しない右脚ブロックは心イベントや死亡を増加させない。</a:t>
            </a:r>
            <a:endParaRPr lang="en-US" altLang="ja-JP" sz="2000" dirty="0">
              <a:solidFill>
                <a:srgbClr val="FF0000"/>
              </a:solidFill>
            </a:endParaRPr>
          </a:p>
          <a:p>
            <a:pPr marL="0" indent="0">
              <a:buNone/>
            </a:pPr>
            <a:r>
              <a:rPr kumimoji="1" lang="ja-JP" altLang="en-US" sz="2000" dirty="0"/>
              <a:t>・既存の心疾患が存在する場合（虚血性心疾患・心不全）は死亡の独立予測因子となる。</a:t>
            </a:r>
            <a:endParaRPr kumimoji="1" lang="en-US" altLang="ja-JP" sz="2000" dirty="0"/>
          </a:p>
          <a:p>
            <a:pPr marL="0" indent="0">
              <a:buNone/>
            </a:pPr>
            <a:r>
              <a:rPr lang="ja-JP" altLang="en-US" sz="2000" dirty="0"/>
              <a:t>・ブルガダ症候群との鑑別をする。</a:t>
            </a:r>
            <a:endParaRPr lang="en-US" altLang="ja-JP" sz="2000" dirty="0"/>
          </a:p>
          <a:p>
            <a:pPr marL="0" indent="0">
              <a:buNone/>
            </a:pPr>
            <a:r>
              <a:rPr kumimoji="1" lang="ja-JP" altLang="en-US" sz="2000" dirty="0"/>
              <a:t>・</a:t>
            </a:r>
            <a:r>
              <a:rPr kumimoji="1" lang="en-US" altLang="ja-JP" sz="2000" dirty="0">
                <a:solidFill>
                  <a:srgbClr val="FF0000"/>
                </a:solidFill>
              </a:rPr>
              <a:t>2</a:t>
            </a:r>
            <a:r>
              <a:rPr kumimoji="1" lang="ja-JP" altLang="en-US" sz="2000" dirty="0">
                <a:solidFill>
                  <a:srgbClr val="FF0000"/>
                </a:solidFill>
              </a:rPr>
              <a:t>枝ブロック以上を認める際は高度房室ブロックへの移行に注意する。</a:t>
            </a:r>
          </a:p>
        </p:txBody>
      </p:sp>
    </p:spTree>
    <p:extLst>
      <p:ext uri="{BB962C8B-B14F-4D97-AF65-F5344CB8AC3E}">
        <p14:creationId xmlns:p14="http://schemas.microsoft.com/office/powerpoint/2010/main" val="317053299"/>
      </p:ext>
    </p:extLst>
  </p:cSld>
  <p:clrMapOvr>
    <a:masterClrMapping/>
  </p:clrMapOvr>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ユーザー定義 1">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alpha val="39999"/>
          </a:schemeClr>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folHlink">
            <a:alpha val="39999"/>
          </a:schemeClr>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6A2D2422-4CDF-4007-BE5C-CC8E9E7A07EB}" vid="{0C92DC22-C5FF-4A4B-9E17-BB7E6954D13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パワーポイントオリジナルテンプレート(背景)</Template>
  <TotalTime>0</TotalTime>
  <Words>1628</Words>
  <Application>Microsoft Office PowerPoint</Application>
  <PresentationFormat>画面に合わせる (4:3)</PresentationFormat>
  <Paragraphs>150</Paragraphs>
  <Slides>25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UD デジタル 教科書体 NK-R</vt:lpstr>
      <vt:lpstr>游ゴシック</vt:lpstr>
      <vt:lpstr>Arial</vt:lpstr>
      <vt:lpstr>Wingdings</vt:lpstr>
      <vt:lpstr>Digital Dots</vt:lpstr>
      <vt:lpstr>脚ブロックを整理しよう！！</vt:lpstr>
      <vt:lpstr>症例</vt:lpstr>
      <vt:lpstr>十二誘導心電図</vt:lpstr>
      <vt:lpstr>心室内伝導障害には何があるのか？</vt:lpstr>
      <vt:lpstr>脚ブロックの心電図</vt:lpstr>
      <vt:lpstr>刺激伝導性の特性</vt:lpstr>
      <vt:lpstr>一般論として</vt:lpstr>
      <vt:lpstr>右脚ブロックの心電図</vt:lpstr>
      <vt:lpstr>右脚ブロック</vt:lpstr>
      <vt:lpstr>右脚ブロックの疫学</vt:lpstr>
      <vt:lpstr>右脚ブロックの扱い</vt:lpstr>
      <vt:lpstr>左脚ブロックの心電図</vt:lpstr>
      <vt:lpstr>左脚ブロック</vt:lpstr>
      <vt:lpstr>左脚ブロックの扱い</vt:lpstr>
      <vt:lpstr>左脚前枝ブロックの心電図</vt:lpstr>
      <vt:lpstr>左脚後枝ブロックの心電図</vt:lpstr>
      <vt:lpstr>左脚前枝ブロック/後枝ブロック （ヘミブロック）</vt:lpstr>
      <vt:lpstr>左脚前枝/後枝ブロックの扱い</vt:lpstr>
      <vt:lpstr>2枝ブロック</vt:lpstr>
      <vt:lpstr>2枝ブロックの扱い</vt:lpstr>
      <vt:lpstr>3枝ブロック</vt:lpstr>
      <vt:lpstr>PowerPoint プレゼンテーション</vt:lpstr>
      <vt:lpstr>非特異的心室内伝導遅延（IVCD）</vt:lpstr>
      <vt:lpstr>PowerPoint プレゼンテーション</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2021-05-11T01:59:27Z</dcterms:created>
  <dcterms:modified xsi:type="dcterms:W3CDTF">2021-05-11T02:27:17Z</dcterms:modified>
</cp:coreProperties>
</file>