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71" r:id="rId2"/>
    <p:sldId id="261" r:id="rId3"/>
    <p:sldId id="272" r:id="rId4"/>
    <p:sldId id="273" r:id="rId5"/>
    <p:sldId id="274" r:id="rId6"/>
    <p:sldId id="276" r:id="rId7"/>
    <p:sldId id="279" r:id="rId8"/>
    <p:sldId id="278" r:id="rId9"/>
    <p:sldId id="281" r:id="rId10"/>
    <p:sldId id="282" r:id="rId11"/>
    <p:sldId id="283" r:id="rId12"/>
    <p:sldId id="284" r:id="rId13"/>
    <p:sldId id="285" r:id="rId14"/>
    <p:sldId id="286" r:id="rId15"/>
    <p:sldId id="312" r:id="rId16"/>
    <p:sldId id="305" r:id="rId17"/>
    <p:sldId id="289" r:id="rId18"/>
    <p:sldId id="290" r:id="rId19"/>
    <p:sldId id="291" r:id="rId20"/>
    <p:sldId id="306" r:id="rId21"/>
    <p:sldId id="307" r:id="rId22"/>
    <p:sldId id="292" r:id="rId23"/>
    <p:sldId id="293" r:id="rId24"/>
    <p:sldId id="294" r:id="rId25"/>
    <p:sldId id="295" r:id="rId26"/>
    <p:sldId id="296" r:id="rId27"/>
    <p:sldId id="313" r:id="rId28"/>
    <p:sldId id="297" r:id="rId29"/>
    <p:sldId id="308" r:id="rId30"/>
    <p:sldId id="309" r:id="rId31"/>
    <p:sldId id="310" r:id="rId32"/>
    <p:sldId id="298" r:id="rId33"/>
    <p:sldId id="299" r:id="rId34"/>
    <p:sldId id="301" r:id="rId35"/>
    <p:sldId id="302" r:id="rId36"/>
    <p:sldId id="303" r:id="rId37"/>
    <p:sldId id="315" r:id="rId38"/>
    <p:sldId id="317" r:id="rId39"/>
    <p:sldId id="314" r:id="rId40"/>
    <p:sldId id="31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371" autoAdjust="0"/>
  </p:normalViewPr>
  <p:slideViewPr>
    <p:cSldViewPr snapToGrid="0">
      <p:cViewPr varScale="1">
        <p:scale>
          <a:sx n="54" d="100"/>
          <a:sy n="54" d="100"/>
        </p:scale>
        <p:origin x="1624" y="48"/>
      </p:cViewPr>
      <p:guideLst/>
    </p:cSldViewPr>
  </p:slideViewPr>
  <p:notesTextViewPr>
    <p:cViewPr>
      <p:scale>
        <a:sx n="1" d="1"/>
        <a:sy n="1" d="1"/>
      </p:scale>
      <p:origin x="0" y="0"/>
    </p:cViewPr>
  </p:notesTextViewPr>
  <p:sorterViewPr>
    <p:cViewPr>
      <p:scale>
        <a:sx n="100" d="100"/>
        <a:sy n="100" d="100"/>
      </p:scale>
      <p:origin x="0" y="-90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57A26-5EDF-41F3-828B-A2EC6DDECED5}" type="datetimeFigureOut">
              <a:rPr kumimoji="1" lang="ja-JP" altLang="en-US" smtClean="0"/>
              <a:t>2020/10/5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3181B2-D5D5-40C0-8F7C-2395C688511E}" type="slidenum">
              <a:rPr kumimoji="1" lang="ja-JP" altLang="en-US" smtClean="0"/>
              <a:t>‹#›</a:t>
            </a:fld>
            <a:endParaRPr kumimoji="1" lang="ja-JP" altLang="en-US"/>
          </a:p>
        </p:txBody>
      </p:sp>
    </p:spTree>
    <p:extLst>
      <p:ext uri="{BB962C8B-B14F-4D97-AF65-F5344CB8AC3E}">
        <p14:creationId xmlns:p14="http://schemas.microsoft.com/office/powerpoint/2010/main" val="434532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これまで、経皮的冠動脈血行再建は主に</a:t>
            </a:r>
            <a:r>
              <a:rPr kumimoji="1" lang="en-US" altLang="ja-JP" dirty="0"/>
              <a:t>Angiographic</a:t>
            </a:r>
            <a:r>
              <a:rPr kumimoji="1" lang="ja-JP" altLang="en-US" dirty="0"/>
              <a:t>に行われてきたが、虚血のない冠動脈に対する</a:t>
            </a:r>
            <a:r>
              <a:rPr kumimoji="1" lang="en-US" altLang="ja-JP" dirty="0"/>
              <a:t>PCI</a:t>
            </a:r>
            <a:r>
              <a:rPr kumimoji="1" lang="ja-JP" altLang="en-US" dirty="0"/>
              <a:t>というのは無益であり、時に有害であるとも考えられてきた</a:t>
            </a:r>
            <a:endParaRPr kumimoji="1" lang="en-US" altLang="ja-JP" dirty="0"/>
          </a:p>
          <a:p>
            <a:r>
              <a:rPr kumimoji="1" lang="ja-JP" altLang="en-US" dirty="0"/>
              <a:t>ベルギーの</a:t>
            </a:r>
            <a:r>
              <a:rPr kumimoji="1" lang="en-US" altLang="ja-JP" dirty="0" err="1"/>
              <a:t>Dr</a:t>
            </a:r>
            <a:r>
              <a:rPr kumimoji="1" lang="ja-JP" altLang="en-US" dirty="0"/>
              <a:t> バーナード・デ・ブルーンが数学的に心筋の虚血を評価する方法を考案し、</a:t>
            </a:r>
            <a:r>
              <a:rPr kumimoji="1" lang="en-US" altLang="ja-JP" dirty="0"/>
              <a:t>FFR</a:t>
            </a:r>
            <a:r>
              <a:rPr kumimoji="1" lang="ja-JP" altLang="en-US" dirty="0"/>
              <a:t>と提唱されたのが始まりである</a:t>
            </a:r>
            <a:endParaRPr kumimoji="1" lang="en-US" altLang="ja-JP" dirty="0"/>
          </a:p>
          <a:p>
            <a:r>
              <a:rPr kumimoji="1" lang="en-US" altLang="ja-JP" dirty="0"/>
              <a:t>FFR</a:t>
            </a:r>
            <a:r>
              <a:rPr kumimoji="1" lang="ja-JP" altLang="en-US" dirty="0"/>
              <a:t>の定義とは記載のとおりであり、</a:t>
            </a:r>
            <a:r>
              <a:rPr kumimoji="1" lang="en-US" altLang="ja-JP" dirty="0"/>
              <a:t>Maximum blood flow</a:t>
            </a:r>
            <a:r>
              <a:rPr kumimoji="1" lang="ja-JP" altLang="en-US" dirty="0"/>
              <a:t>はアデノシンによって誘発される</a:t>
            </a:r>
            <a:endParaRPr kumimoji="1" lang="en-US" altLang="ja-JP" dirty="0"/>
          </a:p>
          <a:p>
            <a:r>
              <a:rPr kumimoji="1" lang="en-US" altLang="ja-JP" dirty="0"/>
              <a:t>FFR</a:t>
            </a:r>
            <a:r>
              <a:rPr kumimoji="1" lang="ja-JP" altLang="en-US" dirty="0"/>
              <a:t>は狭窄の前後での圧較差によって求められ、狭窄がなければ正常</a:t>
            </a:r>
            <a:r>
              <a:rPr kumimoji="1" lang="en-US" altLang="ja-JP" dirty="0"/>
              <a:t>FFR</a:t>
            </a:r>
            <a:r>
              <a:rPr kumimoji="1" lang="ja-JP" altLang="en-US" dirty="0"/>
              <a:t>値は</a:t>
            </a:r>
            <a:r>
              <a:rPr kumimoji="1" lang="en-US" altLang="ja-JP" dirty="0"/>
              <a:t>1.0</a:t>
            </a:r>
            <a:r>
              <a:rPr kumimoji="1" lang="ja-JP" altLang="en-US" dirty="0"/>
              <a:t>とされる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1</a:t>
            </a:fld>
            <a:endParaRPr kumimoji="1" lang="ja-JP" altLang="en-US"/>
          </a:p>
        </p:txBody>
      </p:sp>
    </p:spTree>
    <p:extLst>
      <p:ext uri="{BB962C8B-B14F-4D97-AF65-F5344CB8AC3E}">
        <p14:creationId xmlns:p14="http://schemas.microsoft.com/office/powerpoint/2010/main" val="2967003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6B7AB342-1E77-4C4B-988F-4F09544F48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1317C16D-8624-49FB-8CC0-887B528B83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53252" name="スライド番号プレースホルダ 3">
            <a:extLst>
              <a:ext uri="{FF2B5EF4-FFF2-40B4-BE49-F238E27FC236}">
                <a16:creationId xmlns:a16="http://schemas.microsoft.com/office/drawing/2014/main" id="{7CEED307-81F5-4DB6-979D-19CDF3C190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8C1D26-661F-4461-9241-52AB804F76D5}" type="slidenum">
              <a:rPr lang="ja-JP" altLang="en-US"/>
              <a:pPr>
                <a:spcBef>
                  <a:spcPct val="0"/>
                </a:spcBef>
              </a:pPr>
              <a:t>14</a:t>
            </a:fld>
            <a:endParaRPr lang="en-US" altLang="ja-JP"/>
          </a:p>
        </p:txBody>
      </p:sp>
    </p:spTree>
    <p:extLst>
      <p:ext uri="{BB962C8B-B14F-4D97-AF65-F5344CB8AC3E}">
        <p14:creationId xmlns:p14="http://schemas.microsoft.com/office/powerpoint/2010/main" val="225351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a:extLst>
              <a:ext uri="{FF2B5EF4-FFF2-40B4-BE49-F238E27FC236}">
                <a16:creationId xmlns:a16="http://schemas.microsoft.com/office/drawing/2014/main" id="{6B7AB342-1E77-4C4B-988F-4F09544F4866}"/>
              </a:ext>
            </a:extLst>
          </p:cNvPr>
          <p:cNvSpPr>
            <a:spLocks noGrp="1" noRot="1" noChangeAspect="1" noChangeArrowheads="1" noTextEdit="1"/>
          </p:cNvSpPr>
          <p:nvPr>
            <p:ph type="sldImg"/>
          </p:nvPr>
        </p:nvSpPr>
        <p:spPr>
          <a:ln/>
        </p:spPr>
      </p:sp>
      <p:sp>
        <p:nvSpPr>
          <p:cNvPr id="53251" name="ノート プレースホルダ 2">
            <a:extLst>
              <a:ext uri="{FF2B5EF4-FFF2-40B4-BE49-F238E27FC236}">
                <a16:creationId xmlns:a16="http://schemas.microsoft.com/office/drawing/2014/main" id="{1317C16D-8624-49FB-8CC0-887B528B83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インサーターを挿入したまま手技を行うと血液が逆流し、</a:t>
            </a:r>
            <a:r>
              <a:rPr kumimoji="1" lang="en-US" altLang="ja-JP" dirty="0"/>
              <a:t>Pa</a:t>
            </a:r>
            <a:r>
              <a:rPr kumimoji="1" lang="ja-JP" altLang="en-US" dirty="0"/>
              <a:t>が下がり、</a:t>
            </a:r>
            <a:r>
              <a:rPr kumimoji="1" lang="en-US" altLang="ja-JP" dirty="0"/>
              <a:t>FFR</a:t>
            </a:r>
            <a:r>
              <a:rPr kumimoji="1" lang="ja-JP" altLang="en-US"/>
              <a:t>が高値となる</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Introducer</a:t>
            </a:r>
            <a:r>
              <a:rPr kumimoji="1" lang="ja-JP" altLang="en-US" dirty="0"/>
              <a:t>によって、孔の大きさが異なり、影響が大きく出るものもあるので要注意。基本的には計測時には</a:t>
            </a:r>
            <a:r>
              <a:rPr kumimoji="1" lang="en-US" altLang="ja-JP" dirty="0"/>
              <a:t>introducer</a:t>
            </a:r>
            <a:r>
              <a:rPr kumimoji="1" lang="ja-JP" altLang="en-US" dirty="0"/>
              <a:t>は外すようにすべきである。</a:t>
            </a:r>
          </a:p>
          <a:p>
            <a:endParaRPr kumimoji="1" lang="ja-JP" altLang="en-US" dirty="0"/>
          </a:p>
        </p:txBody>
      </p:sp>
      <p:sp>
        <p:nvSpPr>
          <p:cNvPr id="53252" name="スライド番号プレースホルダ 3">
            <a:extLst>
              <a:ext uri="{FF2B5EF4-FFF2-40B4-BE49-F238E27FC236}">
                <a16:creationId xmlns:a16="http://schemas.microsoft.com/office/drawing/2014/main" id="{7CEED307-81F5-4DB6-979D-19CDF3C190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8C1D26-661F-4461-9241-52AB804F76D5}" type="slidenum">
              <a:rPr lang="ja-JP" altLang="en-US"/>
              <a:pPr>
                <a:spcBef>
                  <a:spcPct val="0"/>
                </a:spcBef>
              </a:pPr>
              <a:t>15</a:t>
            </a:fld>
            <a:endParaRPr lang="en-US" altLang="ja-JP"/>
          </a:p>
        </p:txBody>
      </p:sp>
    </p:spTree>
    <p:extLst>
      <p:ext uri="{BB962C8B-B14F-4D97-AF65-F5344CB8AC3E}">
        <p14:creationId xmlns:p14="http://schemas.microsoft.com/office/powerpoint/2010/main" val="3111866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圧トランスデューサーの設定時に造影剤による圧の変化を防止するために、生理食塩水でフラッシュを行う</a:t>
            </a:r>
            <a:endParaRPr kumimoji="1" lang="en-US" altLang="ja-JP" dirty="0"/>
          </a:p>
          <a:p>
            <a:r>
              <a:rPr kumimoji="1" lang="ja-JP" altLang="en-US" dirty="0"/>
              <a:t>プレッシャーワイヤーのキャリブレーション施行時水圧を避けるため、傾けないことに注意</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16</a:t>
            </a:fld>
            <a:endParaRPr kumimoji="1" lang="ja-JP" altLang="en-US"/>
          </a:p>
        </p:txBody>
      </p:sp>
    </p:spTree>
    <p:extLst>
      <p:ext uri="{BB962C8B-B14F-4D97-AF65-F5344CB8AC3E}">
        <p14:creationId xmlns:p14="http://schemas.microsoft.com/office/powerpoint/2010/main" val="7977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17</a:t>
            </a:fld>
            <a:endParaRPr kumimoji="1" lang="ja-JP" altLang="en-US"/>
          </a:p>
        </p:txBody>
      </p:sp>
    </p:spTree>
    <p:extLst>
      <p:ext uri="{BB962C8B-B14F-4D97-AF65-F5344CB8AC3E}">
        <p14:creationId xmlns:p14="http://schemas.microsoft.com/office/powerpoint/2010/main" val="1068944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a:extLst>
              <a:ext uri="{FF2B5EF4-FFF2-40B4-BE49-F238E27FC236}">
                <a16:creationId xmlns:a16="http://schemas.microsoft.com/office/drawing/2014/main" id="{CF03B613-1D34-4913-B5E1-CE3AAD8CDE51}"/>
              </a:ext>
            </a:extLst>
          </p:cNvPr>
          <p:cNvSpPr>
            <a:spLocks noGrp="1" noRot="1" noChangeAspect="1" noChangeArrowheads="1" noTextEdit="1"/>
          </p:cNvSpPr>
          <p:nvPr>
            <p:ph type="sldImg"/>
          </p:nvPr>
        </p:nvSpPr>
        <p:spPr>
          <a:ln/>
        </p:spPr>
      </p:sp>
      <p:sp>
        <p:nvSpPr>
          <p:cNvPr id="59395" name="ノート プレースホルダ 2">
            <a:extLst>
              <a:ext uri="{FF2B5EF4-FFF2-40B4-BE49-F238E27FC236}">
                <a16:creationId xmlns:a16="http://schemas.microsoft.com/office/drawing/2014/main" id="{ED8E019E-C772-4814-AC06-982B597DC6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p>
        </p:txBody>
      </p:sp>
      <p:sp>
        <p:nvSpPr>
          <p:cNvPr id="59396" name="スライド番号プレースホルダ 3">
            <a:extLst>
              <a:ext uri="{FF2B5EF4-FFF2-40B4-BE49-F238E27FC236}">
                <a16:creationId xmlns:a16="http://schemas.microsoft.com/office/drawing/2014/main" id="{F7EAEA2E-DD98-428A-B3B3-1C9EC838558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0181A5-7772-4F9A-921D-53AB285F44B9}" type="slidenum">
              <a:rPr lang="ja-JP" altLang="en-US"/>
              <a:pPr>
                <a:spcBef>
                  <a:spcPct val="0"/>
                </a:spcBef>
              </a:pPr>
              <a:t>18</a:t>
            </a:fld>
            <a:endParaRPr lang="en-US" altLang="ja-JP"/>
          </a:p>
        </p:txBody>
      </p:sp>
    </p:spTree>
    <p:extLst>
      <p:ext uri="{BB962C8B-B14F-4D97-AF65-F5344CB8AC3E}">
        <p14:creationId xmlns:p14="http://schemas.microsoft.com/office/powerpoint/2010/main" val="1613760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a:extLst>
              <a:ext uri="{FF2B5EF4-FFF2-40B4-BE49-F238E27FC236}">
                <a16:creationId xmlns:a16="http://schemas.microsoft.com/office/drawing/2014/main" id="{BB230245-4D4A-4728-A90F-D7B01F16CD05}"/>
              </a:ext>
            </a:extLst>
          </p:cNvPr>
          <p:cNvSpPr>
            <a:spLocks noGrp="1" noRot="1" noChangeAspect="1" noChangeArrowheads="1" noTextEdit="1"/>
          </p:cNvSpPr>
          <p:nvPr>
            <p:ph type="sldImg"/>
          </p:nvPr>
        </p:nvSpPr>
        <p:spPr>
          <a:ln/>
        </p:spPr>
      </p:sp>
      <p:sp>
        <p:nvSpPr>
          <p:cNvPr id="61443" name="ノート プレースホルダ 2">
            <a:extLst>
              <a:ext uri="{FF2B5EF4-FFF2-40B4-BE49-F238E27FC236}">
                <a16:creationId xmlns:a16="http://schemas.microsoft.com/office/drawing/2014/main" id="{546C33F3-CB88-4858-BD64-70BC95AC4E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61444" name="スライド番号プレースホルダ 3">
            <a:extLst>
              <a:ext uri="{FF2B5EF4-FFF2-40B4-BE49-F238E27FC236}">
                <a16:creationId xmlns:a16="http://schemas.microsoft.com/office/drawing/2014/main" id="{ADEA98B9-1EB5-48B2-AC84-72F946323A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DF7F5F-65C9-4C6F-93ED-A88AC93380FD}" type="slidenum">
              <a:rPr lang="ja-JP" altLang="en-US"/>
              <a:pPr>
                <a:spcBef>
                  <a:spcPct val="0"/>
                </a:spcBef>
              </a:pPr>
              <a:t>19</a:t>
            </a:fld>
            <a:endParaRPr lang="en-US" altLang="ja-JP"/>
          </a:p>
        </p:txBody>
      </p:sp>
    </p:spTree>
    <p:extLst>
      <p:ext uri="{BB962C8B-B14F-4D97-AF65-F5344CB8AC3E}">
        <p14:creationId xmlns:p14="http://schemas.microsoft.com/office/powerpoint/2010/main" val="293356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ガイディングカテーテルが</a:t>
            </a:r>
            <a:r>
              <a:rPr kumimoji="1" lang="en-US" altLang="ja-JP" dirty="0"/>
              <a:t>Wedge</a:t>
            </a:r>
            <a:r>
              <a:rPr kumimoji="1" lang="ja-JP" altLang="en-US" dirty="0"/>
              <a:t>した状態で測定した場合、本来の</a:t>
            </a:r>
            <a:r>
              <a:rPr kumimoji="1" lang="en-US" altLang="ja-JP" dirty="0"/>
              <a:t>Pa</a:t>
            </a:r>
            <a:r>
              <a:rPr kumimoji="1" lang="ja-JP" altLang="en-US" dirty="0"/>
              <a:t>と入口部の</a:t>
            </a:r>
            <a:r>
              <a:rPr kumimoji="1" lang="en-US" altLang="ja-JP" dirty="0"/>
              <a:t>Pc</a:t>
            </a:r>
            <a:r>
              <a:rPr kumimoji="1" lang="ja-JP" altLang="en-US" dirty="0" err="1"/>
              <a:t>とで</a:t>
            </a:r>
            <a:r>
              <a:rPr kumimoji="1" lang="ja-JP" altLang="en-US" dirty="0"/>
              <a:t>値が異なり、測定中の</a:t>
            </a:r>
            <a:r>
              <a:rPr kumimoji="1" lang="en-US" altLang="ja-JP" dirty="0"/>
              <a:t>Pa</a:t>
            </a:r>
            <a:r>
              <a:rPr kumimoji="1" lang="ja-JP" altLang="en-US" dirty="0"/>
              <a:t>圧が低下し</a:t>
            </a:r>
            <a:r>
              <a:rPr kumimoji="1" lang="en-US" altLang="ja-JP" dirty="0"/>
              <a:t>FFR</a:t>
            </a:r>
            <a:r>
              <a:rPr kumimoji="1" lang="ja-JP" altLang="en-US" dirty="0"/>
              <a:t>の数値が過小評価される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20</a:t>
            </a:fld>
            <a:endParaRPr kumimoji="1" lang="ja-JP" altLang="en-US"/>
          </a:p>
        </p:txBody>
      </p:sp>
    </p:spTree>
    <p:extLst>
      <p:ext uri="{BB962C8B-B14F-4D97-AF65-F5344CB8AC3E}">
        <p14:creationId xmlns:p14="http://schemas.microsoft.com/office/powerpoint/2010/main" val="3317822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a:extLst>
              <a:ext uri="{FF2B5EF4-FFF2-40B4-BE49-F238E27FC236}">
                <a16:creationId xmlns:a16="http://schemas.microsoft.com/office/drawing/2014/main" id="{0CD055FA-749F-4F13-B36F-C2F797F3496F}"/>
              </a:ext>
            </a:extLst>
          </p:cNvPr>
          <p:cNvSpPr>
            <a:spLocks noGrp="1" noRot="1" noChangeAspect="1" noChangeArrowheads="1" noTextEdit="1"/>
          </p:cNvSpPr>
          <p:nvPr>
            <p:ph type="sldImg"/>
          </p:nvPr>
        </p:nvSpPr>
        <p:spPr>
          <a:ln/>
        </p:spPr>
      </p:sp>
      <p:sp>
        <p:nvSpPr>
          <p:cNvPr id="63491" name="ノート プレースホルダ 2">
            <a:extLst>
              <a:ext uri="{FF2B5EF4-FFF2-40B4-BE49-F238E27FC236}">
                <a16:creationId xmlns:a16="http://schemas.microsoft.com/office/drawing/2014/main" id="{6A1A1391-A304-4D42-B925-D76FD73A2E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err="1">
                <a:solidFill>
                  <a:schemeClr val="tx1"/>
                </a:solidFill>
                <a:effectLst/>
                <a:latin typeface="+mn-lt"/>
                <a:ea typeface="+mn-ea"/>
                <a:cs typeface="+mn-cs"/>
              </a:rPr>
              <a:t>dicrotic</a:t>
            </a:r>
            <a:r>
              <a:rPr kumimoji="1" lang="en-US" altLang="ja-JP" sz="1200" b="0" i="0" u="none" strike="noStrike" kern="1200" dirty="0">
                <a:solidFill>
                  <a:schemeClr val="tx1"/>
                </a:solidFill>
                <a:effectLst/>
                <a:latin typeface="+mn-lt"/>
                <a:ea typeface="+mn-ea"/>
                <a:cs typeface="+mn-cs"/>
              </a:rPr>
              <a:t> notch</a:t>
            </a:r>
            <a:r>
              <a:rPr kumimoji="1" lang="ja-JP" altLang="en-US" sz="1200" b="0" i="0" u="none" strike="noStrike" kern="1200" dirty="0">
                <a:solidFill>
                  <a:schemeClr val="tx1"/>
                </a:solidFill>
                <a:effectLst/>
                <a:latin typeface="+mn-lt"/>
                <a:ea typeface="+mn-ea"/>
                <a:cs typeface="+mn-cs"/>
              </a:rPr>
              <a:t>は大動脈弁閉鎖時にできるため、ここまでが収縮期であることはご存じかと思います。</a:t>
            </a:r>
            <a:br>
              <a:rPr lang="ja-JP" altLang="en-US" dirty="0"/>
            </a:br>
            <a:r>
              <a:rPr kumimoji="1" lang="ja-JP" altLang="en-US" sz="1200" b="0" i="0" u="none" strike="noStrike" kern="1200" dirty="0">
                <a:solidFill>
                  <a:schemeClr val="tx1"/>
                </a:solidFill>
                <a:effectLst/>
                <a:latin typeface="+mn-lt"/>
                <a:ea typeface="+mn-ea"/>
                <a:cs typeface="+mn-cs"/>
              </a:rPr>
              <a:t>左心室弛緩により駆出力が減弱し、血液が動脈側から心臓へ向かって逆流するために生じる圧下降と言われています。</a:t>
            </a:r>
            <a:endParaRPr lang="ja-JP" altLang="en-US" sz="1200" b="0" dirty="0">
              <a:solidFill>
                <a:schemeClr val="bg1"/>
              </a:solidFill>
              <a:latin typeface="Arial" panose="020B0604020202020204" pitchFamily="34" charset="0"/>
            </a:endParaRPr>
          </a:p>
        </p:txBody>
      </p:sp>
      <p:sp>
        <p:nvSpPr>
          <p:cNvPr id="63492" name="スライド番号プレースホルダ 3">
            <a:extLst>
              <a:ext uri="{FF2B5EF4-FFF2-40B4-BE49-F238E27FC236}">
                <a16:creationId xmlns:a16="http://schemas.microsoft.com/office/drawing/2014/main" id="{E043DB96-E24F-4B87-BB34-8D92872C06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81CA74-BF22-4092-B0D1-0F8B800A7872}" type="slidenum">
              <a:rPr lang="ja-JP" altLang="en-US"/>
              <a:pPr>
                <a:spcBef>
                  <a:spcPct val="0"/>
                </a:spcBef>
              </a:pPr>
              <a:t>22</a:t>
            </a:fld>
            <a:endParaRPr lang="en-US" altLang="ja-JP"/>
          </a:p>
        </p:txBody>
      </p:sp>
    </p:spTree>
    <p:extLst>
      <p:ext uri="{BB962C8B-B14F-4D97-AF65-F5344CB8AC3E}">
        <p14:creationId xmlns:p14="http://schemas.microsoft.com/office/powerpoint/2010/main" val="47126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DEC0AC01-EEDC-41DF-8860-95BAAE3A112B}"/>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95F868DA-4251-44C9-859C-CB10B9267C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サイドホールつきのガイディングカテーテルで計測される圧は、冠動脈入口部の圧（カテーテル先端の圧）とサイドホールを介した大動脈圧と両方の影響を受けた圧となる。</a:t>
            </a:r>
            <a:endParaRPr kumimoji="1" lang="en-US" altLang="ja-JP" dirty="0"/>
          </a:p>
          <a:p>
            <a:r>
              <a:rPr kumimoji="1" lang="ja-JP" altLang="en-US" dirty="0"/>
              <a:t>すなわち、カテーテル先端の圧が潅流圧として働くが、カテーテル圧として記録される圧は先端圧</a:t>
            </a:r>
            <a:r>
              <a:rPr kumimoji="1" lang="en-US" altLang="ja-JP" dirty="0"/>
              <a:t>+</a:t>
            </a:r>
            <a:r>
              <a:rPr kumimoji="1" lang="ja-JP" altLang="en-US" dirty="0"/>
              <a:t>サイドホールからの圧でやや高く記録される可能性がある。</a:t>
            </a:r>
            <a:endParaRPr kumimoji="1" lang="en-US" altLang="ja-JP" dirty="0"/>
          </a:p>
          <a:p>
            <a:r>
              <a:rPr kumimoji="1" lang="ja-JP" altLang="en-US" dirty="0"/>
              <a:t>結果として圧較差の偽高値、</a:t>
            </a:r>
            <a:r>
              <a:rPr kumimoji="1" lang="en-US" altLang="ja-JP" dirty="0"/>
              <a:t>FFR</a:t>
            </a:r>
            <a:r>
              <a:rPr kumimoji="1" lang="ja-JP" altLang="en-US" dirty="0"/>
              <a:t>の偽陰性を来たしうる。</a:t>
            </a:r>
          </a:p>
        </p:txBody>
      </p:sp>
      <p:sp>
        <p:nvSpPr>
          <p:cNvPr id="65540" name="スライド番号プレースホルダー 3">
            <a:extLst>
              <a:ext uri="{FF2B5EF4-FFF2-40B4-BE49-F238E27FC236}">
                <a16:creationId xmlns:a16="http://schemas.microsoft.com/office/drawing/2014/main" id="{9888A68C-2842-486B-B605-61030408E4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675367-FD09-4FEA-8511-E6B18CC72DED}" type="slidenum">
              <a:rPr lang="en-US" altLang="ja-JP"/>
              <a:pPr>
                <a:spcBef>
                  <a:spcPct val="0"/>
                </a:spcBef>
              </a:pPr>
              <a:t>23</a:t>
            </a:fld>
            <a:endParaRPr lang="en-US" altLang="ja-JP"/>
          </a:p>
        </p:txBody>
      </p:sp>
    </p:spTree>
    <p:extLst>
      <p:ext uri="{BB962C8B-B14F-4D97-AF65-F5344CB8AC3E}">
        <p14:creationId xmlns:p14="http://schemas.microsoft.com/office/powerpoint/2010/main" val="1133195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a:extLst>
              <a:ext uri="{FF2B5EF4-FFF2-40B4-BE49-F238E27FC236}">
                <a16:creationId xmlns:a16="http://schemas.microsoft.com/office/drawing/2014/main" id="{A4BBD7CF-A3C9-4591-89AB-3CB3763C46F0}"/>
              </a:ext>
            </a:extLst>
          </p:cNvPr>
          <p:cNvSpPr>
            <a:spLocks noGrp="1" noRot="1" noChangeAspect="1" noChangeArrowheads="1" noTextEdit="1"/>
          </p:cNvSpPr>
          <p:nvPr>
            <p:ph type="sldImg"/>
          </p:nvPr>
        </p:nvSpPr>
        <p:spPr>
          <a:ln/>
        </p:spPr>
      </p:sp>
      <p:sp>
        <p:nvSpPr>
          <p:cNvPr id="67587" name="ノート プレースホルダー 2">
            <a:extLst>
              <a:ext uri="{FF2B5EF4-FFF2-40B4-BE49-F238E27FC236}">
                <a16:creationId xmlns:a16="http://schemas.microsoft.com/office/drawing/2014/main" id="{53179BAF-E81A-4A2E-9C7A-4A24A94F43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67588" name="スライド番号プレースホルダー 3">
            <a:extLst>
              <a:ext uri="{FF2B5EF4-FFF2-40B4-BE49-F238E27FC236}">
                <a16:creationId xmlns:a16="http://schemas.microsoft.com/office/drawing/2014/main" id="{4480FB97-41B0-4329-936A-05A1AE1FFD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31A924-70DB-435F-A4EE-94B7B1868DF8}" type="slidenum">
              <a:rPr lang="en-US" altLang="ja-JP"/>
              <a:pPr>
                <a:spcBef>
                  <a:spcPct val="0"/>
                </a:spcBef>
              </a:pPr>
              <a:t>24</a:t>
            </a:fld>
            <a:endParaRPr lang="en-US" altLang="ja-JP"/>
          </a:p>
        </p:txBody>
      </p:sp>
    </p:spTree>
    <p:extLst>
      <p:ext uri="{BB962C8B-B14F-4D97-AF65-F5344CB8AC3E}">
        <p14:creationId xmlns:p14="http://schemas.microsoft.com/office/powerpoint/2010/main" val="201261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通常は</a:t>
            </a:r>
            <a:r>
              <a:rPr kumimoji="1" lang="en-US" altLang="ja-JP" dirty="0"/>
              <a:t>FFR</a:t>
            </a:r>
            <a:r>
              <a:rPr kumimoji="1" lang="ja-JP" altLang="en-US" dirty="0"/>
              <a:t>は</a:t>
            </a:r>
            <a:r>
              <a:rPr kumimoji="1" lang="en-US" altLang="ja-JP" dirty="0" err="1"/>
              <a:t>Pv</a:t>
            </a:r>
            <a:r>
              <a:rPr kumimoji="1" lang="en-US" altLang="ja-JP" dirty="0"/>
              <a:t>=0</a:t>
            </a:r>
            <a:r>
              <a:rPr kumimoji="1" lang="ja-JP" altLang="en-US" dirty="0"/>
              <a:t>（中心静脈圧）と仮定されるが、透析患者で、日によって</a:t>
            </a:r>
            <a:r>
              <a:rPr kumimoji="1" lang="en-US" altLang="ja-JP" dirty="0"/>
              <a:t>FFR</a:t>
            </a:r>
            <a:r>
              <a:rPr kumimoji="1" lang="ja-JP" altLang="en-US" dirty="0"/>
              <a:t>の値が異なるのは</a:t>
            </a:r>
            <a:r>
              <a:rPr kumimoji="1" lang="en-US" altLang="ja-JP" dirty="0" err="1"/>
              <a:t>Pv</a:t>
            </a:r>
            <a:r>
              <a:rPr kumimoji="1" lang="ja-JP" altLang="en-US" dirty="0"/>
              <a:t>が透析の中日と直後で変わるから。</a:t>
            </a:r>
            <a:endParaRPr kumimoji="1" lang="en-US" altLang="ja-JP" dirty="0"/>
          </a:p>
          <a:p>
            <a:r>
              <a:rPr kumimoji="1" lang="ja-JP" altLang="en-US" dirty="0"/>
              <a:t>→透析中日では</a:t>
            </a:r>
            <a:r>
              <a:rPr lang="en-US" altLang="ja-JP" dirty="0" err="1"/>
              <a:t>P</a:t>
            </a:r>
            <a:r>
              <a:rPr lang="en-US" altLang="ja-JP" baseline="-25000" dirty="0" err="1"/>
              <a:t>v</a:t>
            </a:r>
            <a:r>
              <a:rPr kumimoji="1" lang="ja-JP" altLang="en-US" dirty="0"/>
              <a:t>圧が上昇し、</a:t>
            </a:r>
            <a:r>
              <a:rPr kumimoji="1" lang="en-US" altLang="ja-JP" dirty="0"/>
              <a:t>FFR</a:t>
            </a:r>
            <a:r>
              <a:rPr kumimoji="1" lang="ja-JP" altLang="en-US" dirty="0"/>
              <a:t>値は過小評価される。</a:t>
            </a:r>
            <a:endParaRPr kumimoji="1" lang="en-US" altLang="ja-JP" dirty="0"/>
          </a:p>
          <a:p>
            <a:r>
              <a:rPr kumimoji="1" lang="ja-JP" altLang="en-US" dirty="0"/>
              <a:t>また、アデノシンを用いる理由は抵抗血管の収縮を極力排除する目的となっている。</a:t>
            </a:r>
            <a:endParaRPr kumimoji="1" lang="en-US" altLang="ja-JP" dirty="0"/>
          </a:p>
          <a:p>
            <a:r>
              <a:rPr kumimoji="1" lang="ja-JP" altLang="en-US" dirty="0"/>
              <a:t>心筋潅流圧は通常</a:t>
            </a:r>
            <a:r>
              <a:rPr kumimoji="1" lang="en-US" altLang="ja-JP" dirty="0"/>
              <a:t>50-150mmHg</a:t>
            </a:r>
            <a:r>
              <a:rPr kumimoji="1" lang="ja-JP" altLang="en-US" dirty="0"/>
              <a:t>程度で調整され、大動脈平均圧が</a:t>
            </a:r>
            <a:r>
              <a:rPr kumimoji="1" lang="en-US" altLang="ja-JP" dirty="0"/>
              <a:t>40-130mmHg</a:t>
            </a:r>
            <a:r>
              <a:rPr kumimoji="1" lang="ja-JP" altLang="en-US" dirty="0"/>
              <a:t>程度であれば抵抗血管の収縮により心筋潅流圧は</a:t>
            </a:r>
            <a:r>
              <a:rPr kumimoji="1" lang="en-US" altLang="ja-JP" dirty="0"/>
              <a:t>Auto-regulation</a:t>
            </a:r>
            <a:r>
              <a:rPr kumimoji="1" lang="ja-JP" altLang="en-US" dirty="0"/>
              <a:t>されるといわれている。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2</a:t>
            </a:fld>
            <a:endParaRPr kumimoji="1" lang="ja-JP" altLang="en-US"/>
          </a:p>
        </p:txBody>
      </p:sp>
    </p:spTree>
    <p:extLst>
      <p:ext uri="{BB962C8B-B14F-4D97-AF65-F5344CB8AC3E}">
        <p14:creationId xmlns:p14="http://schemas.microsoft.com/office/powerpoint/2010/main" val="3418687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サイドホールよりエンゲージさせるとより数値が過小評価　サイドホールはエンゲージよりは過小評価は少ない</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25</a:t>
            </a:fld>
            <a:endParaRPr kumimoji="1" lang="ja-JP" altLang="en-US"/>
          </a:p>
        </p:txBody>
      </p:sp>
    </p:spTree>
    <p:extLst>
      <p:ext uri="{BB962C8B-B14F-4D97-AF65-F5344CB8AC3E}">
        <p14:creationId xmlns:p14="http://schemas.microsoft.com/office/powerpoint/2010/main" val="3242559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Disengaged</a:t>
            </a:r>
            <a:r>
              <a:rPr kumimoji="1" lang="ja-JP" altLang="en-US" dirty="0"/>
              <a:t>で、サイドホールあり・なしでは</a:t>
            </a:r>
            <a:r>
              <a:rPr kumimoji="1" lang="en-US" altLang="ja-JP" dirty="0"/>
              <a:t>FFR</a:t>
            </a:r>
            <a:r>
              <a:rPr kumimoji="1" lang="ja-JP" altLang="en-US" dirty="0"/>
              <a:t>の数値には差はつかないが、エンゲージするとサイドホールあり・なしともに差がつく（</a:t>
            </a:r>
            <a:r>
              <a:rPr kumimoji="1" lang="en-US" altLang="ja-JP" dirty="0"/>
              <a:t>FFR</a:t>
            </a:r>
            <a:r>
              <a:rPr kumimoji="1" lang="ja-JP" altLang="en-US" dirty="0" err="1"/>
              <a:t>は過</a:t>
            </a:r>
            <a:r>
              <a:rPr kumimoji="1" lang="ja-JP" altLang="en-US" dirty="0"/>
              <a:t>小評価される）</a:t>
            </a:r>
            <a:endParaRPr kumimoji="1" lang="en-US" altLang="ja-JP" dirty="0"/>
          </a:p>
          <a:p>
            <a:r>
              <a:rPr kumimoji="1" lang="ja-JP" altLang="en-US" dirty="0"/>
              <a:t>さらにエンゲージ間でサイドホールあり・なしでも差がついている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26</a:t>
            </a:fld>
            <a:endParaRPr kumimoji="1" lang="ja-JP" altLang="en-US"/>
          </a:p>
        </p:txBody>
      </p:sp>
    </p:spTree>
    <p:extLst>
      <p:ext uri="{BB962C8B-B14F-4D97-AF65-F5344CB8AC3E}">
        <p14:creationId xmlns:p14="http://schemas.microsoft.com/office/powerpoint/2010/main" val="4066751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a:extLst>
              <a:ext uri="{FF2B5EF4-FFF2-40B4-BE49-F238E27FC236}">
                <a16:creationId xmlns:a16="http://schemas.microsoft.com/office/drawing/2014/main" id="{7A36657F-912C-4B34-B72A-1E1AA5557491}"/>
              </a:ext>
            </a:extLst>
          </p:cNvPr>
          <p:cNvSpPr>
            <a:spLocks noGrp="1" noRot="1" noChangeAspect="1" noChangeArrowheads="1" noTextEdit="1"/>
          </p:cNvSpPr>
          <p:nvPr>
            <p:ph type="sldImg"/>
          </p:nvPr>
        </p:nvSpPr>
        <p:spPr>
          <a:ln/>
        </p:spPr>
      </p:sp>
      <p:sp>
        <p:nvSpPr>
          <p:cNvPr id="72707" name="ノート プレースホルダー 2">
            <a:extLst>
              <a:ext uri="{FF2B5EF4-FFF2-40B4-BE49-F238E27FC236}">
                <a16:creationId xmlns:a16="http://schemas.microsoft.com/office/drawing/2014/main" id="{AA72804A-1994-4428-933E-3161C6CADA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a:t>圧較差では</a:t>
            </a:r>
            <a:r>
              <a:rPr kumimoji="1" lang="en-US" altLang="ja-JP" dirty="0"/>
              <a:t>±3mmHg</a:t>
            </a:r>
            <a:r>
              <a:rPr kumimoji="1" lang="ja-JP" altLang="en-US" dirty="0"/>
              <a:t>までは誤差範囲。</a:t>
            </a:r>
            <a:endParaRPr kumimoji="1" lang="en-US" altLang="ja-JP" dirty="0"/>
          </a:p>
          <a:p>
            <a:r>
              <a:rPr kumimoji="1" lang="en-US" altLang="ja-JP" dirty="0"/>
              <a:t>※</a:t>
            </a:r>
            <a:r>
              <a:rPr kumimoji="1" lang="en-US" altLang="ja-JP" dirty="0" err="1"/>
              <a:t>Ao</a:t>
            </a:r>
            <a:r>
              <a:rPr kumimoji="1" lang="ja-JP" altLang="en-US" dirty="0"/>
              <a:t>圧は数値として確認できるのか。</a:t>
            </a:r>
          </a:p>
        </p:txBody>
      </p:sp>
      <p:sp>
        <p:nvSpPr>
          <p:cNvPr id="72708" name="スライド番号プレースホルダー 3">
            <a:extLst>
              <a:ext uri="{FF2B5EF4-FFF2-40B4-BE49-F238E27FC236}">
                <a16:creationId xmlns:a16="http://schemas.microsoft.com/office/drawing/2014/main" id="{8FB64D87-DFB3-4F60-BDAE-CC93A69CB1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9374F-0FE2-47CF-828A-CD2B126186F5}" type="slidenum">
              <a:rPr lang="en-US" altLang="ja-JP">
                <a:solidFill>
                  <a:srgbClr val="000000"/>
                </a:solidFill>
              </a:rPr>
              <a:pPr>
                <a:spcBef>
                  <a:spcPct val="0"/>
                </a:spcBef>
              </a:pPr>
              <a:t>32</a:t>
            </a:fld>
            <a:endParaRPr lang="en-US" altLang="ja-JP">
              <a:solidFill>
                <a:srgbClr val="000000"/>
              </a:solidFill>
            </a:endParaRPr>
          </a:p>
        </p:txBody>
      </p:sp>
    </p:spTree>
    <p:extLst>
      <p:ext uri="{BB962C8B-B14F-4D97-AF65-F5344CB8AC3E}">
        <p14:creationId xmlns:p14="http://schemas.microsoft.com/office/powerpoint/2010/main" val="277881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a:extLst>
              <a:ext uri="{FF2B5EF4-FFF2-40B4-BE49-F238E27FC236}">
                <a16:creationId xmlns:a16="http://schemas.microsoft.com/office/drawing/2014/main" id="{B64B5C58-094C-4C0A-BE0E-115B42FE511B}"/>
              </a:ext>
            </a:extLst>
          </p:cNvPr>
          <p:cNvSpPr>
            <a:spLocks noGrp="1" noRot="1" noChangeAspect="1" noChangeArrowheads="1" noTextEdit="1"/>
          </p:cNvSpPr>
          <p:nvPr>
            <p:ph type="sldImg"/>
          </p:nvPr>
        </p:nvSpPr>
        <p:spPr>
          <a:ln/>
        </p:spPr>
      </p:sp>
      <p:sp>
        <p:nvSpPr>
          <p:cNvPr id="78851" name="ノート プレースホルダー 2">
            <a:extLst>
              <a:ext uri="{FF2B5EF4-FFF2-40B4-BE49-F238E27FC236}">
                <a16:creationId xmlns:a16="http://schemas.microsoft.com/office/drawing/2014/main" id="{4FAB5835-B43A-4A61-B1E0-532D49C640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78852" name="スライド番号プレースホルダー 3">
            <a:extLst>
              <a:ext uri="{FF2B5EF4-FFF2-40B4-BE49-F238E27FC236}">
                <a16:creationId xmlns:a16="http://schemas.microsoft.com/office/drawing/2014/main" id="{F5E9EF2D-C182-4BE0-828E-D1093D21C0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D359D1-B0D9-4F09-BEB0-01A4A7ECDC69}" type="slidenum">
              <a:rPr lang="ja-JP" altLang="en-US"/>
              <a:pPr>
                <a:spcBef>
                  <a:spcPct val="0"/>
                </a:spcBef>
              </a:pPr>
              <a:t>36</a:t>
            </a:fld>
            <a:endParaRPr lang="en-US" altLang="ja-JP"/>
          </a:p>
        </p:txBody>
      </p:sp>
    </p:spTree>
    <p:extLst>
      <p:ext uri="{BB962C8B-B14F-4D97-AF65-F5344CB8AC3E}">
        <p14:creationId xmlns:p14="http://schemas.microsoft.com/office/powerpoint/2010/main" val="91500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Epicardial</a:t>
            </a:r>
            <a:r>
              <a:rPr kumimoji="1" lang="ja-JP" altLang="en-US" dirty="0"/>
              <a:t> </a:t>
            </a:r>
            <a:r>
              <a:rPr kumimoji="1" lang="en-US" altLang="ja-JP" dirty="0"/>
              <a:t>coronary</a:t>
            </a:r>
            <a:r>
              <a:rPr kumimoji="1" lang="ja-JP" altLang="en-US" dirty="0"/>
              <a:t> </a:t>
            </a:r>
            <a:r>
              <a:rPr kumimoji="1" lang="en-US" altLang="ja-JP" dirty="0"/>
              <a:t>artery</a:t>
            </a:r>
            <a:r>
              <a:rPr kumimoji="1" lang="ja-JP" altLang="en-US" dirty="0"/>
              <a:t>の</a:t>
            </a:r>
            <a:r>
              <a:rPr kumimoji="1" lang="en-US" altLang="ja-JP" dirty="0"/>
              <a:t>Spasm</a:t>
            </a:r>
            <a:r>
              <a:rPr kumimoji="1" lang="ja-JP" altLang="en-US" dirty="0"/>
              <a:t>を予防するため、手技の少なくとも</a:t>
            </a:r>
            <a:r>
              <a:rPr kumimoji="1" lang="en-US" altLang="ja-JP" dirty="0"/>
              <a:t>30</a:t>
            </a:r>
            <a:r>
              <a:rPr kumimoji="1" lang="ja-JP" altLang="en-US" dirty="0"/>
              <a:t>秒前に硝酸イソソルビド（</a:t>
            </a:r>
            <a:r>
              <a:rPr kumimoji="1" lang="en-US" altLang="ja-JP" dirty="0"/>
              <a:t>5mg/10ml</a:t>
            </a:r>
            <a:r>
              <a:rPr kumimoji="1" lang="ja-JP" altLang="en-US" dirty="0"/>
              <a:t>）を</a:t>
            </a:r>
            <a:r>
              <a:rPr kumimoji="1" lang="en-US" altLang="ja-JP" dirty="0"/>
              <a:t>4ml</a:t>
            </a:r>
            <a:r>
              <a:rPr kumimoji="1" lang="ja-JP" altLang="en-US" dirty="0"/>
              <a:t>（</a:t>
            </a:r>
            <a:r>
              <a:rPr kumimoji="1" lang="en-US" altLang="ja-JP" dirty="0"/>
              <a:t>200μg</a:t>
            </a:r>
            <a:r>
              <a:rPr kumimoji="1" lang="ja-JP" altLang="en-US" dirty="0"/>
              <a:t>）投与する</a:t>
            </a:r>
            <a:endParaRPr kumimoji="1" lang="en-US" altLang="ja-JP" dirty="0"/>
          </a:p>
          <a:p>
            <a:r>
              <a:rPr kumimoji="1" lang="ja-JP" altLang="en-US" dirty="0"/>
              <a:t>もしくはニトログリセリン（ミオコール　</a:t>
            </a:r>
            <a:r>
              <a:rPr kumimoji="1" lang="en-US" altLang="ja-JP" dirty="0"/>
              <a:t>25</a:t>
            </a:r>
            <a:r>
              <a:rPr kumimoji="1" lang="ja-JP" altLang="en-US" dirty="0"/>
              <a:t>㎎</a:t>
            </a:r>
            <a:r>
              <a:rPr kumimoji="1" lang="en-US" altLang="ja-JP" dirty="0"/>
              <a:t>/50ml</a:t>
            </a:r>
            <a:r>
              <a:rPr kumimoji="1" lang="ja-JP" altLang="en-US" dirty="0"/>
              <a:t>）を</a:t>
            </a:r>
            <a:r>
              <a:rPr kumimoji="1" lang="en-US" altLang="ja-JP" dirty="0"/>
              <a:t> 100-300μg</a:t>
            </a:r>
            <a:r>
              <a:rPr kumimoji="1" lang="ja-JP" altLang="en-US" dirty="0"/>
              <a:t>冠注する</a:t>
            </a:r>
            <a:endParaRPr kumimoji="1" lang="en-US" altLang="ja-JP" dirty="0"/>
          </a:p>
          <a:p>
            <a:r>
              <a:rPr kumimoji="1" lang="ja-JP" altLang="en-US" dirty="0"/>
              <a:t>ミオコール　</a:t>
            </a:r>
            <a:r>
              <a:rPr kumimoji="1" lang="en-US" altLang="ja-JP" dirty="0"/>
              <a:t>5mg/10ml</a:t>
            </a:r>
            <a:r>
              <a:rPr kumimoji="1" lang="ja-JP" altLang="en-US" dirty="0"/>
              <a:t>　→</a:t>
            </a:r>
            <a:r>
              <a:rPr kumimoji="1" lang="en-US" altLang="ja-JP" dirty="0"/>
              <a:t>1ml</a:t>
            </a:r>
            <a:r>
              <a:rPr kumimoji="1" lang="ja-JP" altLang="en-US" dirty="0"/>
              <a:t>で</a:t>
            </a:r>
            <a:r>
              <a:rPr kumimoji="1" lang="en-US" altLang="ja-JP" dirty="0"/>
              <a:t>500μg</a:t>
            </a:r>
          </a:p>
          <a:p>
            <a:r>
              <a:rPr kumimoji="1" lang="ja-JP" altLang="en-US" dirty="0"/>
              <a:t>ニトロプルシド：いつもの組成で</a:t>
            </a:r>
            <a:r>
              <a:rPr kumimoji="1" lang="en-US" altLang="ja-JP" dirty="0"/>
              <a:t>1ml(50μg)</a:t>
            </a:r>
            <a:r>
              <a:rPr kumimoji="1" lang="ja-JP" altLang="en-US" dirty="0"/>
              <a:t>投与すれば十分</a:t>
            </a:r>
            <a:endParaRPr kumimoji="1" lang="en-US" altLang="ja-JP" dirty="0"/>
          </a:p>
          <a:p>
            <a:r>
              <a:rPr kumimoji="1" lang="ja-JP" altLang="en-US" dirty="0"/>
              <a:t>ニトロプルシド：</a:t>
            </a:r>
            <a:r>
              <a:rPr kumimoji="1" lang="en-US" altLang="ja-JP" dirty="0"/>
              <a:t>6</a:t>
            </a:r>
            <a:r>
              <a:rPr kumimoji="1" lang="ja-JP" altLang="en-US" dirty="0"/>
              <a:t>㎎</a:t>
            </a:r>
            <a:r>
              <a:rPr kumimoji="1" lang="en-US" altLang="ja-JP" dirty="0"/>
              <a:t>/2ml</a:t>
            </a:r>
            <a:r>
              <a:rPr kumimoji="1" lang="ja-JP" altLang="en-US" dirty="0"/>
              <a:t>を生食</a:t>
            </a:r>
            <a:r>
              <a:rPr kumimoji="1" lang="en-US" altLang="ja-JP" dirty="0"/>
              <a:t>100ml</a:t>
            </a:r>
            <a:r>
              <a:rPr kumimoji="1" lang="ja-JP" altLang="en-US" dirty="0"/>
              <a:t>に混ぜている→</a:t>
            </a:r>
            <a:r>
              <a:rPr kumimoji="1" lang="en-US" altLang="ja-JP" dirty="0"/>
              <a:t>50μg/ml</a:t>
            </a:r>
          </a:p>
          <a:p>
            <a:r>
              <a:rPr kumimoji="1" lang="ja-JP" altLang="en-US" dirty="0"/>
              <a:t>ニコランジルは</a:t>
            </a:r>
            <a:r>
              <a:rPr kumimoji="1" lang="en-US" altLang="ja-JP" dirty="0"/>
              <a:t>2</a:t>
            </a:r>
            <a:r>
              <a:rPr kumimoji="1" lang="ja-JP" altLang="en-US" dirty="0"/>
              <a:t>㎎冠注</a:t>
            </a:r>
            <a:endParaRPr kumimoji="1" lang="en-US" altLang="ja-JP"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37</a:t>
            </a:fld>
            <a:endParaRPr kumimoji="1" lang="ja-JP" altLang="en-US"/>
          </a:p>
        </p:txBody>
      </p:sp>
    </p:spTree>
    <p:extLst>
      <p:ext uri="{BB962C8B-B14F-4D97-AF65-F5344CB8AC3E}">
        <p14:creationId xmlns:p14="http://schemas.microsoft.com/office/powerpoint/2010/main" val="1932518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39</a:t>
            </a:fld>
            <a:endParaRPr kumimoji="1" lang="ja-JP" altLang="en-US"/>
          </a:p>
        </p:txBody>
      </p:sp>
    </p:spTree>
    <p:extLst>
      <p:ext uri="{BB962C8B-B14F-4D97-AF65-F5344CB8AC3E}">
        <p14:creationId xmlns:p14="http://schemas.microsoft.com/office/powerpoint/2010/main" val="3574921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40</a:t>
            </a:fld>
            <a:endParaRPr kumimoji="1" lang="ja-JP" altLang="en-US"/>
          </a:p>
        </p:txBody>
      </p:sp>
    </p:spTree>
    <p:extLst>
      <p:ext uri="{BB962C8B-B14F-4D97-AF65-F5344CB8AC3E}">
        <p14:creationId xmlns:p14="http://schemas.microsoft.com/office/powerpoint/2010/main" val="24436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dirty="0">
                <a:solidFill>
                  <a:schemeClr val="tx1"/>
                </a:solidFill>
                <a:effectLst/>
                <a:latin typeface="+mn-lt"/>
                <a:ea typeface="+mn-ea"/>
                <a:cs typeface="+mn-cs"/>
              </a:rPr>
              <a:t>FFR</a:t>
            </a:r>
            <a:r>
              <a:rPr kumimoji="1" lang="ja-JP" altLang="en-US" sz="1200" b="0" i="0" u="none" strike="noStrike" kern="1200" dirty="0">
                <a:solidFill>
                  <a:schemeClr val="tx1"/>
                </a:solidFill>
                <a:effectLst/>
                <a:latin typeface="+mn-lt"/>
                <a:ea typeface="+mn-ea"/>
                <a:cs typeface="+mn-cs"/>
              </a:rPr>
              <a:t>は、血管造影計算よりも</a:t>
            </a:r>
            <a:r>
              <a:rPr kumimoji="1" lang="en-US" altLang="ja-JP" sz="1200" b="0" i="0" u="none" strike="noStrike" kern="1200" dirty="0">
                <a:solidFill>
                  <a:schemeClr val="tx1"/>
                </a:solidFill>
                <a:effectLst/>
                <a:latin typeface="+mn-lt"/>
                <a:ea typeface="+mn-ea"/>
                <a:cs typeface="+mn-cs"/>
              </a:rPr>
              <a:t>PET</a:t>
            </a:r>
            <a:r>
              <a:rPr kumimoji="1" lang="ja-JP" altLang="en-US" sz="1200" b="0" i="0" u="none" strike="noStrike" kern="1200" dirty="0">
                <a:solidFill>
                  <a:schemeClr val="tx1"/>
                </a:solidFill>
                <a:effectLst/>
                <a:latin typeface="+mn-lt"/>
                <a:ea typeface="+mn-ea"/>
                <a:cs typeface="+mn-cs"/>
              </a:rPr>
              <a:t>から導出された血流とより密接に相関する。</a:t>
            </a:r>
          </a:p>
          <a:p>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3</a:t>
            </a:fld>
            <a:endParaRPr kumimoji="1" lang="ja-JP" altLang="en-US"/>
          </a:p>
        </p:txBody>
      </p:sp>
    </p:spTree>
    <p:extLst>
      <p:ext uri="{BB962C8B-B14F-4D97-AF65-F5344CB8AC3E}">
        <p14:creationId xmlns:p14="http://schemas.microsoft.com/office/powerpoint/2010/main" val="416668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1995</a:t>
            </a:r>
            <a:r>
              <a:rPr kumimoji="1" lang="ja-JP" altLang="en-US" dirty="0"/>
              <a:t>年　</a:t>
            </a:r>
            <a:r>
              <a:rPr kumimoji="1" lang="en-US" altLang="ja-JP" dirty="0"/>
              <a:t>Fractional</a:t>
            </a:r>
            <a:r>
              <a:rPr kumimoji="1" lang="ja-JP" altLang="en-US" dirty="0"/>
              <a:t> </a:t>
            </a:r>
            <a:r>
              <a:rPr kumimoji="1" lang="en-US" altLang="ja-JP" dirty="0"/>
              <a:t>flow</a:t>
            </a:r>
            <a:r>
              <a:rPr kumimoji="1" lang="ja-JP" altLang="en-US" dirty="0"/>
              <a:t> </a:t>
            </a:r>
            <a:r>
              <a:rPr kumimoji="1" lang="en-US" altLang="ja-JP" dirty="0"/>
              <a:t>reserve</a:t>
            </a:r>
            <a:r>
              <a:rPr kumimoji="1" lang="ja-JP" altLang="en-US" dirty="0"/>
              <a:t> </a:t>
            </a:r>
            <a:r>
              <a:rPr kumimoji="1" lang="en-US" altLang="ja-JP" dirty="0" err="1"/>
              <a:t>Curculation</a:t>
            </a:r>
            <a:r>
              <a:rPr kumimoji="1" lang="ja-JP" altLang="en-US" dirty="0"/>
              <a:t>で</a:t>
            </a:r>
            <a:r>
              <a:rPr kumimoji="1" lang="en-US" altLang="ja-JP" dirty="0"/>
              <a:t>FFR0.75</a:t>
            </a:r>
            <a:r>
              <a:rPr kumimoji="1" lang="ja-JP" altLang="en-US" dirty="0"/>
              <a:t>以下を虚血</a:t>
            </a:r>
            <a:endParaRPr kumimoji="1" lang="en-US" altLang="ja-JP" dirty="0"/>
          </a:p>
          <a:p>
            <a:r>
              <a:rPr kumimoji="1" lang="en-US" altLang="ja-JP" dirty="0"/>
              <a:t>PCI</a:t>
            </a:r>
            <a:r>
              <a:rPr kumimoji="1" lang="ja-JP" altLang="en-US" dirty="0"/>
              <a:t>前の</a:t>
            </a:r>
            <a:r>
              <a:rPr kumimoji="1" lang="en-US" altLang="ja-JP" dirty="0"/>
              <a:t>FFR</a:t>
            </a:r>
            <a:r>
              <a:rPr kumimoji="1" lang="ja-JP" altLang="en-US" dirty="0"/>
              <a:t>は全例で</a:t>
            </a:r>
            <a:r>
              <a:rPr kumimoji="1" lang="en-US" altLang="ja-JP" dirty="0"/>
              <a:t>0.74</a:t>
            </a:r>
            <a:r>
              <a:rPr kumimoji="1" lang="ja-JP" altLang="en-US" dirty="0"/>
              <a:t>以下であり、</a:t>
            </a:r>
            <a:r>
              <a:rPr kumimoji="1" lang="en-US" altLang="ja-JP" dirty="0"/>
              <a:t>PCI</a:t>
            </a:r>
            <a:r>
              <a:rPr kumimoji="1" lang="ja-JP" altLang="en-US" dirty="0"/>
              <a:t>後は</a:t>
            </a:r>
            <a:r>
              <a:rPr kumimoji="1" lang="en-US" altLang="ja-JP" dirty="0"/>
              <a:t>0.74&gt;</a:t>
            </a:r>
            <a:r>
              <a:rPr kumimoji="1" lang="ja-JP" altLang="en-US" dirty="0"/>
              <a:t>になることから虚血は</a:t>
            </a:r>
            <a:r>
              <a:rPr kumimoji="1" lang="en-US" altLang="ja-JP" dirty="0"/>
              <a:t>FFR0.75</a:t>
            </a:r>
            <a:r>
              <a:rPr kumimoji="1" lang="ja-JP" altLang="en-US" dirty="0"/>
              <a:t>以下</a:t>
            </a:r>
            <a:endParaRPr kumimoji="1" lang="en-US" altLang="ja-JP" dirty="0"/>
          </a:p>
          <a:p>
            <a:endParaRPr kumimoji="1" lang="en-US" altLang="ja-JP" dirty="0"/>
          </a:p>
          <a:p>
            <a:r>
              <a:rPr kumimoji="1" lang="en-US" altLang="ja-JP" dirty="0"/>
              <a:t>※</a:t>
            </a:r>
            <a:r>
              <a:rPr kumimoji="1" lang="ja-JP" altLang="en-US" dirty="0"/>
              <a:t>運動負荷での虚血は</a:t>
            </a:r>
            <a:r>
              <a:rPr kumimoji="1" lang="en-US" altLang="ja-JP" dirty="0"/>
              <a:t>FFR0.72</a:t>
            </a:r>
          </a:p>
          <a:p>
            <a:r>
              <a:rPr kumimoji="1" lang="ja-JP" altLang="en-US" dirty="0"/>
              <a:t>さらに</a:t>
            </a:r>
            <a:r>
              <a:rPr kumimoji="1" lang="en-US" altLang="ja-JP" dirty="0"/>
              <a:t>FFR0.75</a:t>
            </a:r>
            <a:r>
              <a:rPr kumimoji="1" lang="ja-JP" altLang="en-US" dirty="0"/>
              <a:t>という数値はその後、</a:t>
            </a:r>
            <a:r>
              <a:rPr kumimoji="1" lang="en-US" altLang="ja-JP" dirty="0"/>
              <a:t>DOB</a:t>
            </a:r>
            <a:r>
              <a:rPr kumimoji="1" lang="ja-JP" altLang="en-US" dirty="0"/>
              <a:t>負荷エコー陽性、負荷</a:t>
            </a:r>
            <a:r>
              <a:rPr kumimoji="1" lang="en-US" altLang="ja-JP" dirty="0"/>
              <a:t>SPECT</a:t>
            </a:r>
            <a:r>
              <a:rPr kumimoji="1" lang="ja-JP" altLang="en-US" dirty="0"/>
              <a:t>陽性、運動負荷陽性のいずれかで特異度</a:t>
            </a:r>
            <a:r>
              <a:rPr kumimoji="1" lang="en-US" altLang="ja-JP" dirty="0"/>
              <a:t>100%</a:t>
            </a:r>
            <a:r>
              <a:rPr kumimoji="1" lang="ja-JP" altLang="en-US" dirty="0"/>
              <a:t>となるように作成された</a:t>
            </a:r>
            <a:endParaRPr kumimoji="1" lang="en-US" altLang="ja-JP" dirty="0"/>
          </a:p>
          <a:p>
            <a:r>
              <a:rPr kumimoji="1" lang="en-US" altLang="ja-JP" dirty="0"/>
              <a:t>※</a:t>
            </a:r>
            <a:r>
              <a:rPr kumimoji="1" lang="ja-JP" altLang="en-US" dirty="0"/>
              <a:t>この際の負荷</a:t>
            </a:r>
            <a:r>
              <a:rPr kumimoji="1" lang="en-US" altLang="ja-JP" dirty="0"/>
              <a:t>SPECT</a:t>
            </a:r>
            <a:r>
              <a:rPr kumimoji="1" lang="ja-JP" altLang="en-US" dirty="0"/>
              <a:t>は</a:t>
            </a:r>
            <a:r>
              <a:rPr kumimoji="1" lang="en-US" altLang="ja-JP" dirty="0"/>
              <a:t>2</a:t>
            </a:r>
            <a:r>
              <a:rPr kumimoji="1" lang="ja-JP" altLang="en-US" dirty="0"/>
              <a:t>人の読影者による虚血あり、なしの評価のみ</a:t>
            </a:r>
            <a:endParaRPr kumimoji="1" lang="en-US" altLang="ja-JP" dirty="0"/>
          </a:p>
          <a:p>
            <a:endParaRPr kumimoji="1" lang="en-US" altLang="ja-JP" dirty="0"/>
          </a:p>
          <a:p>
            <a:r>
              <a:rPr kumimoji="1" lang="en-US" altLang="ja-JP" dirty="0"/>
              <a:t>Correlation Between Thallium-201 Myocardial Perfusion Defects and the Functional Severity of Coronary Artery Stenosis as Assessed by Pressure-Derived Myocardial Fractional Flow Reserve</a:t>
            </a:r>
          </a:p>
          <a:p>
            <a:r>
              <a:rPr kumimoji="1" lang="ja-JP" altLang="en-US" dirty="0"/>
              <a:t>ではシンチの</a:t>
            </a:r>
            <a:r>
              <a:rPr kumimoji="1" lang="en-US" altLang="ja-JP" dirty="0"/>
              <a:t>1</a:t>
            </a:r>
            <a:r>
              <a:rPr kumimoji="1" lang="ja-JP" altLang="en-US" dirty="0"/>
              <a:t>点は（ただしセグメントは</a:t>
            </a:r>
            <a:r>
              <a:rPr kumimoji="1" lang="en-US" altLang="ja-JP" dirty="0"/>
              <a:t>11</a:t>
            </a:r>
            <a:r>
              <a:rPr kumimoji="1" lang="ja-JP" altLang="en-US" dirty="0"/>
              <a:t>つ）</a:t>
            </a:r>
            <a:r>
              <a:rPr kumimoji="1" lang="en-US" altLang="ja-JP" dirty="0"/>
              <a:t>FFR0.733</a:t>
            </a:r>
            <a:r>
              <a:rPr kumimoji="1" lang="ja-JP" altLang="en-US" dirty="0"/>
              <a:t>と</a:t>
            </a:r>
            <a:r>
              <a:rPr kumimoji="1" lang="en-US" altLang="ja-JP" dirty="0"/>
              <a:t>0.778</a:t>
            </a:r>
            <a:r>
              <a:rPr kumimoji="1" lang="ja-JP" altLang="en-US" dirty="0"/>
              <a:t>の間に存在するとしており、シンチ</a:t>
            </a:r>
            <a:r>
              <a:rPr kumimoji="1" lang="en-US" altLang="ja-JP" dirty="0"/>
              <a:t>1</a:t>
            </a:r>
            <a:r>
              <a:rPr kumimoji="1" lang="ja-JP" altLang="en-US" dirty="0"/>
              <a:t>点あれば</a:t>
            </a:r>
            <a:r>
              <a:rPr kumimoji="1" lang="en-US" altLang="ja-JP" dirty="0"/>
              <a:t>FFR&lt;0.75</a:t>
            </a:r>
            <a:r>
              <a:rPr kumimoji="1" lang="ja-JP" altLang="en-US" dirty="0"/>
              <a:t>の可能性がある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4</a:t>
            </a:fld>
            <a:endParaRPr kumimoji="1" lang="ja-JP" altLang="en-US"/>
          </a:p>
        </p:txBody>
      </p:sp>
    </p:spTree>
    <p:extLst>
      <p:ext uri="{BB962C8B-B14F-4D97-AF65-F5344CB8AC3E}">
        <p14:creationId xmlns:p14="http://schemas.microsoft.com/office/powerpoint/2010/main" val="181405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t>Defer</a:t>
            </a:r>
            <a:r>
              <a:rPr kumimoji="1" lang="ja-JP" altLang="en-US" b="0" dirty="0"/>
              <a:t>スタディのこと</a:t>
            </a:r>
            <a:endParaRPr kumimoji="1" lang="en-US" altLang="ja-JP" b="0" dirty="0"/>
          </a:p>
          <a:p>
            <a:r>
              <a:rPr kumimoji="1" lang="ja-JP" altLang="en-US" sz="1200" b="0" i="0" u="none" strike="noStrike" kern="1200" dirty="0">
                <a:solidFill>
                  <a:schemeClr val="tx1"/>
                </a:solidFill>
                <a:effectLst/>
                <a:latin typeface="+mn-lt"/>
                <a:ea typeface="+mn-ea"/>
                <a:cs typeface="+mn-cs"/>
              </a:rPr>
              <a:t>先行</a:t>
            </a:r>
            <a:r>
              <a:rPr kumimoji="1" lang="en-US" altLang="ja-JP" sz="1200" b="0" i="0" u="none" strike="noStrike" kern="1200" dirty="0">
                <a:solidFill>
                  <a:schemeClr val="tx1"/>
                </a:solidFill>
                <a:effectLst/>
                <a:latin typeface="+mn-lt"/>
                <a:ea typeface="+mn-ea"/>
                <a:cs typeface="+mn-cs"/>
              </a:rPr>
              <a:t>2</a:t>
            </a:r>
            <a:r>
              <a:rPr kumimoji="1" lang="ja-JP" altLang="en-US" sz="1200" b="0" i="0" u="none" strike="noStrike" kern="1200" dirty="0">
                <a:solidFill>
                  <a:schemeClr val="tx1"/>
                </a:solidFill>
                <a:effectLst/>
                <a:latin typeface="+mn-lt"/>
                <a:ea typeface="+mn-ea"/>
                <a:cs typeface="+mn-cs"/>
              </a:rPr>
              <a:t>ヶ月間の非侵襲性試験で可逆性虚血はない</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dirty="0">
                <a:solidFill>
                  <a:schemeClr val="tx1"/>
                </a:solidFill>
                <a:effectLst/>
                <a:latin typeface="+mn-lt"/>
                <a:ea typeface="+mn-ea"/>
                <a:cs typeface="+mn-cs"/>
              </a:rPr>
              <a:t>予定されていた</a:t>
            </a:r>
            <a:r>
              <a:rPr kumimoji="1" lang="en-US" altLang="ja-JP" sz="1200" b="0" i="0" u="none" strike="noStrike" kern="1200" dirty="0">
                <a:solidFill>
                  <a:schemeClr val="tx1"/>
                </a:solidFill>
                <a:effectLst/>
                <a:latin typeface="+mn-lt"/>
                <a:ea typeface="+mn-ea"/>
                <a:cs typeface="+mn-cs"/>
              </a:rPr>
              <a:t>PTCA</a:t>
            </a:r>
            <a:r>
              <a:rPr kumimoji="1" lang="ja-JP" altLang="en-US" sz="1200" b="0" i="0" u="none" strike="noStrike" kern="1200" dirty="0">
                <a:solidFill>
                  <a:schemeClr val="tx1"/>
                </a:solidFill>
                <a:effectLst/>
                <a:latin typeface="+mn-lt"/>
                <a:ea typeface="+mn-ea"/>
                <a:cs typeface="+mn-cs"/>
              </a:rPr>
              <a:t>施行直前に，</a:t>
            </a:r>
            <a:r>
              <a:rPr kumimoji="1" lang="en-US" altLang="ja-JP" sz="1200" b="0" i="0" u="none" strike="noStrike" kern="1200" dirty="0">
                <a:solidFill>
                  <a:schemeClr val="tx1"/>
                </a:solidFill>
                <a:effectLst/>
                <a:latin typeface="+mn-lt"/>
                <a:ea typeface="+mn-ea"/>
                <a:cs typeface="+mn-cs"/>
              </a:rPr>
              <a:t>PTCA</a:t>
            </a:r>
            <a:r>
              <a:rPr kumimoji="1" lang="ja-JP" altLang="en-US" sz="1200" b="0" i="0" u="none" strike="noStrike" kern="1200" dirty="0">
                <a:solidFill>
                  <a:schemeClr val="tx1"/>
                </a:solidFill>
                <a:effectLst/>
                <a:latin typeface="+mn-lt"/>
                <a:ea typeface="+mn-ea"/>
                <a:cs typeface="+mn-cs"/>
              </a:rPr>
              <a:t>延期群（</a:t>
            </a:r>
            <a:r>
              <a:rPr kumimoji="1" lang="en-US" altLang="ja-JP" sz="1200" b="0" i="0" u="none" strike="noStrike" kern="1200" dirty="0">
                <a:solidFill>
                  <a:schemeClr val="tx1"/>
                </a:solidFill>
                <a:effectLst/>
                <a:latin typeface="+mn-lt"/>
                <a:ea typeface="+mn-ea"/>
                <a:cs typeface="+mn-cs"/>
              </a:rPr>
              <a:t>167</a:t>
            </a:r>
            <a:r>
              <a:rPr kumimoji="1" lang="ja-JP" altLang="en-US" sz="1200" b="0" i="0" u="none" strike="noStrike" kern="1200" dirty="0">
                <a:solidFill>
                  <a:schemeClr val="tx1"/>
                </a:solidFill>
                <a:effectLst/>
                <a:latin typeface="+mn-lt"/>
                <a:ea typeface="+mn-ea"/>
                <a:cs typeface="+mn-cs"/>
              </a:rPr>
              <a:t>例），</a:t>
            </a:r>
            <a:r>
              <a:rPr kumimoji="1" lang="en-US" altLang="ja-JP" sz="1200" b="0" i="0" u="none" strike="noStrike" kern="1200" dirty="0">
                <a:solidFill>
                  <a:schemeClr val="tx1"/>
                </a:solidFill>
                <a:effectLst/>
                <a:latin typeface="+mn-lt"/>
                <a:ea typeface="+mn-ea"/>
                <a:cs typeface="+mn-cs"/>
              </a:rPr>
              <a:t>PTCA</a:t>
            </a:r>
            <a:r>
              <a:rPr kumimoji="1" lang="ja-JP" altLang="en-US" sz="1200" b="0" i="0" u="none" strike="noStrike" kern="1200" dirty="0">
                <a:solidFill>
                  <a:schemeClr val="tx1"/>
                </a:solidFill>
                <a:effectLst/>
                <a:latin typeface="+mn-lt"/>
                <a:ea typeface="+mn-ea"/>
                <a:cs typeface="+mn-cs"/>
              </a:rPr>
              <a:t>施行群（</a:t>
            </a:r>
            <a:r>
              <a:rPr kumimoji="1" lang="en-US" altLang="ja-JP" sz="1200" b="0" i="0" u="none" strike="noStrike" kern="1200" dirty="0">
                <a:solidFill>
                  <a:schemeClr val="tx1"/>
                </a:solidFill>
                <a:effectLst/>
                <a:latin typeface="+mn-lt"/>
                <a:ea typeface="+mn-ea"/>
                <a:cs typeface="+mn-cs"/>
              </a:rPr>
              <a:t>158</a:t>
            </a:r>
            <a:r>
              <a:rPr kumimoji="1" lang="ja-JP" altLang="en-US" sz="1200" b="0" i="0" u="none" strike="noStrike" kern="1200" dirty="0">
                <a:solidFill>
                  <a:schemeClr val="tx1"/>
                </a:solidFill>
                <a:effectLst/>
                <a:latin typeface="+mn-lt"/>
                <a:ea typeface="+mn-ea"/>
                <a:cs typeface="+mn-cs"/>
              </a:rPr>
              <a:t>例）にランダム化後，</a:t>
            </a:r>
            <a:r>
              <a:rPr kumimoji="1" lang="en-US" altLang="ja-JP" sz="1200" b="0" i="0" u="none" strike="noStrike" kern="1200" dirty="0">
                <a:solidFill>
                  <a:schemeClr val="tx1"/>
                </a:solidFill>
                <a:effectLst/>
                <a:latin typeface="+mn-lt"/>
                <a:ea typeface="+mn-ea"/>
                <a:cs typeface="+mn-cs"/>
              </a:rPr>
              <a:t>FFR</a:t>
            </a:r>
            <a:r>
              <a:rPr kumimoji="1" lang="ja-JP" altLang="en-US" sz="1200" b="0" i="0" u="none" strike="noStrike" kern="1200" dirty="0">
                <a:solidFill>
                  <a:schemeClr val="tx1"/>
                </a:solidFill>
                <a:effectLst/>
                <a:latin typeface="+mn-lt"/>
                <a:ea typeface="+mn-ea"/>
                <a:cs typeface="+mn-cs"/>
              </a:rPr>
              <a:t>を測定。</a:t>
            </a:r>
            <a:br>
              <a:rPr lang="ja-JP" altLang="en-US" dirty="0"/>
            </a:br>
            <a:r>
              <a:rPr kumimoji="1" lang="en-US" altLang="ja-JP" sz="1200" b="0" i="0" u="none" strike="noStrike" kern="1200" dirty="0">
                <a:solidFill>
                  <a:schemeClr val="tx1"/>
                </a:solidFill>
                <a:effectLst/>
                <a:latin typeface="+mn-lt"/>
                <a:ea typeface="+mn-ea"/>
                <a:cs typeface="+mn-cs"/>
              </a:rPr>
              <a:t>FFR≧0.75</a:t>
            </a:r>
            <a:r>
              <a:rPr kumimoji="1" lang="ja-JP" altLang="en-US" sz="1200" b="0" i="0" u="none" strike="noStrike" kern="1200" dirty="0">
                <a:solidFill>
                  <a:schemeClr val="tx1"/>
                </a:solidFill>
                <a:effectLst/>
                <a:latin typeface="+mn-lt"/>
                <a:ea typeface="+mn-ea"/>
                <a:cs typeface="+mn-cs"/>
              </a:rPr>
              <a:t>の場合は当初の予定通り延期群（</a:t>
            </a:r>
            <a:r>
              <a:rPr kumimoji="1" lang="en-US" altLang="ja-JP" sz="1200" b="0" i="0" u="none" strike="noStrike" kern="1200" dirty="0">
                <a:solidFill>
                  <a:schemeClr val="tx1"/>
                </a:solidFill>
                <a:effectLst/>
                <a:latin typeface="+mn-lt"/>
                <a:ea typeface="+mn-ea"/>
                <a:cs typeface="+mn-cs"/>
              </a:rPr>
              <a:t>91</a:t>
            </a:r>
            <a:r>
              <a:rPr kumimoji="1" lang="ja-JP" altLang="en-US" sz="1200" b="0" i="0" u="none" strike="noStrike" kern="1200" dirty="0">
                <a:solidFill>
                  <a:schemeClr val="tx1"/>
                </a:solidFill>
                <a:effectLst/>
                <a:latin typeface="+mn-lt"/>
                <a:ea typeface="+mn-ea"/>
                <a:cs typeface="+mn-cs"/>
              </a:rPr>
              <a:t>例），施行群（</a:t>
            </a:r>
            <a:r>
              <a:rPr kumimoji="1" lang="en-US" altLang="ja-JP" sz="1200" b="0" i="0" u="none" strike="noStrike" kern="1200" dirty="0">
                <a:solidFill>
                  <a:schemeClr val="tx1"/>
                </a:solidFill>
                <a:effectLst/>
                <a:latin typeface="+mn-lt"/>
                <a:ea typeface="+mn-ea"/>
                <a:cs typeface="+mn-cs"/>
              </a:rPr>
              <a:t>90</a:t>
            </a:r>
            <a:r>
              <a:rPr kumimoji="1" lang="ja-JP" altLang="en-US" sz="1200" b="0" i="0" u="none" strike="noStrike" kern="1200" dirty="0">
                <a:solidFill>
                  <a:schemeClr val="tx1"/>
                </a:solidFill>
                <a:effectLst/>
                <a:latin typeface="+mn-lt"/>
                <a:ea typeface="+mn-ea"/>
                <a:cs typeface="+mn-cs"/>
              </a:rPr>
              <a:t>例）にランダム化し，</a:t>
            </a:r>
            <a:r>
              <a:rPr kumimoji="1" lang="en-US" altLang="ja-JP" sz="1200" b="0" i="0" u="none" strike="noStrike" kern="1200" dirty="0">
                <a:solidFill>
                  <a:schemeClr val="tx1"/>
                </a:solidFill>
                <a:effectLst/>
                <a:latin typeface="+mn-lt"/>
                <a:ea typeface="+mn-ea"/>
                <a:cs typeface="+mn-cs"/>
              </a:rPr>
              <a:t>FFR</a:t>
            </a:r>
            <a:r>
              <a:rPr kumimoji="1" lang="ja-JP" altLang="en-US" sz="1200" b="0" i="0" u="none" strike="noStrike" kern="1200" dirty="0">
                <a:solidFill>
                  <a:schemeClr val="tx1"/>
                </a:solidFill>
                <a:effectLst/>
                <a:latin typeface="+mn-lt"/>
                <a:ea typeface="+mn-ea"/>
                <a:cs typeface="+mn-cs"/>
              </a:rPr>
              <a:t>＜</a:t>
            </a:r>
            <a:r>
              <a:rPr kumimoji="1" lang="en-US" altLang="ja-JP" sz="1200" b="0" i="0" u="none" strike="noStrike" kern="1200" dirty="0">
                <a:solidFill>
                  <a:schemeClr val="tx1"/>
                </a:solidFill>
                <a:effectLst/>
                <a:latin typeface="+mn-lt"/>
                <a:ea typeface="+mn-ea"/>
                <a:cs typeface="+mn-cs"/>
              </a:rPr>
              <a:t>0.75</a:t>
            </a:r>
            <a:r>
              <a:rPr kumimoji="1" lang="ja-JP" altLang="en-US" sz="1200" b="0" i="0" u="none" strike="noStrike" kern="1200" dirty="0">
                <a:solidFill>
                  <a:schemeClr val="tx1"/>
                </a:solidFill>
                <a:effectLst/>
                <a:latin typeface="+mn-lt"/>
                <a:ea typeface="+mn-ea"/>
                <a:cs typeface="+mn-cs"/>
              </a:rPr>
              <a:t>の場合はランダム化にかかわらず，すべて</a:t>
            </a:r>
            <a:r>
              <a:rPr kumimoji="1" lang="en-US" altLang="ja-JP" sz="1200" b="0" i="0" u="none" strike="noStrike" kern="1200" dirty="0">
                <a:solidFill>
                  <a:schemeClr val="tx1"/>
                </a:solidFill>
                <a:effectLst/>
                <a:latin typeface="+mn-lt"/>
                <a:ea typeface="+mn-ea"/>
                <a:cs typeface="+mn-cs"/>
              </a:rPr>
              <a:t>PTCA</a:t>
            </a:r>
            <a:r>
              <a:rPr kumimoji="1" lang="ja-JP" altLang="en-US" sz="1200" b="0" i="0" u="none" strike="noStrike" kern="1200" dirty="0">
                <a:solidFill>
                  <a:schemeClr val="tx1"/>
                </a:solidFill>
                <a:effectLst/>
                <a:latin typeface="+mn-lt"/>
                <a:ea typeface="+mn-ea"/>
                <a:cs typeface="+mn-cs"/>
              </a:rPr>
              <a:t>を施行した（対照群</a:t>
            </a:r>
            <a:r>
              <a:rPr kumimoji="1" lang="en-US" altLang="ja-JP" sz="1200" b="0" i="0" u="none" strike="noStrike" kern="1200" dirty="0">
                <a:solidFill>
                  <a:schemeClr val="tx1"/>
                </a:solidFill>
                <a:effectLst/>
                <a:latin typeface="+mn-lt"/>
                <a:ea typeface="+mn-ea"/>
                <a:cs typeface="+mn-cs"/>
              </a:rPr>
              <a:t>144</a:t>
            </a:r>
            <a:r>
              <a:rPr kumimoji="1" lang="ja-JP" altLang="en-US" sz="1200" b="0" i="0" u="none" strike="noStrike" kern="1200" dirty="0">
                <a:solidFill>
                  <a:schemeClr val="tx1"/>
                </a:solidFill>
                <a:effectLst/>
                <a:latin typeface="+mn-lt"/>
                <a:ea typeface="+mn-ea"/>
                <a:cs typeface="+mn-cs"/>
              </a:rPr>
              <a:t>例：当初のランダム化での延期群</a:t>
            </a:r>
            <a:r>
              <a:rPr kumimoji="1" lang="en-US" altLang="ja-JP" sz="1200" b="0" i="0" u="none" strike="noStrike" kern="1200" dirty="0">
                <a:solidFill>
                  <a:schemeClr val="tx1"/>
                </a:solidFill>
                <a:effectLst/>
                <a:latin typeface="+mn-lt"/>
                <a:ea typeface="+mn-ea"/>
                <a:cs typeface="+mn-cs"/>
              </a:rPr>
              <a:t>76</a:t>
            </a:r>
            <a:r>
              <a:rPr kumimoji="1" lang="ja-JP" altLang="en-US" sz="1200" b="0" i="0" u="none" strike="noStrike" kern="1200" dirty="0">
                <a:solidFill>
                  <a:schemeClr val="tx1"/>
                </a:solidFill>
                <a:effectLst/>
                <a:latin typeface="+mn-lt"/>
                <a:ea typeface="+mn-ea"/>
                <a:cs typeface="+mn-cs"/>
              </a:rPr>
              <a:t>例，施行群</a:t>
            </a:r>
            <a:r>
              <a:rPr kumimoji="1" lang="en-US" altLang="ja-JP" sz="1200" b="0" i="0" u="none" strike="noStrike" kern="1200" dirty="0">
                <a:solidFill>
                  <a:schemeClr val="tx1"/>
                </a:solidFill>
                <a:effectLst/>
                <a:latin typeface="+mn-lt"/>
                <a:ea typeface="+mn-ea"/>
                <a:cs typeface="+mn-cs"/>
              </a:rPr>
              <a:t>68</a:t>
            </a:r>
            <a:r>
              <a:rPr kumimoji="1" lang="ja-JP" altLang="en-US" sz="1200" b="0" i="0" u="none" strike="noStrike" kern="1200" dirty="0">
                <a:solidFill>
                  <a:schemeClr val="tx1"/>
                </a:solidFill>
                <a:effectLst/>
                <a:latin typeface="+mn-lt"/>
                <a:ea typeface="+mn-ea"/>
                <a:cs typeface="+mn-cs"/>
              </a:rPr>
              <a:t>例）。</a:t>
            </a:r>
            <a:endParaRPr kumimoji="1" lang="en-US" altLang="ja-JP" sz="1200" b="0" i="0" u="none" strike="noStrike" kern="1200" dirty="0">
              <a:solidFill>
                <a:schemeClr val="tx1"/>
              </a:solidFill>
              <a:effectLst/>
              <a:latin typeface="+mn-lt"/>
              <a:ea typeface="+mn-ea"/>
              <a:cs typeface="+mn-cs"/>
            </a:endParaRPr>
          </a:p>
          <a:p>
            <a:r>
              <a:rPr kumimoji="1" lang="ja-JP" altLang="en-US" sz="1200" b="0" i="0" u="none" strike="noStrike" kern="1200" dirty="0">
                <a:solidFill>
                  <a:schemeClr val="tx1"/>
                </a:solidFill>
                <a:effectLst/>
                <a:latin typeface="+mn-lt"/>
                <a:ea typeface="+mn-ea"/>
                <a:cs typeface="+mn-cs"/>
              </a:rPr>
              <a:t>一次エンドポイントは</a:t>
            </a:r>
            <a:r>
              <a:rPr kumimoji="1" lang="en-US" altLang="ja-JP" sz="1200" b="0" i="0" u="none" strike="noStrike" kern="1200" dirty="0">
                <a:solidFill>
                  <a:schemeClr val="tx1"/>
                </a:solidFill>
                <a:effectLst/>
                <a:latin typeface="+mn-lt"/>
                <a:ea typeface="+mn-ea"/>
                <a:cs typeface="+mn-cs"/>
              </a:rPr>
              <a:t>PTCA</a:t>
            </a:r>
            <a:r>
              <a:rPr kumimoji="1" lang="ja-JP" altLang="en-US" sz="1200" b="0" i="0" u="none" strike="noStrike" kern="1200" dirty="0">
                <a:solidFill>
                  <a:schemeClr val="tx1"/>
                </a:solidFill>
                <a:effectLst/>
                <a:latin typeface="+mn-lt"/>
                <a:ea typeface="+mn-ea"/>
                <a:cs typeface="+mn-cs"/>
              </a:rPr>
              <a:t>延期群</a:t>
            </a:r>
            <a:r>
              <a:rPr kumimoji="1" lang="en-US" altLang="ja-JP" sz="1200" b="0" i="0" u="none" strike="noStrike" kern="1200" dirty="0">
                <a:solidFill>
                  <a:schemeClr val="tx1"/>
                </a:solidFill>
                <a:effectLst/>
                <a:latin typeface="+mn-lt"/>
                <a:ea typeface="+mn-ea"/>
                <a:cs typeface="+mn-cs"/>
              </a:rPr>
              <a:t>11%</a:t>
            </a:r>
            <a:r>
              <a:rPr kumimoji="1" lang="ja-JP" altLang="en-US" sz="1200" b="0" i="0" u="none" strike="noStrike" kern="1200" dirty="0" err="1">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施行群</a:t>
            </a:r>
            <a:r>
              <a:rPr kumimoji="1" lang="en-US" altLang="ja-JP" sz="1200" b="0" i="0" u="none" strike="noStrike" kern="1200" dirty="0">
                <a:solidFill>
                  <a:schemeClr val="tx1"/>
                </a:solidFill>
                <a:effectLst/>
                <a:latin typeface="+mn-lt"/>
                <a:ea typeface="+mn-ea"/>
                <a:cs typeface="+mn-cs"/>
              </a:rPr>
              <a:t>17%</a:t>
            </a:r>
            <a:r>
              <a:rPr kumimoji="1" lang="ja-JP" altLang="en-US" sz="1200" b="0" i="0" u="none" strike="noStrike" kern="1200" dirty="0">
                <a:solidFill>
                  <a:schemeClr val="tx1"/>
                </a:solidFill>
                <a:effectLst/>
                <a:latin typeface="+mn-lt"/>
                <a:ea typeface="+mn-ea"/>
                <a:cs typeface="+mn-cs"/>
              </a:rPr>
              <a:t>で両群同様であった。</a:t>
            </a:r>
            <a:endParaRPr kumimoji="1" lang="en-US" altLang="ja-JP" sz="1200" b="0" i="0" u="none" strike="noStrike" kern="1200" dirty="0">
              <a:solidFill>
                <a:schemeClr val="tx1"/>
              </a:solidFill>
              <a:effectLst/>
              <a:latin typeface="+mn-lt"/>
              <a:ea typeface="+mn-ea"/>
              <a:cs typeface="+mn-cs"/>
            </a:endParaRPr>
          </a:p>
          <a:p>
            <a:r>
              <a:rPr kumimoji="1" lang="en-US" altLang="ja-JP" sz="1200" b="0" i="0" u="none" strike="noStrike" kern="1200" dirty="0">
                <a:solidFill>
                  <a:schemeClr val="tx1"/>
                </a:solidFill>
                <a:effectLst/>
                <a:latin typeface="+mn-lt"/>
                <a:ea typeface="+mn-ea"/>
                <a:cs typeface="+mn-cs"/>
              </a:rPr>
              <a:t>24</a:t>
            </a:r>
            <a:r>
              <a:rPr kumimoji="1" lang="ja-JP" altLang="en-US" sz="1200" b="0" i="0" u="none" strike="noStrike" kern="1200" dirty="0">
                <a:solidFill>
                  <a:schemeClr val="tx1"/>
                </a:solidFill>
                <a:effectLst/>
                <a:latin typeface="+mn-lt"/>
                <a:ea typeface="+mn-ea"/>
                <a:cs typeface="+mn-cs"/>
              </a:rPr>
              <a:t>か月の有害心イベント（全死亡，心筋梗塞，</a:t>
            </a:r>
            <a:r>
              <a:rPr kumimoji="1" lang="en-US" altLang="ja-JP" sz="1200" b="0" i="0" u="none" strike="noStrike" kern="1200" dirty="0">
                <a:solidFill>
                  <a:schemeClr val="tx1"/>
                </a:solidFill>
                <a:effectLst/>
                <a:latin typeface="+mn-lt"/>
                <a:ea typeface="+mn-ea"/>
                <a:cs typeface="+mn-cs"/>
              </a:rPr>
              <a:t>CABG</a:t>
            </a:r>
            <a:r>
              <a:rPr kumimoji="1" lang="ja-JP" altLang="en-US" sz="1200" b="0" i="0" u="none" strike="noStrike" kern="1200" dirty="0" err="1">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血行再建術，主要なインターベンションあるいは入院延長を要する手技関連合併症）を伴わない生存率</a:t>
            </a:r>
            <a:endParaRPr kumimoji="1" lang="ja-JP" altLang="en-US" b="0"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5</a:t>
            </a:fld>
            <a:endParaRPr kumimoji="1" lang="ja-JP" altLang="en-US"/>
          </a:p>
        </p:txBody>
      </p:sp>
    </p:spTree>
    <p:extLst>
      <p:ext uri="{BB962C8B-B14F-4D97-AF65-F5344CB8AC3E}">
        <p14:creationId xmlns:p14="http://schemas.microsoft.com/office/powerpoint/2010/main" val="115371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FAME</a:t>
            </a:r>
            <a:r>
              <a:rPr kumimoji="1" lang="ja-JP" altLang="en-US" dirty="0"/>
              <a:t> </a:t>
            </a:r>
            <a:r>
              <a:rPr kumimoji="1" lang="en-US" altLang="ja-JP" dirty="0"/>
              <a:t>study</a:t>
            </a:r>
            <a:r>
              <a:rPr kumimoji="1" lang="ja-JP" altLang="en-US" dirty="0"/>
              <a:t>のこと</a:t>
            </a:r>
            <a:endParaRPr kumimoji="1" lang="en-US" altLang="ja-JP" dirty="0"/>
          </a:p>
          <a:p>
            <a:r>
              <a:rPr lang="en-US" altLang="ja-JP" dirty="0">
                <a:effectLst/>
              </a:rPr>
              <a:t>FFR guided</a:t>
            </a:r>
            <a:r>
              <a:rPr lang="ja-JP" altLang="en-US" dirty="0">
                <a:effectLst/>
              </a:rPr>
              <a:t>群（</a:t>
            </a:r>
            <a:r>
              <a:rPr lang="en-US" altLang="ja-JP" dirty="0">
                <a:effectLst/>
              </a:rPr>
              <a:t>509</a:t>
            </a:r>
            <a:r>
              <a:rPr lang="ja-JP" altLang="en-US" dirty="0">
                <a:effectLst/>
              </a:rPr>
              <a:t>例）：</a:t>
            </a:r>
            <a:r>
              <a:rPr lang="en-US" altLang="ja-JP" dirty="0">
                <a:effectLst/>
              </a:rPr>
              <a:t>FFR</a:t>
            </a:r>
            <a:r>
              <a:rPr lang="ja-JP" altLang="en-US" dirty="0">
                <a:effectLst/>
              </a:rPr>
              <a:t>＋血管造影。</a:t>
            </a:r>
            <a:r>
              <a:rPr lang="en-US" altLang="ja-JP" dirty="0">
                <a:effectLst/>
              </a:rPr>
              <a:t>FFR≦0.80</a:t>
            </a:r>
            <a:r>
              <a:rPr lang="ja-JP" altLang="en-US" dirty="0">
                <a:effectLst/>
              </a:rPr>
              <a:t>の場合のみ</a:t>
            </a:r>
            <a:r>
              <a:rPr lang="en-US" altLang="ja-JP" dirty="0">
                <a:effectLst/>
              </a:rPr>
              <a:t>DES</a:t>
            </a:r>
            <a:r>
              <a:rPr lang="ja-JP" altLang="en-US" dirty="0">
                <a:effectLst/>
              </a:rPr>
              <a:t>を植込み，血管造影 </a:t>
            </a:r>
            <a:r>
              <a:rPr lang="en-US" altLang="ja-JP" dirty="0">
                <a:effectLst/>
              </a:rPr>
              <a:t>guided</a:t>
            </a:r>
            <a:r>
              <a:rPr lang="ja-JP" altLang="en-US" dirty="0">
                <a:effectLst/>
              </a:rPr>
              <a:t>群（</a:t>
            </a:r>
            <a:r>
              <a:rPr lang="en-US" altLang="ja-JP" dirty="0">
                <a:effectLst/>
              </a:rPr>
              <a:t>496</a:t>
            </a:r>
            <a:r>
              <a:rPr lang="ja-JP" altLang="en-US" dirty="0">
                <a:effectLst/>
              </a:rPr>
              <a:t>例）。</a:t>
            </a:r>
            <a:br>
              <a:rPr lang="ja-JP" altLang="en-US" dirty="0">
                <a:effectLst/>
              </a:rPr>
            </a:br>
            <a:r>
              <a:rPr lang="en-US" altLang="ja-JP" dirty="0">
                <a:effectLst/>
              </a:rPr>
              <a:t>FFR</a:t>
            </a:r>
            <a:r>
              <a:rPr lang="ja-JP" altLang="en-US" dirty="0">
                <a:effectLst/>
              </a:rPr>
              <a:t>は</a:t>
            </a:r>
            <a:r>
              <a:rPr lang="en-US" altLang="ja-JP" dirty="0">
                <a:effectLst/>
              </a:rPr>
              <a:t>adenosine 140μg/kg/</a:t>
            </a:r>
            <a:r>
              <a:rPr lang="ja-JP" altLang="en-US" dirty="0">
                <a:effectLst/>
              </a:rPr>
              <a:t>分の中心静脈静注による反応性最大充血で圧ガイドワイヤーにより測定。</a:t>
            </a:r>
            <a:br>
              <a:rPr lang="ja-JP" altLang="en-US" dirty="0">
                <a:effectLst/>
              </a:rPr>
            </a:br>
            <a:r>
              <a:rPr lang="ja-JP" altLang="en-US" dirty="0">
                <a:effectLst/>
              </a:rPr>
              <a:t>全例に</a:t>
            </a:r>
            <a:r>
              <a:rPr lang="en-US" altLang="ja-JP" dirty="0">
                <a:effectLst/>
              </a:rPr>
              <a:t>PCI</a:t>
            </a:r>
            <a:r>
              <a:rPr lang="ja-JP" altLang="en-US" dirty="0">
                <a:effectLst/>
              </a:rPr>
              <a:t>施行から</a:t>
            </a:r>
            <a:r>
              <a:rPr lang="en-US" altLang="ja-JP" dirty="0">
                <a:effectLst/>
              </a:rPr>
              <a:t>1</a:t>
            </a:r>
            <a:r>
              <a:rPr lang="ja-JP" altLang="en-US" dirty="0">
                <a:effectLst/>
              </a:rPr>
              <a:t>年以上</a:t>
            </a:r>
            <a:r>
              <a:rPr lang="en-US" altLang="ja-JP" dirty="0">
                <a:effectLst/>
              </a:rPr>
              <a:t>aspirin, </a:t>
            </a:r>
            <a:r>
              <a:rPr lang="en-US" altLang="ja-JP" dirty="0" err="1">
                <a:effectLst/>
              </a:rPr>
              <a:t>clopidogrel</a:t>
            </a:r>
            <a:r>
              <a:rPr lang="ja-JP" altLang="en-US" dirty="0">
                <a:effectLst/>
              </a:rPr>
              <a:t>を投与。</a:t>
            </a:r>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7</a:t>
            </a:fld>
            <a:endParaRPr kumimoji="1" lang="ja-JP" altLang="en-US"/>
          </a:p>
        </p:txBody>
      </p:sp>
    </p:spTree>
    <p:extLst>
      <p:ext uri="{BB962C8B-B14F-4D97-AF65-F5344CB8AC3E}">
        <p14:creationId xmlns:p14="http://schemas.microsoft.com/office/powerpoint/2010/main" val="77001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8</a:t>
            </a:fld>
            <a:endParaRPr kumimoji="1" lang="ja-JP" altLang="en-US"/>
          </a:p>
        </p:txBody>
      </p:sp>
    </p:spTree>
    <p:extLst>
      <p:ext uri="{BB962C8B-B14F-4D97-AF65-F5344CB8AC3E}">
        <p14:creationId xmlns:p14="http://schemas.microsoft.com/office/powerpoint/2010/main" val="3705857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虚血の有無がはっきりしていない冠動脈病変には</a:t>
            </a:r>
            <a:r>
              <a:rPr kumimoji="1" lang="en-US" altLang="ja-JP" dirty="0"/>
              <a:t>FFR</a:t>
            </a:r>
            <a:r>
              <a:rPr kumimoji="1" lang="ja-JP" altLang="en-US" dirty="0"/>
              <a:t>を使用することが</a:t>
            </a:r>
            <a:r>
              <a:rPr kumimoji="1" lang="en-US" altLang="ja-JP" dirty="0"/>
              <a:t>Class</a:t>
            </a:r>
            <a:r>
              <a:rPr kumimoji="1" lang="ja-JP" altLang="en-US" dirty="0"/>
              <a:t>１で推奨されている</a:t>
            </a:r>
          </a:p>
        </p:txBody>
      </p:sp>
      <p:sp>
        <p:nvSpPr>
          <p:cNvPr id="4" name="スライド番号プレースホルダー 3"/>
          <p:cNvSpPr>
            <a:spLocks noGrp="1"/>
          </p:cNvSpPr>
          <p:nvPr>
            <p:ph type="sldNum" sz="quarter" idx="10"/>
          </p:nvPr>
        </p:nvSpPr>
        <p:spPr/>
        <p:txBody>
          <a:bodyPr/>
          <a:lstStyle/>
          <a:p>
            <a:fld id="{9D3181B2-D5D5-40C0-8F7C-2395C688511E}" type="slidenum">
              <a:rPr kumimoji="1" lang="ja-JP" altLang="en-US" smtClean="0"/>
              <a:t>9</a:t>
            </a:fld>
            <a:endParaRPr kumimoji="1" lang="ja-JP" altLang="en-US"/>
          </a:p>
        </p:txBody>
      </p:sp>
    </p:spTree>
    <p:extLst>
      <p:ext uri="{BB962C8B-B14F-4D97-AF65-F5344CB8AC3E}">
        <p14:creationId xmlns:p14="http://schemas.microsoft.com/office/powerpoint/2010/main" val="615197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a:extLst>
              <a:ext uri="{FF2B5EF4-FFF2-40B4-BE49-F238E27FC236}">
                <a16:creationId xmlns:a16="http://schemas.microsoft.com/office/drawing/2014/main" id="{8FDB1530-7A01-4F6E-9385-6B1F04628739}"/>
              </a:ext>
            </a:extLst>
          </p:cNvPr>
          <p:cNvSpPr>
            <a:spLocks noGrp="1" noRot="1" noChangeAspect="1" noChangeArrowheads="1" noTextEdit="1"/>
          </p:cNvSpPr>
          <p:nvPr>
            <p:ph type="sldImg"/>
          </p:nvPr>
        </p:nvSpPr>
        <p:spPr>
          <a:ln/>
        </p:spPr>
      </p:sp>
      <p:sp>
        <p:nvSpPr>
          <p:cNvPr id="51203" name="ノート プレースホルダ 2">
            <a:extLst>
              <a:ext uri="{FF2B5EF4-FFF2-40B4-BE49-F238E27FC236}">
                <a16:creationId xmlns:a16="http://schemas.microsoft.com/office/drawing/2014/main" id="{3D4C5909-063C-460A-8E65-8FC4AAF075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51204" name="スライド番号プレースホルダ 3">
            <a:extLst>
              <a:ext uri="{FF2B5EF4-FFF2-40B4-BE49-F238E27FC236}">
                <a16:creationId xmlns:a16="http://schemas.microsoft.com/office/drawing/2014/main" id="{55A38A1F-087D-4F80-A5A5-D1AE9C74C9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8EEA6C-EE57-4BF7-90DE-48C9C1A656FC}" type="slidenum">
              <a:rPr lang="ja-JP" altLang="en-US"/>
              <a:pPr>
                <a:spcBef>
                  <a:spcPct val="0"/>
                </a:spcBef>
              </a:pPr>
              <a:t>13</a:t>
            </a:fld>
            <a:endParaRPr lang="en-US" altLang="ja-JP"/>
          </a:p>
        </p:txBody>
      </p:sp>
    </p:spTree>
    <p:extLst>
      <p:ext uri="{BB962C8B-B14F-4D97-AF65-F5344CB8AC3E}">
        <p14:creationId xmlns:p14="http://schemas.microsoft.com/office/powerpoint/2010/main" val="245129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94577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68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a:extLst>
              <a:ext uri="{FF2B5EF4-FFF2-40B4-BE49-F238E27FC236}">
                <a16:creationId xmlns:a16="http://schemas.microsoft.com/office/drawing/2014/main" id="{83342411-CFE4-4282-8C59-90445FB56123}"/>
              </a:ext>
            </a:extLst>
          </p:cNvPr>
          <p:cNvSpPr>
            <a:spLocks noGrp="1" noChangeArrowheads="1"/>
          </p:cNvSpPr>
          <p:nvPr>
            <p:ph type="sldNum" sz="quarter" idx="10"/>
          </p:nvPr>
        </p:nvSpPr>
        <p:spPr/>
        <p:txBody>
          <a:bodyPr/>
          <a:lstStyle>
            <a:lvl1pPr>
              <a:defRPr smtClean="0">
                <a:solidFill>
                  <a:srgbClr val="00AF9E"/>
                </a:solidFill>
              </a:defRPr>
            </a:lvl1pPr>
          </a:lstStyle>
          <a:p>
            <a:pPr>
              <a:defRPr/>
            </a:pPr>
            <a:fld id="{83E8A8CB-69BE-42FE-9B0B-759D09357A6B}" type="slidenum">
              <a:rPr lang="en-US" altLang="ja-JP"/>
              <a:pPr>
                <a:defRPr/>
              </a:pPr>
              <a:t>‹#›</a:t>
            </a:fld>
            <a:endParaRPr lang="en-US" altLang="ja-JP"/>
          </a:p>
        </p:txBody>
      </p:sp>
    </p:spTree>
    <p:extLst>
      <p:ext uri="{BB962C8B-B14F-4D97-AF65-F5344CB8AC3E}">
        <p14:creationId xmlns:p14="http://schemas.microsoft.com/office/powerpoint/2010/main" val="30551297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Line Title 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04825" y="912359"/>
            <a:ext cx="8181975" cy="4555067"/>
          </a:xfrm>
        </p:spPr>
        <p:txBody>
          <a:bodyPr/>
          <a:lstStyle>
            <a:lvl1pPr>
              <a:spcBef>
                <a:spcPts val="0"/>
              </a:spcBef>
              <a:defRPr sz="2400"/>
            </a:lvl1pPr>
            <a:lvl2pPr>
              <a:spcBef>
                <a:spcPts val="0"/>
              </a:spcBef>
              <a:defRPr sz="2000"/>
            </a:lvl2pPr>
            <a:lvl3pPr>
              <a:spcBef>
                <a:spcPts val="0"/>
              </a:spcBef>
              <a:defRPr sz="1800"/>
            </a:lvl3pPr>
            <a:lvl4pPr>
              <a:spcBef>
                <a:spcPts val="0"/>
              </a:spcBef>
              <a:defRPr/>
            </a:lvl4pPr>
            <a:lvl5pPr>
              <a:spcBef>
                <a:spcPts val="0"/>
              </a:spcBef>
              <a:defRPr/>
            </a:lvl5pPr>
          </a:lstStyle>
          <a:p>
            <a:pPr lvl="0"/>
            <a:r>
              <a:rPr lang="en-US"/>
              <a:t>Click to edit Master text styles</a:t>
            </a:r>
          </a:p>
        </p:txBody>
      </p:sp>
      <p:sp>
        <p:nvSpPr>
          <p:cNvPr id="4" name="Rectangle 10">
            <a:extLst>
              <a:ext uri="{FF2B5EF4-FFF2-40B4-BE49-F238E27FC236}">
                <a16:creationId xmlns:a16="http://schemas.microsoft.com/office/drawing/2014/main" id="{3514B68E-6C33-4E92-A39C-E1B06BCB425C}"/>
              </a:ext>
            </a:extLst>
          </p:cNvPr>
          <p:cNvSpPr>
            <a:spLocks noGrp="1" noChangeArrowheads="1"/>
          </p:cNvSpPr>
          <p:nvPr>
            <p:ph type="sldNum" sz="quarter" idx="10"/>
          </p:nvPr>
        </p:nvSpPr>
        <p:spPr/>
        <p:txBody>
          <a:bodyPr/>
          <a:lstStyle>
            <a:lvl1pPr>
              <a:defRPr smtClean="0"/>
            </a:lvl1pPr>
          </a:lstStyle>
          <a:p>
            <a:pPr>
              <a:defRPr/>
            </a:pPr>
            <a:fld id="{368C8CF8-513D-439D-A98D-D536D97A9B27}" type="slidenum">
              <a:rPr lang="en-US" altLang="ja-JP"/>
              <a:pPr>
                <a:defRPr/>
              </a:pPr>
              <a:t>‹#›</a:t>
            </a:fld>
            <a:endParaRPr lang="en-US" altLang="ja-JP"/>
          </a:p>
        </p:txBody>
      </p:sp>
    </p:spTree>
    <p:extLst>
      <p:ext uri="{BB962C8B-B14F-4D97-AF65-F5344CB8AC3E}">
        <p14:creationId xmlns:p14="http://schemas.microsoft.com/office/powerpoint/2010/main" val="218521587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01625"/>
            <a:ext cx="8458200" cy="612775"/>
          </a:xfrm>
        </p:spPr>
        <p:txBody>
          <a:bodyPr/>
          <a:lstStyle>
            <a:lvl1pPr>
              <a:defRPr sz="2800" baseline="0">
                <a:latin typeface="Arial" pitchFamily="34" charset="0"/>
                <a:ea typeface="ＭＳ Ｐゴシック"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a:xfrm>
            <a:off x="404813" y="4617292"/>
            <a:ext cx="8334375" cy="1440000"/>
          </a:xfrm>
        </p:spPr>
        <p:txBody>
          <a:bodyPr anchor="b"/>
          <a:lstStyle>
            <a:lvl1pPr marL="0" indent="0" algn="just">
              <a:spcBef>
                <a:spcPts val="0"/>
              </a:spcBef>
              <a:buFontTx/>
              <a:buNone/>
              <a:defRPr sz="1600" b="0" baseline="0">
                <a:solidFill>
                  <a:schemeClr val="tx2"/>
                </a:solidFill>
                <a:latin typeface="Arial" pitchFamily="34" charset="0"/>
                <a:ea typeface="ＭＳ Ｐゴシック" pitchFamily="50" charset="-128"/>
              </a:defRPr>
            </a:lvl1pPr>
            <a:lvl2pPr algn="just">
              <a:defRPr baseline="0">
                <a:solidFill>
                  <a:schemeClr val="tx1"/>
                </a:solidFill>
                <a:latin typeface="Arial" pitchFamily="34" charset="0"/>
                <a:ea typeface="ＭＳ Ｐゴシック" pitchFamily="50" charset="-128"/>
              </a:defRPr>
            </a:lvl2pPr>
            <a:lvl3pPr algn="just">
              <a:defRPr baseline="0">
                <a:solidFill>
                  <a:schemeClr val="tx1"/>
                </a:solidFill>
                <a:latin typeface="Arial" pitchFamily="34" charset="0"/>
                <a:ea typeface="ＭＳ Ｐゴシック" pitchFamily="50" charset="-128"/>
              </a:defRPr>
            </a:lvl3pPr>
            <a:lvl4pPr algn="just">
              <a:defRPr baseline="0">
                <a:solidFill>
                  <a:schemeClr val="tx1"/>
                </a:solidFill>
                <a:latin typeface="Arial" pitchFamily="34" charset="0"/>
                <a:ea typeface="ＭＳ Ｐゴシック" pitchFamily="50" charset="-128"/>
              </a:defRPr>
            </a:lvl4pPr>
            <a:lvl5pPr algn="just">
              <a:defRPr baseline="0">
                <a:solidFill>
                  <a:schemeClr val="tx1"/>
                </a:solidFill>
                <a:latin typeface="Arial" pitchFamily="34" charset="0"/>
                <a:ea typeface="ＭＳ Ｐゴシック" pitchFamily="50" charset="-128"/>
              </a:defRPr>
            </a:lvl5pPr>
          </a:lstStyle>
          <a:p>
            <a:pPr lvl="0"/>
            <a:r>
              <a:rPr lang="ja-JP" altLang="en-US" dirty="0"/>
              <a:t>マスタ テキストの書式設定</a:t>
            </a:r>
          </a:p>
        </p:txBody>
      </p:sp>
      <p:sp>
        <p:nvSpPr>
          <p:cNvPr id="5" name="コンテンツ プレースホルダ 2"/>
          <p:cNvSpPr>
            <a:spLocks noGrp="1"/>
          </p:cNvSpPr>
          <p:nvPr>
            <p:ph idx="11"/>
          </p:nvPr>
        </p:nvSpPr>
        <p:spPr>
          <a:xfrm>
            <a:off x="611560" y="6453336"/>
            <a:ext cx="4680520" cy="288000"/>
          </a:xfrm>
        </p:spPr>
        <p:txBody>
          <a:bodyPr/>
          <a:lstStyle>
            <a:lvl1pPr>
              <a:buNone/>
              <a:defRPr sz="1200" baseline="0">
                <a:solidFill>
                  <a:srgbClr val="505050"/>
                </a:solidFill>
                <a:latin typeface="+mn-lt"/>
                <a:ea typeface="ＭＳ Ｐゴシック" pitchFamily="50" charset="-128"/>
              </a:defRPr>
            </a:lvl1pPr>
            <a:lvl2pPr>
              <a:buNone/>
              <a:defRPr baseline="0">
                <a:solidFill>
                  <a:schemeClr val="tx1"/>
                </a:solidFill>
                <a:latin typeface="Arial" pitchFamily="34" charset="0"/>
                <a:ea typeface="ＭＳ Ｐゴシック" pitchFamily="50" charset="-128"/>
              </a:defRPr>
            </a:lvl2pPr>
            <a:lvl3pPr>
              <a:buNone/>
              <a:defRPr baseline="0">
                <a:solidFill>
                  <a:schemeClr val="tx1"/>
                </a:solidFill>
                <a:latin typeface="Arial" pitchFamily="34" charset="0"/>
                <a:ea typeface="ＭＳ Ｐゴシック" pitchFamily="50" charset="-128"/>
              </a:defRPr>
            </a:lvl3pPr>
            <a:lvl4pPr>
              <a:buNone/>
              <a:defRPr baseline="0">
                <a:solidFill>
                  <a:schemeClr val="tx1"/>
                </a:solidFill>
                <a:latin typeface="Arial" pitchFamily="34" charset="0"/>
                <a:ea typeface="ＭＳ Ｐゴシック" pitchFamily="50" charset="-128"/>
              </a:defRPr>
            </a:lvl4pPr>
            <a:lvl5pPr>
              <a:buNone/>
              <a:defRPr baseline="0">
                <a:solidFill>
                  <a:schemeClr val="tx1"/>
                </a:solidFill>
                <a:latin typeface="Arial" pitchFamily="34" charset="0"/>
                <a:ea typeface="ＭＳ Ｐゴシック" pitchFamily="50" charset="-128"/>
              </a:defRPr>
            </a:lvl5pPr>
          </a:lstStyle>
          <a:p>
            <a:pPr lvl="0"/>
            <a:r>
              <a:rPr lang="ja-JP" altLang="en-US" dirty="0"/>
              <a:t>マスタ テキストの書式設定</a:t>
            </a:r>
          </a:p>
        </p:txBody>
      </p:sp>
      <p:sp>
        <p:nvSpPr>
          <p:cNvPr id="6" name="Rectangle 10">
            <a:extLst>
              <a:ext uri="{FF2B5EF4-FFF2-40B4-BE49-F238E27FC236}">
                <a16:creationId xmlns:a16="http://schemas.microsoft.com/office/drawing/2014/main" id="{EC331E17-8F82-4624-8CA1-3004BB721772}"/>
              </a:ext>
            </a:extLst>
          </p:cNvPr>
          <p:cNvSpPr>
            <a:spLocks noGrp="1" noChangeArrowheads="1"/>
          </p:cNvSpPr>
          <p:nvPr>
            <p:ph type="sldNum" sz="quarter" idx="12"/>
          </p:nvPr>
        </p:nvSpPr>
        <p:spPr/>
        <p:txBody>
          <a:bodyPr/>
          <a:lstStyle>
            <a:lvl1pPr>
              <a:defRPr smtClean="0"/>
            </a:lvl1pPr>
          </a:lstStyle>
          <a:p>
            <a:pPr>
              <a:defRPr/>
            </a:pPr>
            <a:fld id="{344C9650-AA1F-482F-B3E9-6CDB601D4751}" type="slidenum">
              <a:rPr lang="ja-JP" altLang="en-US"/>
              <a:pPr>
                <a:defRPr/>
              </a:pPr>
              <a:t>‹#›</a:t>
            </a:fld>
            <a:endParaRPr lang="en-US" altLang="ja-JP"/>
          </a:p>
        </p:txBody>
      </p:sp>
    </p:spTree>
    <p:extLst>
      <p:ext uri="{BB962C8B-B14F-4D97-AF65-F5344CB8AC3E}">
        <p14:creationId xmlns:p14="http://schemas.microsoft.com/office/powerpoint/2010/main" val="32217208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217895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71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296103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131778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84573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240791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spTree>
    <p:extLst>
      <p:ext uri="{BB962C8B-B14F-4D97-AF65-F5344CB8AC3E}">
        <p14:creationId xmlns:p14="http://schemas.microsoft.com/office/powerpoint/2010/main" val="4194083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4E0791-DE08-4E86-A2D7-6FE97F81AB13}" type="datetimeFigureOut">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1C183D-00D0-4694-86D6-21D07905CF1C}"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03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44E0791-DE08-4E86-A2D7-6FE97F81AB13}" type="datetimeFigureOut">
              <a:rPr kumimoji="1" lang="ja-JP" altLang="en-US" smtClean="0"/>
              <a:t>2020/10/5</a:t>
            </a:fld>
            <a:endParaRPr kumimoji="1" lang="ja-JP"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1C183D-00D0-4694-86D6-21D07905CF1C}" type="slidenum">
              <a:rPr kumimoji="1" lang="ja-JP" altLang="en-US" smtClean="0"/>
              <a:t>‹#›</a:t>
            </a:fld>
            <a:endParaRPr kumimoji="1" lang="ja-JP"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013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C95242-2ABD-4581-AE9B-120D23F42F40}"/>
              </a:ext>
            </a:extLst>
          </p:cNvPr>
          <p:cNvSpPr>
            <a:spLocks noGrp="1"/>
          </p:cNvSpPr>
          <p:nvPr>
            <p:ph type="title"/>
          </p:nvPr>
        </p:nvSpPr>
        <p:spPr>
          <a:xfrm>
            <a:off x="2037128" y="397494"/>
            <a:ext cx="6845861" cy="1325563"/>
          </a:xfrm>
        </p:spPr>
        <p:txBody>
          <a:bodyPr/>
          <a:lstStyle/>
          <a:p>
            <a:r>
              <a:rPr kumimoji="1" lang="en-US" altLang="ja-JP" dirty="0"/>
              <a:t>Fractional</a:t>
            </a:r>
            <a:r>
              <a:rPr kumimoji="1" lang="ja-JP" altLang="en-US" dirty="0"/>
              <a:t> </a:t>
            </a:r>
            <a:r>
              <a:rPr kumimoji="1" lang="en-US" altLang="ja-JP" dirty="0"/>
              <a:t>Flow</a:t>
            </a:r>
            <a:r>
              <a:rPr kumimoji="1" lang="ja-JP" altLang="en-US" dirty="0"/>
              <a:t> </a:t>
            </a:r>
            <a:r>
              <a:rPr kumimoji="1" lang="en-US" altLang="ja-JP" dirty="0"/>
              <a:t>Reserve (FFR)</a:t>
            </a:r>
            <a:endParaRPr kumimoji="1" lang="ja-JP" altLang="en-US" dirty="0"/>
          </a:p>
        </p:txBody>
      </p:sp>
      <p:pic>
        <p:nvPicPr>
          <p:cNvPr id="7" name="図 6" descr="壁, 人, 室内, 男性 が含まれている画像&#10;&#10;非常に高い精度で生成された説明">
            <a:extLst>
              <a:ext uri="{FF2B5EF4-FFF2-40B4-BE49-F238E27FC236}">
                <a16:creationId xmlns:a16="http://schemas.microsoft.com/office/drawing/2014/main" id="{094AE9BB-F489-4D32-948C-B589DE484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11" y="519197"/>
            <a:ext cx="1524000" cy="1905000"/>
          </a:xfrm>
          <a:prstGeom prst="rect">
            <a:avLst/>
          </a:prstGeom>
        </p:spPr>
      </p:pic>
      <p:sp>
        <p:nvSpPr>
          <p:cNvPr id="8" name="テキスト ボックス 7">
            <a:extLst>
              <a:ext uri="{FF2B5EF4-FFF2-40B4-BE49-F238E27FC236}">
                <a16:creationId xmlns:a16="http://schemas.microsoft.com/office/drawing/2014/main" id="{4E1FBB7C-EB30-43A1-9A66-606ABB3B94ED}"/>
              </a:ext>
            </a:extLst>
          </p:cNvPr>
          <p:cNvSpPr txBox="1"/>
          <p:nvPr/>
        </p:nvSpPr>
        <p:spPr>
          <a:xfrm>
            <a:off x="2338598" y="1626499"/>
            <a:ext cx="6020475" cy="1569660"/>
          </a:xfrm>
          <a:prstGeom prst="rect">
            <a:avLst/>
          </a:prstGeom>
          <a:noFill/>
        </p:spPr>
        <p:txBody>
          <a:bodyPr wrap="square" rtlCol="0">
            <a:spAutoFit/>
          </a:bodyPr>
          <a:lstStyle/>
          <a:p>
            <a:r>
              <a:rPr kumimoji="1" lang="en-US" altLang="ja-JP" sz="2400" dirty="0"/>
              <a:t>Maximum blood flow to the myocardium in the presence of a stenosis in the supplying coronary artery, divided by the theoretical normal maximal flow in the same distribution.</a:t>
            </a:r>
            <a:endParaRPr kumimoji="1" lang="ja-JP" altLang="en-US" sz="2400" dirty="0"/>
          </a:p>
        </p:txBody>
      </p:sp>
      <p:sp>
        <p:nvSpPr>
          <p:cNvPr id="9" name="テキスト ボックス 8">
            <a:extLst>
              <a:ext uri="{FF2B5EF4-FFF2-40B4-BE49-F238E27FC236}">
                <a16:creationId xmlns:a16="http://schemas.microsoft.com/office/drawing/2014/main" id="{AC9B5C07-DE2E-41FB-98D7-33D81361DD1A}"/>
              </a:ext>
            </a:extLst>
          </p:cNvPr>
          <p:cNvSpPr txBox="1"/>
          <p:nvPr/>
        </p:nvSpPr>
        <p:spPr>
          <a:xfrm>
            <a:off x="2037128" y="3277058"/>
            <a:ext cx="7506439" cy="646331"/>
          </a:xfrm>
          <a:prstGeom prst="rect">
            <a:avLst/>
          </a:prstGeom>
          <a:noFill/>
        </p:spPr>
        <p:txBody>
          <a:bodyPr wrap="square" rtlCol="0">
            <a:spAutoFit/>
          </a:bodyPr>
          <a:lstStyle/>
          <a:p>
            <a:r>
              <a:rPr kumimoji="1" lang="en-US" altLang="ja-JP" sz="3600" dirty="0"/>
              <a:t>Infuse adenosine to induce hyperemia</a:t>
            </a:r>
            <a:endParaRPr kumimoji="1" lang="ja-JP" altLang="en-US" sz="3600" dirty="0"/>
          </a:p>
        </p:txBody>
      </p:sp>
      <p:sp>
        <p:nvSpPr>
          <p:cNvPr id="10" name="円柱 9">
            <a:extLst>
              <a:ext uri="{FF2B5EF4-FFF2-40B4-BE49-F238E27FC236}">
                <a16:creationId xmlns:a16="http://schemas.microsoft.com/office/drawing/2014/main" id="{B4BB9C39-5F16-419D-A7A7-26C33568C860}"/>
              </a:ext>
            </a:extLst>
          </p:cNvPr>
          <p:cNvSpPr/>
          <p:nvPr/>
        </p:nvSpPr>
        <p:spPr>
          <a:xfrm rot="16200000">
            <a:off x="2077557" y="3088470"/>
            <a:ext cx="988057" cy="4286062"/>
          </a:xfrm>
          <a:prstGeom prst="can">
            <a:avLst>
              <a:gd name="adj" fmla="val 7424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B0F0AD5B-DE95-4055-91AE-B15FAFD38872}"/>
              </a:ext>
            </a:extLst>
          </p:cNvPr>
          <p:cNvGrpSpPr/>
          <p:nvPr/>
        </p:nvGrpSpPr>
        <p:grpSpPr>
          <a:xfrm>
            <a:off x="397315" y="3889907"/>
            <a:ext cx="1053980" cy="1084765"/>
            <a:chOff x="397315" y="3889907"/>
            <a:chExt cx="1053980" cy="1084765"/>
          </a:xfrm>
        </p:grpSpPr>
        <p:cxnSp>
          <p:nvCxnSpPr>
            <p:cNvPr id="19" name="直線矢印コネクタ 18">
              <a:extLst>
                <a:ext uri="{FF2B5EF4-FFF2-40B4-BE49-F238E27FC236}">
                  <a16:creationId xmlns:a16="http://schemas.microsoft.com/office/drawing/2014/main" id="{444A0D3D-EC19-45A8-95F9-C7D378A292BD}"/>
                </a:ext>
              </a:extLst>
            </p:cNvPr>
            <p:cNvCxnSpPr/>
            <p:nvPr/>
          </p:nvCxnSpPr>
          <p:spPr>
            <a:xfrm>
              <a:off x="864066" y="4387442"/>
              <a:ext cx="587229" cy="5872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EBC6916-106D-4EA2-95FF-22C4B035B153}"/>
                </a:ext>
              </a:extLst>
            </p:cNvPr>
            <p:cNvSpPr txBox="1"/>
            <p:nvPr/>
          </p:nvSpPr>
          <p:spPr>
            <a:xfrm>
              <a:off x="397315" y="3889907"/>
              <a:ext cx="662015" cy="584775"/>
            </a:xfrm>
            <a:prstGeom prst="rect">
              <a:avLst/>
            </a:prstGeom>
            <a:noFill/>
          </p:spPr>
          <p:txBody>
            <a:bodyPr wrap="square" rtlCol="0">
              <a:spAutoFit/>
            </a:bodyPr>
            <a:lstStyle/>
            <a:p>
              <a:r>
                <a:rPr kumimoji="1" lang="en-US" altLang="ja-JP" sz="3200" dirty="0"/>
                <a:t>Pa</a:t>
              </a:r>
              <a:endParaRPr kumimoji="1" lang="ja-JP" altLang="en-US" sz="3200" dirty="0"/>
            </a:p>
          </p:txBody>
        </p:sp>
      </p:grpSp>
      <p:grpSp>
        <p:nvGrpSpPr>
          <p:cNvPr id="28" name="グループ化 27">
            <a:extLst>
              <a:ext uri="{FF2B5EF4-FFF2-40B4-BE49-F238E27FC236}">
                <a16:creationId xmlns:a16="http://schemas.microsoft.com/office/drawing/2014/main" id="{2871F770-1A87-45E8-A16F-4BCB41D70C74}"/>
              </a:ext>
            </a:extLst>
          </p:cNvPr>
          <p:cNvGrpSpPr/>
          <p:nvPr/>
        </p:nvGrpSpPr>
        <p:grpSpPr>
          <a:xfrm>
            <a:off x="3767442" y="3889907"/>
            <a:ext cx="945056" cy="1079936"/>
            <a:chOff x="3767442" y="3889907"/>
            <a:chExt cx="945056" cy="1079936"/>
          </a:xfrm>
        </p:grpSpPr>
        <p:cxnSp>
          <p:nvCxnSpPr>
            <p:cNvPr id="20" name="直線矢印コネクタ 19">
              <a:extLst>
                <a:ext uri="{FF2B5EF4-FFF2-40B4-BE49-F238E27FC236}">
                  <a16:creationId xmlns:a16="http://schemas.microsoft.com/office/drawing/2014/main" id="{F24D9922-4747-4BAD-B747-3F2EEDC46506}"/>
                </a:ext>
              </a:extLst>
            </p:cNvPr>
            <p:cNvCxnSpPr>
              <a:cxnSpLocks/>
            </p:cNvCxnSpPr>
            <p:nvPr/>
          </p:nvCxnSpPr>
          <p:spPr>
            <a:xfrm flipH="1">
              <a:off x="3767442" y="4387442"/>
              <a:ext cx="521516" cy="5824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61B0BFD4-4F19-4C8A-BA3D-84B661D88A56}"/>
                </a:ext>
              </a:extLst>
            </p:cNvPr>
            <p:cNvSpPr/>
            <p:nvPr/>
          </p:nvSpPr>
          <p:spPr>
            <a:xfrm>
              <a:off x="4050483" y="3889907"/>
              <a:ext cx="662015" cy="584775"/>
            </a:xfrm>
            <a:prstGeom prst="rect">
              <a:avLst/>
            </a:prstGeom>
          </p:spPr>
          <p:txBody>
            <a:bodyPr wrap="square">
              <a:spAutoFit/>
            </a:bodyPr>
            <a:lstStyle/>
            <a:p>
              <a:r>
                <a:rPr kumimoji="1" lang="en-US" altLang="ja-JP" sz="3200" dirty="0" err="1"/>
                <a:t>Pd</a:t>
              </a:r>
              <a:endParaRPr kumimoji="1" lang="ja-JP" altLang="en-US" sz="3200" dirty="0"/>
            </a:p>
          </p:txBody>
        </p:sp>
      </p:grpSp>
      <p:sp>
        <p:nvSpPr>
          <p:cNvPr id="26" name="テキスト ボックス 25">
            <a:extLst>
              <a:ext uri="{FF2B5EF4-FFF2-40B4-BE49-F238E27FC236}">
                <a16:creationId xmlns:a16="http://schemas.microsoft.com/office/drawing/2014/main" id="{C58833FF-F83D-4594-9294-06671EE8DABB}"/>
              </a:ext>
            </a:extLst>
          </p:cNvPr>
          <p:cNvSpPr txBox="1"/>
          <p:nvPr/>
        </p:nvSpPr>
        <p:spPr>
          <a:xfrm>
            <a:off x="5384779" y="4492837"/>
            <a:ext cx="3498210" cy="1477328"/>
          </a:xfrm>
          <a:prstGeom prst="rect">
            <a:avLst/>
          </a:prstGeom>
          <a:noFill/>
        </p:spPr>
        <p:txBody>
          <a:bodyPr wrap="square" rtlCol="0">
            <a:spAutoFit/>
          </a:bodyPr>
          <a:lstStyle/>
          <a:p>
            <a:r>
              <a:rPr kumimoji="1" lang="en-US" altLang="ja-JP" sz="3600" dirty="0"/>
              <a:t>FFR=</a:t>
            </a:r>
            <a:r>
              <a:rPr kumimoji="1" lang="en-US" altLang="ja-JP" sz="3600" dirty="0" err="1"/>
              <a:t>Pd</a:t>
            </a:r>
            <a:r>
              <a:rPr kumimoji="1" lang="en-US" altLang="ja-JP" sz="3600" dirty="0"/>
              <a:t>/Pa</a:t>
            </a:r>
          </a:p>
          <a:p>
            <a:r>
              <a:rPr kumimoji="1" lang="en-US" altLang="ja-JP" sz="3600" dirty="0"/>
              <a:t>Normal FFR=1.0</a:t>
            </a:r>
          </a:p>
          <a:p>
            <a:endParaRPr kumimoji="1" lang="ja-JP" altLang="en-US" dirty="0"/>
          </a:p>
        </p:txBody>
      </p:sp>
    </p:spTree>
    <p:extLst>
      <p:ext uri="{BB962C8B-B14F-4D97-AF65-F5344CB8AC3E}">
        <p14:creationId xmlns:p14="http://schemas.microsoft.com/office/powerpoint/2010/main" val="66730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34F83115-6658-4A10-991B-C2CE1D7D36E2}"/>
              </a:ext>
            </a:extLst>
          </p:cNvPr>
          <p:cNvGrpSpPr/>
          <p:nvPr/>
        </p:nvGrpSpPr>
        <p:grpSpPr>
          <a:xfrm>
            <a:off x="666750" y="1100138"/>
            <a:ext cx="8148638" cy="5470525"/>
            <a:chOff x="771525" y="300038"/>
            <a:chExt cx="8148638" cy="5470525"/>
          </a:xfrm>
        </p:grpSpPr>
        <p:grpSp>
          <p:nvGrpSpPr>
            <p:cNvPr id="2" name="グループ化 1">
              <a:extLst>
                <a:ext uri="{FF2B5EF4-FFF2-40B4-BE49-F238E27FC236}">
                  <a16:creationId xmlns:a16="http://schemas.microsoft.com/office/drawing/2014/main" id="{B6D789CA-597C-4370-9B10-4EC85F764927}"/>
                </a:ext>
              </a:extLst>
            </p:cNvPr>
            <p:cNvGrpSpPr/>
            <p:nvPr/>
          </p:nvGrpSpPr>
          <p:grpSpPr>
            <a:xfrm>
              <a:off x="771525" y="300038"/>
              <a:ext cx="8148638" cy="5470525"/>
              <a:chOff x="762000" y="452438"/>
              <a:chExt cx="8148638" cy="5470525"/>
            </a:xfrm>
          </p:grpSpPr>
          <p:pic>
            <p:nvPicPr>
              <p:cNvPr id="6" name="Picture 2">
                <a:extLst>
                  <a:ext uri="{FF2B5EF4-FFF2-40B4-BE49-F238E27FC236}">
                    <a16:creationId xmlns:a16="http://schemas.microsoft.com/office/drawing/2014/main" id="{4CD3DD9D-82FE-4058-ADE6-812AA00A71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17563"/>
                <a:ext cx="7543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D1F1D615-D9FD-4194-AFCE-B595F6BA126F}"/>
                  </a:ext>
                </a:extLst>
              </p:cNvPr>
              <p:cNvSpPr/>
              <p:nvPr/>
            </p:nvSpPr>
            <p:spPr>
              <a:xfrm>
                <a:off x="6248400" y="452438"/>
                <a:ext cx="2662238" cy="2514600"/>
              </a:xfrm>
              <a:prstGeom prst="rect">
                <a:avLst/>
              </a:prstGeom>
              <a:solidFill>
                <a:schemeClr val="accent3">
                  <a:lumMod val="20000"/>
                  <a:lumOff val="80000"/>
                </a:schemeClr>
              </a:solid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en-US" altLang="ja-JP" dirty="0"/>
              </a:p>
            </p:txBody>
          </p:sp>
          <p:sp>
            <p:nvSpPr>
              <p:cNvPr id="9" name="Text Box 7">
                <a:extLst>
                  <a:ext uri="{FF2B5EF4-FFF2-40B4-BE49-F238E27FC236}">
                    <a16:creationId xmlns:a16="http://schemas.microsoft.com/office/drawing/2014/main" id="{5E40E6B0-670C-4F7B-85A6-7603B641714D}"/>
                  </a:ext>
                </a:extLst>
              </p:cNvPr>
              <p:cNvSpPr txBox="1">
                <a:spLocks noChangeArrowheads="1"/>
              </p:cNvSpPr>
              <p:nvPr/>
            </p:nvSpPr>
            <p:spPr bwMode="auto">
              <a:xfrm>
                <a:off x="6324600" y="2373313"/>
                <a:ext cx="1882775" cy="369887"/>
              </a:xfrm>
              <a:prstGeom prst="rect">
                <a:avLst/>
              </a:prstGeom>
              <a:solidFill>
                <a:srgbClr val="00008C"/>
              </a:solidFill>
              <a:ln w="9525">
                <a:noFill/>
                <a:miter lim="800000"/>
                <a:headEnd/>
                <a:tailEnd/>
              </a:ln>
              <a:effectLst/>
            </p:spPr>
            <p:txBody>
              <a:bodyPr>
                <a:spAutoFit/>
              </a:bodyPr>
              <a:lstStyle/>
              <a:p>
                <a:pPr algn="ctr" eaLnBrk="1" hangingPunct="1">
                  <a:defRPr/>
                </a:pPr>
                <a:r>
                  <a:rPr kumimoji="1" lang="ja-JP" altLang="en-US" b="0" dirty="0">
                    <a:solidFill>
                      <a:schemeClr val="bg1"/>
                    </a:solidFill>
                    <a:latin typeface="+mj-lt"/>
                  </a:rPr>
                  <a:t>最大充血誘発剤</a:t>
                </a:r>
                <a:endParaRPr kumimoji="1" lang="en-US" altLang="ja-JP" b="0" dirty="0">
                  <a:solidFill>
                    <a:schemeClr val="bg1"/>
                  </a:solidFill>
                  <a:latin typeface="+mj-lt"/>
                  <a:ea typeface="平成明朝" charset="-128"/>
                </a:endParaRPr>
              </a:p>
            </p:txBody>
          </p:sp>
          <p:sp>
            <p:nvSpPr>
              <p:cNvPr id="10" name="Text Box 7">
                <a:extLst>
                  <a:ext uri="{FF2B5EF4-FFF2-40B4-BE49-F238E27FC236}">
                    <a16:creationId xmlns:a16="http://schemas.microsoft.com/office/drawing/2014/main" id="{B8941A87-1A09-48AC-8C36-3ADCB2BA15A1}"/>
                  </a:ext>
                </a:extLst>
              </p:cNvPr>
              <p:cNvSpPr txBox="1">
                <a:spLocks noChangeArrowheads="1"/>
              </p:cNvSpPr>
              <p:nvPr/>
            </p:nvSpPr>
            <p:spPr bwMode="auto">
              <a:xfrm>
                <a:off x="7854950" y="3179763"/>
                <a:ext cx="1055688" cy="1077913"/>
              </a:xfrm>
              <a:prstGeom prst="rect">
                <a:avLst/>
              </a:prstGeom>
              <a:solidFill>
                <a:srgbClr val="00008C"/>
              </a:solidFill>
              <a:ln w="9525">
                <a:noFill/>
                <a:miter lim="800000"/>
                <a:headEnd/>
                <a:tailEnd/>
              </a:ln>
              <a:effectLst/>
            </p:spPr>
            <p:txBody>
              <a:bodyPr>
                <a:spAutoFit/>
              </a:bodyPr>
              <a:lstStyle/>
              <a:p>
                <a:pPr algn="ctr" eaLnBrk="1" hangingPunct="1">
                  <a:defRPr/>
                </a:pPr>
                <a:r>
                  <a:rPr kumimoji="1" lang="en-US" altLang="ja-JP" sz="1600" b="0" dirty="0">
                    <a:solidFill>
                      <a:schemeClr val="bg1"/>
                    </a:solidFill>
                    <a:latin typeface="+mj-lt"/>
                  </a:rPr>
                  <a:t>Analyzer</a:t>
                </a:r>
              </a:p>
              <a:p>
                <a:pPr algn="ctr" eaLnBrk="1" hangingPunct="1">
                  <a:defRPr/>
                </a:pPr>
                <a:r>
                  <a:rPr kumimoji="1" lang="en-US" altLang="ja-JP" sz="1600" b="0" dirty="0">
                    <a:solidFill>
                      <a:schemeClr val="bg1"/>
                    </a:solidFill>
                    <a:latin typeface="+mj-lt"/>
                  </a:rPr>
                  <a:t>OPTIS</a:t>
                </a:r>
              </a:p>
              <a:p>
                <a:pPr algn="ctr" eaLnBrk="1" hangingPunct="1">
                  <a:defRPr/>
                </a:pPr>
                <a:r>
                  <a:rPr kumimoji="1" lang="en-US" altLang="ja-JP" sz="1600" b="0" dirty="0" err="1">
                    <a:solidFill>
                      <a:schemeClr val="bg1"/>
                    </a:solidFill>
                    <a:latin typeface="+mj-lt"/>
                  </a:rPr>
                  <a:t>Quantien</a:t>
                </a:r>
                <a:endParaRPr kumimoji="1" lang="en-US" altLang="ja-JP" sz="1600" b="0" dirty="0">
                  <a:solidFill>
                    <a:schemeClr val="bg1"/>
                  </a:solidFill>
                  <a:latin typeface="+mj-lt"/>
                </a:endParaRPr>
              </a:p>
              <a:p>
                <a:pPr algn="ctr" eaLnBrk="1" hangingPunct="1">
                  <a:defRPr/>
                </a:pPr>
                <a:r>
                  <a:rPr kumimoji="1" lang="en-US" altLang="ja-JP" sz="1600" b="0" dirty="0">
                    <a:solidFill>
                      <a:schemeClr val="bg1"/>
                    </a:solidFill>
                    <a:latin typeface="+mj-lt"/>
                  </a:rPr>
                  <a:t>Receiver</a:t>
                </a:r>
                <a:endParaRPr kumimoji="1" lang="en-US" altLang="ja-JP" sz="1600" b="0" dirty="0">
                  <a:solidFill>
                    <a:schemeClr val="bg1"/>
                  </a:solidFill>
                  <a:latin typeface="+mj-lt"/>
                  <a:ea typeface="平成明朝" charset="-128"/>
                </a:endParaRPr>
              </a:p>
            </p:txBody>
          </p:sp>
          <p:pic>
            <p:nvPicPr>
              <p:cNvPr id="11" name="Picture 18">
                <a:extLst>
                  <a:ext uri="{FF2B5EF4-FFF2-40B4-BE49-F238E27FC236}">
                    <a16:creationId xmlns:a16="http://schemas.microsoft.com/office/drawing/2014/main" id="{490D1F04-8E23-4C31-9114-9B5197297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38" y="3941763"/>
                <a:ext cx="1566862" cy="170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C1A3B349-39A5-471D-BFCB-0CB0AA549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5" y="3941763"/>
                <a:ext cx="1327150" cy="16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5">
                <a:extLst>
                  <a:ext uri="{FF2B5EF4-FFF2-40B4-BE49-F238E27FC236}">
                    <a16:creationId xmlns:a16="http://schemas.microsoft.com/office/drawing/2014/main" id="{07C52DC2-2F01-4151-98C6-5E42DF8BD1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75" y="2176463"/>
                <a:ext cx="1065213" cy="100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3">
                <a:extLst>
                  <a:ext uri="{FF2B5EF4-FFF2-40B4-BE49-F238E27FC236}">
                    <a16:creationId xmlns:a16="http://schemas.microsoft.com/office/drawing/2014/main" id="{6F37DD48-530D-443F-8CC6-B8AE00111BCC}"/>
                  </a:ext>
                </a:extLst>
              </p:cNvPr>
              <p:cNvSpPr>
                <a:spLocks noChangeArrowheads="1"/>
              </p:cNvSpPr>
              <p:nvPr/>
            </p:nvSpPr>
            <p:spPr bwMode="auto">
              <a:xfrm>
                <a:off x="4762500" y="3217863"/>
                <a:ext cx="876300" cy="7239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endParaRPr kumimoji="0" lang="ja-JP" altLang="en-US">
                  <a:solidFill>
                    <a:schemeClr val="tx1"/>
                  </a:solidFill>
                  <a:latin typeface="Arial" panose="020B0604020202020204" pitchFamily="34" charset="0"/>
                </a:endParaRPr>
              </a:p>
            </p:txBody>
          </p:sp>
          <p:pic>
            <p:nvPicPr>
              <p:cNvPr id="16" name="Picture 26">
                <a:extLst>
                  <a:ext uri="{FF2B5EF4-FFF2-40B4-BE49-F238E27FC236}">
                    <a16:creationId xmlns:a16="http://schemas.microsoft.com/office/drawing/2014/main" id="{E721A667-DC78-4B23-9FC6-7C91D2CA6C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0" y="1735138"/>
                <a:ext cx="64293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a:extLst>
                  <a:ext uri="{FF2B5EF4-FFF2-40B4-BE49-F238E27FC236}">
                    <a16:creationId xmlns:a16="http://schemas.microsoft.com/office/drawing/2014/main" id="{E1E139EB-181C-4E10-ABAD-8915BB397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3338" y="617538"/>
                <a:ext cx="16938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E92FDA5D-6AB1-448C-A25E-D593C3789873}"/>
                  </a:ext>
                </a:extLst>
              </p:cNvPr>
              <p:cNvSpPr txBox="1">
                <a:spLocks noChangeArrowheads="1"/>
              </p:cNvSpPr>
              <p:nvPr/>
            </p:nvSpPr>
            <p:spPr bwMode="auto">
              <a:xfrm>
                <a:off x="6881019" y="1824038"/>
                <a:ext cx="69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ja-JP" altLang="en-US" sz="4000" dirty="0">
                    <a:solidFill>
                      <a:schemeClr val="tx2"/>
                    </a:solidFill>
                    <a:latin typeface="Arial" panose="020B0604020202020204" pitchFamily="34" charset="0"/>
                  </a:rPr>
                  <a:t>＋</a:t>
                </a:r>
              </a:p>
            </p:txBody>
          </p:sp>
          <p:sp>
            <p:nvSpPr>
              <p:cNvPr id="17" name="角丸四角形 3">
                <a:extLst>
                  <a:ext uri="{FF2B5EF4-FFF2-40B4-BE49-F238E27FC236}">
                    <a16:creationId xmlns:a16="http://schemas.microsoft.com/office/drawing/2014/main" id="{4F2434A4-38CA-4F83-8464-38DE5C31CA8B}"/>
                  </a:ext>
                </a:extLst>
              </p:cNvPr>
              <p:cNvSpPr/>
              <p:nvPr/>
            </p:nvSpPr>
            <p:spPr>
              <a:xfrm>
                <a:off x="6383338" y="3027363"/>
                <a:ext cx="1465262" cy="1260475"/>
              </a:xfrm>
              <a:prstGeom prst="roundRect">
                <a:avLst/>
              </a:prstGeom>
              <a:noFill/>
              <a:ln w="317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kumimoji="1" lang="ja-JP" altLang="en-US"/>
              </a:p>
            </p:txBody>
          </p:sp>
        </p:grpSp>
        <p:sp>
          <p:nvSpPr>
            <p:cNvPr id="8" name="Text Box 7">
              <a:extLst>
                <a:ext uri="{FF2B5EF4-FFF2-40B4-BE49-F238E27FC236}">
                  <a16:creationId xmlns:a16="http://schemas.microsoft.com/office/drawing/2014/main" id="{BF1430ED-03C0-44E0-B431-ACB2D7E1A31B}"/>
                </a:ext>
              </a:extLst>
            </p:cNvPr>
            <p:cNvSpPr txBox="1">
              <a:spLocks noChangeArrowheads="1"/>
            </p:cNvSpPr>
            <p:nvPr/>
          </p:nvSpPr>
          <p:spPr bwMode="auto">
            <a:xfrm>
              <a:off x="6400800" y="1382713"/>
              <a:ext cx="1654175" cy="369887"/>
            </a:xfrm>
            <a:prstGeom prst="rect">
              <a:avLst/>
            </a:prstGeom>
            <a:solidFill>
              <a:srgbClr val="00008C"/>
            </a:solidFill>
            <a:ln w="9525">
              <a:noFill/>
              <a:miter lim="800000"/>
              <a:headEnd/>
              <a:tailEnd/>
            </a:ln>
            <a:effectLst/>
          </p:spPr>
          <p:txBody>
            <a:bodyPr>
              <a:spAutoFit/>
            </a:bodyPr>
            <a:lstStyle/>
            <a:p>
              <a:pPr algn="ctr" eaLnBrk="1" hangingPunct="1">
                <a:defRPr/>
              </a:pPr>
              <a:r>
                <a:rPr kumimoji="1" lang="en-US" altLang="ja-JP" b="0" dirty="0" err="1">
                  <a:solidFill>
                    <a:schemeClr val="bg1"/>
                  </a:solidFill>
                  <a:latin typeface="+mj-lt"/>
                </a:rPr>
                <a:t>PressureWire</a:t>
              </a:r>
              <a:endParaRPr kumimoji="1" lang="en-US" altLang="ja-JP" b="0" dirty="0">
                <a:solidFill>
                  <a:schemeClr val="bg1"/>
                </a:solidFill>
                <a:latin typeface="+mj-lt"/>
                <a:ea typeface="平成明朝" charset="-128"/>
              </a:endParaRPr>
            </a:p>
          </p:txBody>
        </p:sp>
      </p:grpSp>
      <p:sp>
        <p:nvSpPr>
          <p:cNvPr id="4" name="タイトル 3">
            <a:extLst>
              <a:ext uri="{FF2B5EF4-FFF2-40B4-BE49-F238E27FC236}">
                <a16:creationId xmlns:a16="http://schemas.microsoft.com/office/drawing/2014/main" id="{AC180AC7-97EF-4D7B-897B-9DD92A3F665E}"/>
              </a:ext>
            </a:extLst>
          </p:cNvPr>
          <p:cNvSpPr>
            <a:spLocks noGrp="1"/>
          </p:cNvSpPr>
          <p:nvPr>
            <p:ph type="title"/>
          </p:nvPr>
        </p:nvSpPr>
        <p:spPr>
          <a:xfrm>
            <a:off x="691896" y="243968"/>
            <a:ext cx="7290054" cy="1499616"/>
          </a:xfrm>
        </p:spPr>
        <p:txBody>
          <a:bodyPr/>
          <a:lstStyle/>
          <a:p>
            <a:r>
              <a:rPr lang="en-US" altLang="ja-JP" dirty="0">
                <a:latin typeface="+mn-ea"/>
                <a:ea typeface="+mn-ea"/>
              </a:rPr>
              <a:t>FFR </a:t>
            </a:r>
            <a:r>
              <a:rPr lang="ja-JP" altLang="en-US" dirty="0">
                <a:latin typeface="+mn-ea"/>
                <a:ea typeface="+mn-ea"/>
              </a:rPr>
              <a:t>測定の実際</a:t>
            </a:r>
            <a:endParaRPr kumimoji="1" lang="ja-JP" altLang="en-US" dirty="0">
              <a:latin typeface="+mn-ea"/>
              <a:ea typeface="+mn-ea"/>
            </a:endParaRPr>
          </a:p>
        </p:txBody>
      </p:sp>
    </p:spTree>
    <p:extLst>
      <p:ext uri="{BB962C8B-B14F-4D97-AF65-F5344CB8AC3E}">
        <p14:creationId xmlns:p14="http://schemas.microsoft.com/office/powerpoint/2010/main" val="4127241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テキスト ボックス 6">
            <a:extLst>
              <a:ext uri="{FF2B5EF4-FFF2-40B4-BE49-F238E27FC236}">
                <a16:creationId xmlns:a16="http://schemas.microsoft.com/office/drawing/2014/main" id="{B190534D-F95D-49C3-B167-368FE57F7E25}"/>
              </a:ext>
            </a:extLst>
          </p:cNvPr>
          <p:cNvSpPr txBox="1">
            <a:spLocks noChangeArrowheads="1"/>
          </p:cNvSpPr>
          <p:nvPr/>
        </p:nvSpPr>
        <p:spPr bwMode="auto">
          <a:xfrm>
            <a:off x="149934" y="5876925"/>
            <a:ext cx="886159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endParaRPr kumimoji="0" lang="ja-JP" altLang="en-US" sz="1000" b="0" dirty="0">
              <a:solidFill>
                <a:srgbClr val="FF0000"/>
              </a:solidFill>
              <a:latin typeface="Arial" panose="020B0604020202020204" pitchFamily="34" charset="0"/>
            </a:endParaRPr>
          </a:p>
          <a:p>
            <a:pPr algn="ctr" eaLnBrk="1" hangingPunct="1">
              <a:spcBef>
                <a:spcPct val="0"/>
              </a:spcBef>
              <a:buFontTx/>
              <a:buNone/>
            </a:pPr>
            <a:r>
              <a:rPr kumimoji="0" lang="en-US" altLang="ja-JP" sz="1000" b="0" dirty="0">
                <a:solidFill>
                  <a:srgbClr val="FF0000"/>
                </a:solidFill>
                <a:latin typeface="Arial" panose="020B0604020202020204" pitchFamily="34" charset="0"/>
              </a:rPr>
              <a:t> </a:t>
            </a:r>
            <a:r>
              <a:rPr kumimoji="0" lang="en-US" altLang="ja-JP" sz="2000" b="0" dirty="0">
                <a:solidFill>
                  <a:srgbClr val="FF0000"/>
                </a:solidFill>
                <a:latin typeface="+mn-ea"/>
              </a:rPr>
              <a:t>Catheterization and Cardiovascular Interventions 76:978-985(2010) </a:t>
            </a:r>
            <a:endParaRPr lang="ja-JP" altLang="en-US" sz="2000" b="0" dirty="0">
              <a:solidFill>
                <a:srgbClr val="FF0000"/>
              </a:solidFill>
              <a:latin typeface="+mn-ea"/>
            </a:endParaRPr>
          </a:p>
        </p:txBody>
      </p:sp>
      <p:sp>
        <p:nvSpPr>
          <p:cNvPr id="48131" name="タイトル 1">
            <a:extLst>
              <a:ext uri="{FF2B5EF4-FFF2-40B4-BE49-F238E27FC236}">
                <a16:creationId xmlns:a16="http://schemas.microsoft.com/office/drawing/2014/main" id="{5C176663-171E-4F8B-8117-A890C3D560EF}"/>
              </a:ext>
            </a:extLst>
          </p:cNvPr>
          <p:cNvSpPr>
            <a:spLocks noGrp="1"/>
          </p:cNvSpPr>
          <p:nvPr>
            <p:ph type="title"/>
          </p:nvPr>
        </p:nvSpPr>
        <p:spPr>
          <a:xfrm>
            <a:off x="579438" y="847725"/>
            <a:ext cx="8229600" cy="914400"/>
          </a:xfrm>
        </p:spPr>
        <p:txBody>
          <a:bodyPr/>
          <a:lstStyle/>
          <a:p>
            <a:r>
              <a:rPr lang="ja-JP" altLang="en-US">
                <a:ea typeface="ＭＳ Ｐゴシック" panose="020B0600070205080204" pitchFamily="50" charset="-128"/>
              </a:rPr>
              <a:t> </a:t>
            </a:r>
            <a:r>
              <a:rPr lang="en-US" altLang="ja-JP">
                <a:ea typeface="ＭＳ Ｐゴシック" panose="020B0600070205080204" pitchFamily="50" charset="-128"/>
              </a:rPr>
              <a:t>Pitfall</a:t>
            </a:r>
            <a:endParaRPr lang="ja-JP" altLang="en-US" sz="2800" dirty="0">
              <a:ea typeface="ＭＳ Ｐゴシック" panose="020B0600070205080204" pitchFamily="50" charset="-128"/>
            </a:endParaRPr>
          </a:p>
        </p:txBody>
      </p:sp>
      <p:pic>
        <p:nvPicPr>
          <p:cNvPr id="48132" name="Picture 2">
            <a:extLst>
              <a:ext uri="{FF2B5EF4-FFF2-40B4-BE49-F238E27FC236}">
                <a16:creationId xmlns:a16="http://schemas.microsoft.com/office/drawing/2014/main" id="{E3574A45-A3AE-4BFA-AA83-DAD4F1EA8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30" t="15263" r="7594" b="9406"/>
          <a:stretch>
            <a:fillRect/>
          </a:stretch>
        </p:blipFill>
        <p:spPr bwMode="auto">
          <a:xfrm>
            <a:off x="719136" y="1762125"/>
            <a:ext cx="7723187"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958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3">
            <a:extLst>
              <a:ext uri="{FF2B5EF4-FFF2-40B4-BE49-F238E27FC236}">
                <a16:creationId xmlns:a16="http://schemas.microsoft.com/office/drawing/2014/main" id="{209737C2-6A46-44D2-8ACB-581078CF43BA}"/>
              </a:ext>
            </a:extLst>
          </p:cNvPr>
          <p:cNvSpPr>
            <a:spLocks noGrp="1" noChangeArrowheads="1"/>
          </p:cNvSpPr>
          <p:nvPr>
            <p:ph type="body" idx="1"/>
          </p:nvPr>
        </p:nvSpPr>
        <p:spPr>
          <a:xfrm>
            <a:off x="278296" y="2087563"/>
            <a:ext cx="8607287" cy="4151312"/>
          </a:xfrm>
        </p:spPr>
        <p:txBody>
          <a:bodyPr/>
          <a:lstStyle/>
          <a:p>
            <a:pPr eaLnBrk="1" hangingPunct="1">
              <a:buFont typeface="Arial" charset="0"/>
              <a:buNone/>
              <a:defRPr/>
            </a:pPr>
            <a:r>
              <a:rPr lang="ja-JP" altLang="en-US" sz="2600" dirty="0">
                <a:latin typeface="+mn-ea"/>
              </a:rPr>
              <a:t>ガイドワイヤーイントロデューサーの及ぼす影響</a:t>
            </a:r>
          </a:p>
          <a:p>
            <a:pPr eaLnBrk="1" hangingPunct="1">
              <a:buFont typeface="Arial" charset="0"/>
              <a:buNone/>
              <a:defRPr/>
            </a:pPr>
            <a:r>
              <a:rPr lang="ja-JP" altLang="en-US" sz="2600" dirty="0">
                <a:latin typeface="+mn-ea"/>
              </a:rPr>
              <a:t>トランスデューサーの高さの及ぼす影響</a:t>
            </a:r>
          </a:p>
          <a:p>
            <a:pPr eaLnBrk="1" hangingPunct="1">
              <a:buFont typeface="Arial" charset="0"/>
              <a:buNone/>
              <a:defRPr/>
            </a:pPr>
            <a:r>
              <a:rPr lang="ja-JP" altLang="en-US" sz="2600" dirty="0">
                <a:latin typeface="+mn-ea"/>
              </a:rPr>
              <a:t>ガイディングカテーテルのウェッジングの及ぼす影響</a:t>
            </a:r>
          </a:p>
          <a:p>
            <a:pPr eaLnBrk="1" hangingPunct="1">
              <a:buFont typeface="Arial" charset="0"/>
              <a:buNone/>
              <a:defRPr/>
            </a:pPr>
            <a:r>
              <a:rPr lang="ja-JP" altLang="en-US" sz="2600" dirty="0">
                <a:latin typeface="+mn-ea"/>
              </a:rPr>
              <a:t>サイドホール付きガイディングカテーテルの及ぼす影響</a:t>
            </a:r>
          </a:p>
          <a:p>
            <a:pPr eaLnBrk="1" hangingPunct="1">
              <a:buFont typeface="Arial" charset="0"/>
              <a:buNone/>
              <a:defRPr/>
            </a:pPr>
            <a:r>
              <a:rPr lang="en-US" altLang="ja-JP" sz="2600" dirty="0" err="1">
                <a:latin typeface="+mn-ea"/>
              </a:rPr>
              <a:t>PressureWire</a:t>
            </a:r>
            <a:r>
              <a:rPr lang="ja-JP" altLang="en-US" sz="2600" dirty="0">
                <a:latin typeface="+mn-ea"/>
              </a:rPr>
              <a:t>の信号のドリフト（逸脱）</a:t>
            </a:r>
            <a:endParaRPr lang="en-US" altLang="ja-JP" sz="2600" dirty="0">
              <a:latin typeface="+mn-ea"/>
            </a:endParaRPr>
          </a:p>
          <a:p>
            <a:pPr eaLnBrk="1" hangingPunct="1">
              <a:buFont typeface="Arial" charset="0"/>
              <a:buNone/>
              <a:defRPr/>
            </a:pPr>
            <a:r>
              <a:rPr lang="ja-JP" altLang="en-US" sz="2600" dirty="0">
                <a:latin typeface="+mn-ea"/>
              </a:rPr>
              <a:t>ホイッピング現象</a:t>
            </a:r>
            <a:endParaRPr lang="en-US" altLang="ja-JP" sz="2600" dirty="0">
              <a:latin typeface="+mn-ea"/>
            </a:endParaRPr>
          </a:p>
          <a:p>
            <a:pPr eaLnBrk="1" hangingPunct="1">
              <a:buFont typeface="Arial" charset="0"/>
              <a:buNone/>
              <a:defRPr/>
            </a:pPr>
            <a:r>
              <a:rPr lang="ja-JP" altLang="en-US" sz="2600" dirty="0">
                <a:latin typeface="+mn-ea"/>
              </a:rPr>
              <a:t>アコーディオン現象</a:t>
            </a:r>
          </a:p>
          <a:p>
            <a:pPr eaLnBrk="1" hangingPunct="1">
              <a:buFont typeface="Wingdings" pitchFamily="2" charset="2"/>
              <a:buNone/>
              <a:defRPr/>
            </a:pPr>
            <a:endParaRPr lang="ja-JP" altLang="en-US" sz="2600" dirty="0">
              <a:ea typeface="ＭＳ Ｐゴシック" charset="-128"/>
            </a:endParaRPr>
          </a:p>
        </p:txBody>
      </p:sp>
      <p:sp>
        <p:nvSpPr>
          <p:cNvPr id="49156" name="タイトル 1">
            <a:extLst>
              <a:ext uri="{FF2B5EF4-FFF2-40B4-BE49-F238E27FC236}">
                <a16:creationId xmlns:a16="http://schemas.microsoft.com/office/drawing/2014/main" id="{FA891B83-EFC9-4E07-A0A6-41ED748D119D}"/>
              </a:ext>
            </a:extLst>
          </p:cNvPr>
          <p:cNvSpPr>
            <a:spLocks noGrp="1"/>
          </p:cNvSpPr>
          <p:nvPr>
            <p:ph type="title"/>
          </p:nvPr>
        </p:nvSpPr>
        <p:spPr>
          <a:xfrm>
            <a:off x="768097" y="828675"/>
            <a:ext cx="8229600" cy="914400"/>
          </a:xfrm>
        </p:spPr>
        <p:txBody>
          <a:bodyPr/>
          <a:lstStyle/>
          <a:p>
            <a:r>
              <a:rPr lang="en-US" altLang="ja-JP" dirty="0">
                <a:ea typeface="ＭＳ Ｐゴシック" panose="020B0600070205080204" pitchFamily="50" charset="-128"/>
              </a:rPr>
              <a:t>Pitfall</a:t>
            </a:r>
            <a:endParaRPr lang="ja-JP" altLang="en-US" sz="2800" dirty="0">
              <a:ea typeface="ＭＳ Ｐゴシック" panose="020B0600070205080204" pitchFamily="50" charset="-128"/>
            </a:endParaRPr>
          </a:p>
        </p:txBody>
      </p:sp>
    </p:spTree>
    <p:extLst>
      <p:ext uri="{BB962C8B-B14F-4D97-AF65-F5344CB8AC3E}">
        <p14:creationId xmlns:p14="http://schemas.microsoft.com/office/powerpoint/2010/main" val="2595118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5">
            <a:extLst>
              <a:ext uri="{FF2B5EF4-FFF2-40B4-BE49-F238E27FC236}">
                <a16:creationId xmlns:a16="http://schemas.microsoft.com/office/drawing/2014/main" id="{BA2FABEA-110D-4A3C-867A-BA1023B45F0F}"/>
              </a:ext>
            </a:extLst>
          </p:cNvPr>
          <p:cNvSpPr>
            <a:spLocks noGrp="1"/>
          </p:cNvSpPr>
          <p:nvPr>
            <p:ph type="title"/>
          </p:nvPr>
        </p:nvSpPr>
        <p:spPr>
          <a:xfrm>
            <a:off x="990600" y="578422"/>
            <a:ext cx="7290054" cy="1499616"/>
          </a:xfrm>
        </p:spPr>
        <p:txBody>
          <a:bodyPr/>
          <a:lstStyle/>
          <a:p>
            <a:r>
              <a:rPr lang="ja-JP" altLang="en-US" dirty="0">
                <a:latin typeface="+mn-ea"/>
                <a:ea typeface="+mn-ea"/>
              </a:rPr>
              <a:t>インサーターの影響</a:t>
            </a:r>
          </a:p>
        </p:txBody>
      </p:sp>
      <p:pic>
        <p:nvPicPr>
          <p:cNvPr id="50179" name="Picture 3">
            <a:extLst>
              <a:ext uri="{FF2B5EF4-FFF2-40B4-BE49-F238E27FC236}">
                <a16:creationId xmlns:a16="http://schemas.microsoft.com/office/drawing/2014/main" id="{4A81BDC4-0105-4F16-AFD9-FAEE1F531F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648200" y="1878013"/>
            <a:ext cx="3308350" cy="2341562"/>
          </a:xfrm>
        </p:spPr>
      </p:pic>
      <p:pic>
        <p:nvPicPr>
          <p:cNvPr id="50180" name="Picture 3">
            <a:extLst>
              <a:ext uri="{FF2B5EF4-FFF2-40B4-BE49-F238E27FC236}">
                <a16:creationId xmlns:a16="http://schemas.microsoft.com/office/drawing/2014/main" id="{4F02AF1B-8323-4339-AE38-8218243D8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025" y="4302125"/>
            <a:ext cx="332422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3">
            <a:extLst>
              <a:ext uri="{FF2B5EF4-FFF2-40B4-BE49-F238E27FC236}">
                <a16:creationId xmlns:a16="http://schemas.microsoft.com/office/drawing/2014/main" id="{D5E1CAAB-1098-49F7-829D-453461513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878013"/>
            <a:ext cx="35814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029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1413D16-29D9-456A-8490-1126A8AC709C}"/>
              </a:ext>
            </a:extLst>
          </p:cNvPr>
          <p:cNvSpPr>
            <a:spLocks noGrp="1"/>
          </p:cNvSpPr>
          <p:nvPr>
            <p:ph type="title"/>
          </p:nvPr>
        </p:nvSpPr>
        <p:spPr>
          <a:xfrm>
            <a:off x="1010100" y="395288"/>
            <a:ext cx="8458200" cy="609600"/>
          </a:xfrm>
        </p:spPr>
        <p:txBody>
          <a:bodyPr>
            <a:noAutofit/>
          </a:bodyPr>
          <a:lstStyle/>
          <a:p>
            <a:r>
              <a:rPr lang="ja-JP" altLang="en-US" dirty="0">
                <a:latin typeface="+mn-ea"/>
                <a:ea typeface="+mn-ea"/>
              </a:rPr>
              <a:t>インサーターの影響</a:t>
            </a:r>
          </a:p>
        </p:txBody>
      </p:sp>
      <p:pic>
        <p:nvPicPr>
          <p:cNvPr id="52227" name="Picture 3">
            <a:extLst>
              <a:ext uri="{FF2B5EF4-FFF2-40B4-BE49-F238E27FC236}">
                <a16:creationId xmlns:a16="http://schemas.microsoft.com/office/drawing/2014/main" id="{A09B0A9D-E250-4FB9-A0AC-D47EA3462C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2000" y="1267200"/>
            <a:ext cx="7200000" cy="5285106"/>
          </a:xfrm>
        </p:spPr>
      </p:pic>
    </p:spTree>
    <p:extLst>
      <p:ext uri="{BB962C8B-B14F-4D97-AF65-F5344CB8AC3E}">
        <p14:creationId xmlns:p14="http://schemas.microsoft.com/office/powerpoint/2010/main" val="310720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1413D16-29D9-456A-8490-1126A8AC709C}"/>
              </a:ext>
            </a:extLst>
          </p:cNvPr>
          <p:cNvSpPr>
            <a:spLocks noGrp="1"/>
          </p:cNvSpPr>
          <p:nvPr>
            <p:ph type="title"/>
          </p:nvPr>
        </p:nvSpPr>
        <p:spPr>
          <a:xfrm>
            <a:off x="1010100" y="395288"/>
            <a:ext cx="8458200" cy="609600"/>
          </a:xfrm>
        </p:spPr>
        <p:txBody>
          <a:bodyPr>
            <a:noAutofit/>
          </a:bodyPr>
          <a:lstStyle/>
          <a:p>
            <a:r>
              <a:rPr lang="ja-JP" altLang="en-US" dirty="0">
                <a:latin typeface="+mn-ea"/>
                <a:ea typeface="+mn-ea"/>
              </a:rPr>
              <a:t>インサーターの影響</a:t>
            </a:r>
          </a:p>
        </p:txBody>
      </p:sp>
      <p:sp>
        <p:nvSpPr>
          <p:cNvPr id="3" name="コンテンツ プレースホルダー 2">
            <a:extLst>
              <a:ext uri="{FF2B5EF4-FFF2-40B4-BE49-F238E27FC236}">
                <a16:creationId xmlns:a16="http://schemas.microsoft.com/office/drawing/2014/main" id="{526F0B0C-69DB-4E8B-A2CD-4556A16A91EF}"/>
              </a:ext>
            </a:extLst>
          </p:cNvPr>
          <p:cNvSpPr>
            <a:spLocks noGrp="1"/>
          </p:cNvSpPr>
          <p:nvPr>
            <p:ph idx="1"/>
          </p:nvPr>
        </p:nvSpPr>
        <p:spPr/>
        <p:txBody>
          <a:bodyPr/>
          <a:lstStyle/>
          <a:p>
            <a:endParaRPr lang="ja-JP" altLang="en-US"/>
          </a:p>
        </p:txBody>
      </p:sp>
      <p:pic>
        <p:nvPicPr>
          <p:cNvPr id="6" name="Picture 2">
            <a:extLst>
              <a:ext uri="{FF2B5EF4-FFF2-40B4-BE49-F238E27FC236}">
                <a16:creationId xmlns:a16="http://schemas.microsoft.com/office/drawing/2014/main" id="{823A2589-DEE5-47D0-BFCD-A922F8A33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767" t="30746" r="18068" b="8607"/>
          <a:stretch>
            <a:fillRect/>
          </a:stretch>
        </p:blipFill>
        <p:spPr bwMode="auto">
          <a:xfrm>
            <a:off x="971550" y="1268413"/>
            <a:ext cx="7162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767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5929999-D670-4838-894F-513DD28975CE}"/>
              </a:ext>
            </a:extLst>
          </p:cNvPr>
          <p:cNvSpPr>
            <a:spLocks noGrp="1"/>
          </p:cNvSpPr>
          <p:nvPr>
            <p:ph type="title"/>
          </p:nvPr>
        </p:nvSpPr>
        <p:spPr>
          <a:xfrm>
            <a:off x="539750" y="422590"/>
            <a:ext cx="8552331" cy="1499616"/>
          </a:xfrm>
        </p:spPr>
        <p:txBody>
          <a:bodyPr>
            <a:normAutofit/>
          </a:bodyPr>
          <a:lstStyle/>
          <a:p>
            <a:r>
              <a:rPr lang="ja-JP" altLang="en-GB" sz="3200" dirty="0">
                <a:latin typeface="+mn-ea"/>
                <a:ea typeface="+mn-ea"/>
              </a:rPr>
              <a:t>圧トランスデューサーの高さ設定の重要性</a:t>
            </a:r>
            <a:endParaRPr lang="ja-JP" altLang="en-US" sz="3200" dirty="0">
              <a:latin typeface="+mn-ea"/>
              <a:ea typeface="+mn-ea"/>
            </a:endParaRPr>
          </a:p>
        </p:txBody>
      </p:sp>
      <p:sp>
        <p:nvSpPr>
          <p:cNvPr id="56324" name="テキスト ボックス 1">
            <a:extLst>
              <a:ext uri="{FF2B5EF4-FFF2-40B4-BE49-F238E27FC236}">
                <a16:creationId xmlns:a16="http://schemas.microsoft.com/office/drawing/2014/main" id="{E3D847F7-DCB6-4916-80A6-016EE744C58F}"/>
              </a:ext>
            </a:extLst>
          </p:cNvPr>
          <p:cNvSpPr txBox="1">
            <a:spLocks noChangeArrowheads="1"/>
          </p:cNvSpPr>
          <p:nvPr/>
        </p:nvSpPr>
        <p:spPr bwMode="auto">
          <a:xfrm>
            <a:off x="346075" y="2195079"/>
            <a:ext cx="8451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ja-JP" altLang="en-US" sz="2000" b="0" dirty="0">
                <a:solidFill>
                  <a:srgbClr val="FF0000"/>
                </a:solidFill>
                <a:latin typeface="+mn-ea"/>
              </a:rPr>
              <a:t>トランスデューサーの位置は中腋窩線と第</a:t>
            </a:r>
            <a:r>
              <a:rPr lang="en-US" altLang="ja-JP" sz="2000" b="0" dirty="0">
                <a:solidFill>
                  <a:srgbClr val="FF0000"/>
                </a:solidFill>
                <a:latin typeface="+mn-ea"/>
              </a:rPr>
              <a:t>4</a:t>
            </a:r>
            <a:r>
              <a:rPr lang="ja-JP" altLang="en-US" sz="2000" b="0" dirty="0">
                <a:solidFill>
                  <a:srgbClr val="FF0000"/>
                </a:solidFill>
                <a:latin typeface="+mn-ea"/>
              </a:rPr>
              <a:t>肋間の交点（右房の高さ）</a:t>
            </a:r>
          </a:p>
        </p:txBody>
      </p:sp>
      <p:sp>
        <p:nvSpPr>
          <p:cNvPr id="56334" name="テキスト ボックス 22">
            <a:extLst>
              <a:ext uri="{FF2B5EF4-FFF2-40B4-BE49-F238E27FC236}">
                <a16:creationId xmlns:a16="http://schemas.microsoft.com/office/drawing/2014/main" id="{39B5DAF8-E489-49D8-9FDB-29E42AB472E5}"/>
              </a:ext>
            </a:extLst>
          </p:cNvPr>
          <p:cNvSpPr txBox="1">
            <a:spLocks noChangeArrowheads="1"/>
          </p:cNvSpPr>
          <p:nvPr/>
        </p:nvSpPr>
        <p:spPr bwMode="auto">
          <a:xfrm>
            <a:off x="4591050" y="3892550"/>
            <a:ext cx="401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ja-JP" altLang="en-US" sz="2000" b="0">
                <a:solidFill>
                  <a:srgbClr val="FF0000"/>
                </a:solidFill>
                <a:latin typeface="Arial" panose="020B0604020202020204" pitchFamily="34" charset="0"/>
              </a:rPr>
              <a:t>実際より低く測定される</a:t>
            </a:r>
          </a:p>
        </p:txBody>
      </p:sp>
      <p:grpSp>
        <p:nvGrpSpPr>
          <p:cNvPr id="3" name="グループ化 2">
            <a:extLst>
              <a:ext uri="{FF2B5EF4-FFF2-40B4-BE49-F238E27FC236}">
                <a16:creationId xmlns:a16="http://schemas.microsoft.com/office/drawing/2014/main" id="{A9D65184-6557-48A5-9B70-B3A41A7E8E14}"/>
              </a:ext>
            </a:extLst>
          </p:cNvPr>
          <p:cNvGrpSpPr/>
          <p:nvPr/>
        </p:nvGrpSpPr>
        <p:grpSpPr>
          <a:xfrm>
            <a:off x="539750" y="2880317"/>
            <a:ext cx="8332787" cy="1371600"/>
            <a:chOff x="582613" y="2286000"/>
            <a:chExt cx="8332787" cy="1371600"/>
          </a:xfrm>
        </p:grpSpPr>
        <p:pic>
          <p:nvPicPr>
            <p:cNvPr id="56323" name="Picture 3" descr="C:\Users\AokiY01\AppData\Local\Microsoft\Windows\Temporary Internet Files\Content.Outlook\35O9J3KH\side_human_pose (2).png">
              <a:extLst>
                <a:ext uri="{FF2B5EF4-FFF2-40B4-BE49-F238E27FC236}">
                  <a16:creationId xmlns:a16="http://schemas.microsoft.com/office/drawing/2014/main" id="{570FBF70-C90E-4D1E-AF31-927084B0BE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13" y="2286000"/>
              <a:ext cx="83327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テキスト ボックス 4">
              <a:extLst>
                <a:ext uri="{FF2B5EF4-FFF2-40B4-BE49-F238E27FC236}">
                  <a16:creationId xmlns:a16="http://schemas.microsoft.com/office/drawing/2014/main" id="{CECE5309-109D-42DF-8BD7-BA8D05D4286F}"/>
                </a:ext>
              </a:extLst>
            </p:cNvPr>
            <p:cNvSpPr txBox="1">
              <a:spLocks noChangeArrowheads="1"/>
            </p:cNvSpPr>
            <p:nvPr/>
          </p:nvSpPr>
          <p:spPr bwMode="auto">
            <a:xfrm>
              <a:off x="3195638" y="2646363"/>
              <a:ext cx="374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en-US" altLang="ja-JP">
                  <a:solidFill>
                    <a:srgbClr val="FF0000"/>
                  </a:solidFill>
                  <a:latin typeface="Arial" panose="020B0604020202020204" pitchFamily="34" charset="0"/>
                </a:rPr>
                <a:t>×</a:t>
              </a:r>
              <a:endParaRPr lang="ja-JP" altLang="en-US">
                <a:solidFill>
                  <a:srgbClr val="FF0000"/>
                </a:solidFill>
                <a:latin typeface="Arial" panose="020B0604020202020204" pitchFamily="34" charset="0"/>
              </a:endParaRPr>
            </a:p>
          </p:txBody>
        </p:sp>
      </p:grpSp>
      <p:pic>
        <p:nvPicPr>
          <p:cNvPr id="2" name="図 1">
            <a:extLst>
              <a:ext uri="{FF2B5EF4-FFF2-40B4-BE49-F238E27FC236}">
                <a16:creationId xmlns:a16="http://schemas.microsoft.com/office/drawing/2014/main" id="{BBD28CFF-032A-4DEA-A3F9-00F7289D1258}"/>
              </a:ext>
            </a:extLst>
          </p:cNvPr>
          <p:cNvPicPr>
            <a:picLocks noChangeAspect="1"/>
          </p:cNvPicPr>
          <p:nvPr/>
        </p:nvPicPr>
        <p:blipFill>
          <a:blip r:embed="rId4"/>
          <a:stretch>
            <a:fillRect/>
          </a:stretch>
        </p:blipFill>
        <p:spPr>
          <a:xfrm>
            <a:off x="761925" y="4292600"/>
            <a:ext cx="4781700" cy="2383879"/>
          </a:xfrm>
          <a:prstGeom prst="rect">
            <a:avLst/>
          </a:prstGeom>
        </p:spPr>
      </p:pic>
      <p:sp>
        <p:nvSpPr>
          <p:cNvPr id="56332" name="テキスト ボックス 3">
            <a:extLst>
              <a:ext uri="{FF2B5EF4-FFF2-40B4-BE49-F238E27FC236}">
                <a16:creationId xmlns:a16="http://schemas.microsoft.com/office/drawing/2014/main" id="{F23B1D3C-6B6C-4B7B-8067-8F5673CCCCF9}"/>
              </a:ext>
            </a:extLst>
          </p:cNvPr>
          <p:cNvSpPr txBox="1">
            <a:spLocks noChangeArrowheads="1"/>
          </p:cNvSpPr>
          <p:nvPr/>
        </p:nvSpPr>
        <p:spPr bwMode="auto">
          <a:xfrm>
            <a:off x="839787" y="4544017"/>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ja-JP" altLang="en-US" b="0" dirty="0">
                <a:solidFill>
                  <a:srgbClr val="FF0000"/>
                </a:solidFill>
                <a:latin typeface="Arial" panose="020B0604020202020204" pitchFamily="34" charset="0"/>
              </a:rPr>
              <a:t>胸部</a:t>
            </a:r>
          </a:p>
        </p:txBody>
      </p:sp>
      <p:sp>
        <p:nvSpPr>
          <p:cNvPr id="56333" name="テキスト ボックス 21">
            <a:extLst>
              <a:ext uri="{FF2B5EF4-FFF2-40B4-BE49-F238E27FC236}">
                <a16:creationId xmlns:a16="http://schemas.microsoft.com/office/drawing/2014/main" id="{4568EA46-E772-40C6-BB2F-7E1E7B209CC1}"/>
              </a:ext>
            </a:extLst>
          </p:cNvPr>
          <p:cNvSpPr txBox="1">
            <a:spLocks noChangeArrowheads="1"/>
          </p:cNvSpPr>
          <p:nvPr/>
        </p:nvSpPr>
        <p:spPr bwMode="auto">
          <a:xfrm>
            <a:off x="4607394" y="5413471"/>
            <a:ext cx="4484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ja-JP" altLang="en-US" sz="2000" b="0" dirty="0">
                <a:solidFill>
                  <a:srgbClr val="FF0000"/>
                </a:solidFill>
                <a:latin typeface="+mn-ea"/>
              </a:rPr>
              <a:t>理想的なトランスデューサーの高さ</a:t>
            </a:r>
            <a:endParaRPr lang="en-US" altLang="ja-JP" sz="2000" b="0" dirty="0">
              <a:solidFill>
                <a:srgbClr val="FF0000"/>
              </a:solidFill>
              <a:latin typeface="+mn-ea"/>
            </a:endParaRPr>
          </a:p>
          <a:p>
            <a:pPr algn="ctr" eaLnBrk="1" hangingPunct="1">
              <a:spcBef>
                <a:spcPct val="0"/>
              </a:spcBef>
              <a:buFontTx/>
              <a:buNone/>
            </a:pPr>
            <a:r>
              <a:rPr lang="ja-JP" altLang="en-US" sz="2000" b="0" dirty="0">
                <a:solidFill>
                  <a:srgbClr val="FF0000"/>
                </a:solidFill>
                <a:latin typeface="+mn-ea"/>
              </a:rPr>
              <a:t>→右房の高さ</a:t>
            </a:r>
          </a:p>
        </p:txBody>
      </p:sp>
    </p:spTree>
    <p:extLst>
      <p:ext uri="{BB962C8B-B14F-4D97-AF65-F5344CB8AC3E}">
        <p14:creationId xmlns:p14="http://schemas.microsoft.com/office/powerpoint/2010/main" val="1503269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B7CFDDA-F3B3-4E61-A798-552B0E07EC13}"/>
              </a:ext>
            </a:extLst>
          </p:cNvPr>
          <p:cNvSpPr>
            <a:spLocks noGrp="1"/>
          </p:cNvSpPr>
          <p:nvPr>
            <p:ph type="title"/>
          </p:nvPr>
        </p:nvSpPr>
        <p:spPr>
          <a:xfrm>
            <a:off x="608012" y="158242"/>
            <a:ext cx="8535988" cy="1499616"/>
          </a:xfrm>
        </p:spPr>
        <p:txBody>
          <a:bodyPr>
            <a:normAutofit/>
          </a:bodyPr>
          <a:lstStyle/>
          <a:p>
            <a:pPr eaLnBrk="1" hangingPunct="1"/>
            <a:r>
              <a:rPr lang="ja-JP" altLang="en-GB" sz="3200" dirty="0">
                <a:latin typeface="+mn-ea"/>
                <a:ea typeface="+mn-ea"/>
              </a:rPr>
              <a:t>圧トランスデューサーの高さ設定の重要性</a:t>
            </a:r>
            <a:endParaRPr lang="ja-JP" altLang="en-US" sz="3200" dirty="0">
              <a:latin typeface="+mn-ea"/>
              <a:ea typeface="+mn-ea"/>
            </a:endParaRPr>
          </a:p>
        </p:txBody>
      </p:sp>
      <p:pic>
        <p:nvPicPr>
          <p:cNvPr id="57347" name="Picture 4">
            <a:extLst>
              <a:ext uri="{FF2B5EF4-FFF2-40B4-BE49-F238E27FC236}">
                <a16:creationId xmlns:a16="http://schemas.microsoft.com/office/drawing/2014/main" id="{665DFCBA-1E9C-4EF7-AE28-A9E6082174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3469" t="31264" r="14207" b="9843"/>
          <a:stretch>
            <a:fillRect/>
          </a:stretch>
        </p:blipFill>
        <p:spPr>
          <a:xfrm>
            <a:off x="869156" y="1657858"/>
            <a:ext cx="7405688" cy="4681537"/>
          </a:xfrm>
        </p:spPr>
      </p:pic>
    </p:spTree>
    <p:extLst>
      <p:ext uri="{BB962C8B-B14F-4D97-AF65-F5344CB8AC3E}">
        <p14:creationId xmlns:p14="http://schemas.microsoft.com/office/powerpoint/2010/main" val="1225526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E3D7EFE-A523-4FAF-AD40-188E19388C5F}"/>
              </a:ext>
            </a:extLst>
          </p:cNvPr>
          <p:cNvSpPr>
            <a:spLocks noGrp="1"/>
          </p:cNvSpPr>
          <p:nvPr>
            <p:ph type="title"/>
          </p:nvPr>
        </p:nvSpPr>
        <p:spPr>
          <a:xfrm>
            <a:off x="771501" y="581559"/>
            <a:ext cx="7623429" cy="1499616"/>
          </a:xfrm>
        </p:spPr>
        <p:txBody>
          <a:bodyPr>
            <a:normAutofit/>
          </a:bodyPr>
          <a:lstStyle/>
          <a:p>
            <a:r>
              <a:rPr lang="ja-JP" altLang="en-US" sz="4000" dirty="0">
                <a:latin typeface="+mn-ea"/>
                <a:ea typeface="+mn-ea"/>
              </a:rPr>
              <a:t>ガイディングカテーテルの影響</a:t>
            </a:r>
          </a:p>
        </p:txBody>
      </p:sp>
      <p:sp>
        <p:nvSpPr>
          <p:cNvPr id="7" name="テキスト ボックス 6">
            <a:extLst>
              <a:ext uri="{FF2B5EF4-FFF2-40B4-BE49-F238E27FC236}">
                <a16:creationId xmlns:a16="http://schemas.microsoft.com/office/drawing/2014/main" id="{DECAF6BE-09A7-4D25-B04B-F022E388920E}"/>
              </a:ext>
            </a:extLst>
          </p:cNvPr>
          <p:cNvSpPr txBox="1"/>
          <p:nvPr/>
        </p:nvSpPr>
        <p:spPr>
          <a:xfrm>
            <a:off x="155334" y="2006419"/>
            <a:ext cx="8855765" cy="400110"/>
          </a:xfrm>
          <a:prstGeom prst="rect">
            <a:avLst/>
          </a:prstGeom>
          <a:noFill/>
        </p:spPr>
        <p:txBody>
          <a:bodyPr wrap="square">
            <a:spAutoFit/>
          </a:bodyPr>
          <a:lstStyle/>
          <a:p>
            <a:pPr algn="ctr" eaLnBrk="1" hangingPunct="1">
              <a:defRPr/>
            </a:pPr>
            <a:r>
              <a:rPr kumimoji="1" lang="ja-JP" altLang="en-US" sz="2000" b="0" dirty="0">
                <a:solidFill>
                  <a:schemeClr val="tx1">
                    <a:lumMod val="50000"/>
                  </a:schemeClr>
                </a:solidFill>
                <a:latin typeface="+mn-ea"/>
              </a:rPr>
              <a:t>ガイディングカテーテルが血管内を占有することにて狭窄と同じ状態になる</a:t>
            </a:r>
            <a:endParaRPr kumimoji="1" lang="en-US" altLang="ja-JP" sz="2000" b="0" dirty="0">
              <a:solidFill>
                <a:schemeClr val="tx1">
                  <a:lumMod val="50000"/>
                </a:schemeClr>
              </a:solidFill>
              <a:latin typeface="+mn-ea"/>
            </a:endParaRPr>
          </a:p>
        </p:txBody>
      </p:sp>
      <p:pic>
        <p:nvPicPr>
          <p:cNvPr id="58372" name="Picture 2" descr="C:\Users\AokiY01\Desktop\イラスト　＆スライド\PCI_03.jpg">
            <a:extLst>
              <a:ext uri="{FF2B5EF4-FFF2-40B4-BE49-F238E27FC236}">
                <a16:creationId xmlns:a16="http://schemas.microsoft.com/office/drawing/2014/main" id="{6666D785-957A-42CB-95F4-27DCCB915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9" y="2518219"/>
            <a:ext cx="4471987"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CC1C6DA7-034E-40A9-A0E1-7AB778CFE03A}"/>
              </a:ext>
            </a:extLst>
          </p:cNvPr>
          <p:cNvSpPr txBox="1"/>
          <p:nvPr/>
        </p:nvSpPr>
        <p:spPr>
          <a:xfrm>
            <a:off x="2008982" y="2935227"/>
            <a:ext cx="4572000"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mn-ea"/>
              </a:rPr>
              <a:t>7Fr</a:t>
            </a:r>
            <a:r>
              <a:rPr kumimoji="1" lang="ja-JP" altLang="en-US" sz="2000" b="0" dirty="0">
                <a:solidFill>
                  <a:schemeClr val="tx1">
                    <a:lumMod val="50000"/>
                  </a:schemeClr>
                </a:solidFill>
                <a:latin typeface="+mn-ea"/>
              </a:rPr>
              <a:t>ガイディングカテーテル</a:t>
            </a:r>
          </a:p>
        </p:txBody>
      </p:sp>
      <p:sp>
        <p:nvSpPr>
          <p:cNvPr id="11" name="テキスト ボックス 10">
            <a:extLst>
              <a:ext uri="{FF2B5EF4-FFF2-40B4-BE49-F238E27FC236}">
                <a16:creationId xmlns:a16="http://schemas.microsoft.com/office/drawing/2014/main" id="{CB05B67C-4372-417F-93CA-142BDC898A6C}"/>
              </a:ext>
            </a:extLst>
          </p:cNvPr>
          <p:cNvSpPr txBox="1"/>
          <p:nvPr/>
        </p:nvSpPr>
        <p:spPr>
          <a:xfrm>
            <a:off x="1519065" y="3863975"/>
            <a:ext cx="4572000"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mn-ea"/>
              </a:rPr>
              <a:t>LMT</a:t>
            </a:r>
            <a:r>
              <a:rPr kumimoji="1" lang="ja-JP" altLang="en-US" sz="2000" b="0" dirty="0">
                <a:solidFill>
                  <a:schemeClr val="tx1">
                    <a:lumMod val="50000"/>
                  </a:schemeClr>
                </a:solidFill>
                <a:latin typeface="+mn-ea"/>
              </a:rPr>
              <a:t> </a:t>
            </a:r>
            <a:r>
              <a:rPr kumimoji="1" lang="en-US" altLang="ja-JP" sz="2000" b="0" dirty="0">
                <a:solidFill>
                  <a:schemeClr val="tx1">
                    <a:lumMod val="50000"/>
                  </a:schemeClr>
                </a:solidFill>
                <a:latin typeface="+mn-ea"/>
              </a:rPr>
              <a:t>4.5mm</a:t>
            </a:r>
            <a:r>
              <a:rPr kumimoji="1" lang="ja-JP" altLang="en-US" sz="2000" b="0" dirty="0">
                <a:solidFill>
                  <a:schemeClr val="tx1">
                    <a:lumMod val="50000"/>
                  </a:schemeClr>
                </a:solidFill>
                <a:latin typeface="+mn-ea"/>
              </a:rPr>
              <a:t>径</a:t>
            </a:r>
          </a:p>
        </p:txBody>
      </p:sp>
      <p:grpSp>
        <p:nvGrpSpPr>
          <p:cNvPr id="3" name="グループ化 2">
            <a:extLst>
              <a:ext uri="{FF2B5EF4-FFF2-40B4-BE49-F238E27FC236}">
                <a16:creationId xmlns:a16="http://schemas.microsoft.com/office/drawing/2014/main" id="{EBBA8235-3F62-4782-BE38-20E0E093580B}"/>
              </a:ext>
            </a:extLst>
          </p:cNvPr>
          <p:cNvGrpSpPr/>
          <p:nvPr/>
        </p:nvGrpSpPr>
        <p:grpSpPr>
          <a:xfrm>
            <a:off x="5429594" y="4264025"/>
            <a:ext cx="3570288" cy="1600200"/>
            <a:chOff x="5283200" y="3323431"/>
            <a:chExt cx="3570288" cy="1600200"/>
          </a:xfrm>
        </p:grpSpPr>
        <p:sp>
          <p:nvSpPr>
            <p:cNvPr id="8" name="テキスト ボックス 7">
              <a:extLst>
                <a:ext uri="{FF2B5EF4-FFF2-40B4-BE49-F238E27FC236}">
                  <a16:creationId xmlns:a16="http://schemas.microsoft.com/office/drawing/2014/main" id="{794FD7CB-E59D-4CC8-974B-5583101E7052}"/>
                </a:ext>
              </a:extLst>
            </p:cNvPr>
            <p:cNvSpPr txBox="1"/>
            <p:nvPr/>
          </p:nvSpPr>
          <p:spPr>
            <a:xfrm>
              <a:off x="6580982" y="4523581"/>
              <a:ext cx="792162"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Arial" charset="0"/>
                  <a:ea typeface="ＭＳ Ｐゴシック" charset="-128"/>
                </a:rPr>
                <a:t>51%</a:t>
              </a:r>
              <a:endParaRPr kumimoji="1" lang="ja-JP" altLang="en-US" sz="2000" b="0" dirty="0">
                <a:solidFill>
                  <a:schemeClr val="tx1">
                    <a:lumMod val="50000"/>
                  </a:schemeClr>
                </a:solidFill>
                <a:latin typeface="Arial" charset="0"/>
                <a:ea typeface="ＭＳ Ｐゴシック" charset="-128"/>
              </a:endParaRPr>
            </a:p>
          </p:txBody>
        </p:sp>
        <p:pic>
          <p:nvPicPr>
            <p:cNvPr id="58376" name="Picture 5" descr="C:\Users\AokiY01\Desktop\スライドイラスト\catheter_01-6.jpg">
              <a:extLst>
                <a:ext uri="{FF2B5EF4-FFF2-40B4-BE49-F238E27FC236}">
                  <a16:creationId xmlns:a16="http://schemas.microsoft.com/office/drawing/2014/main" id="{30D7160E-D4BF-419D-ACE1-5F20EE3EE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3323431"/>
              <a:ext cx="12382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テキスト ボックス 13">
              <a:extLst>
                <a:ext uri="{FF2B5EF4-FFF2-40B4-BE49-F238E27FC236}">
                  <a16:creationId xmlns:a16="http://schemas.microsoft.com/office/drawing/2014/main" id="{9C4172B6-01DC-48F8-9111-FE05867642DC}"/>
                </a:ext>
              </a:extLst>
            </p:cNvPr>
            <p:cNvSpPr txBox="1">
              <a:spLocks noChangeArrowheads="1"/>
            </p:cNvSpPr>
            <p:nvPr/>
          </p:nvSpPr>
          <p:spPr bwMode="auto">
            <a:xfrm>
              <a:off x="5283200" y="3683793"/>
              <a:ext cx="117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en-US" altLang="ja-JP" sz="2000" b="0" dirty="0">
                  <a:solidFill>
                    <a:srgbClr val="000000"/>
                  </a:solidFill>
                  <a:latin typeface="Arial" panose="020B0604020202020204" pitchFamily="34" charset="0"/>
                </a:rPr>
                <a:t>4.5mm</a:t>
              </a:r>
              <a:endParaRPr lang="ja-JP" altLang="en-US" sz="2000" b="0" dirty="0">
                <a:solidFill>
                  <a:srgbClr val="000000"/>
                </a:solidFill>
                <a:latin typeface="Arial" panose="020B0604020202020204" pitchFamily="34" charset="0"/>
              </a:endParaRPr>
            </a:p>
          </p:txBody>
        </p:sp>
        <p:sp>
          <p:nvSpPr>
            <p:cNvPr id="58378" name="テキスト ボックス 14">
              <a:extLst>
                <a:ext uri="{FF2B5EF4-FFF2-40B4-BE49-F238E27FC236}">
                  <a16:creationId xmlns:a16="http://schemas.microsoft.com/office/drawing/2014/main" id="{91E1BF74-3093-4A3B-AF51-BD44341A6A05}"/>
                </a:ext>
              </a:extLst>
            </p:cNvPr>
            <p:cNvSpPr txBox="1">
              <a:spLocks noChangeArrowheads="1"/>
            </p:cNvSpPr>
            <p:nvPr/>
          </p:nvSpPr>
          <p:spPr bwMode="auto">
            <a:xfrm>
              <a:off x="7596188" y="3883818"/>
              <a:ext cx="1257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lang="en-US" altLang="ja-JP" sz="2000" b="0" dirty="0">
                  <a:solidFill>
                    <a:srgbClr val="000000"/>
                  </a:solidFill>
                  <a:latin typeface="Arial" panose="020B0604020202020204" pitchFamily="34" charset="0"/>
                </a:rPr>
                <a:t>2.3mm</a:t>
              </a:r>
              <a:endParaRPr lang="ja-JP" altLang="en-US" sz="2000" b="0" dirty="0">
                <a:solidFill>
                  <a:srgbClr val="000000"/>
                </a:solidFill>
                <a:latin typeface="Arial" panose="020B0604020202020204" pitchFamily="34" charset="0"/>
              </a:endParaRPr>
            </a:p>
          </p:txBody>
        </p:sp>
      </p:grpSp>
    </p:spTree>
    <p:extLst>
      <p:ext uri="{BB962C8B-B14F-4D97-AF65-F5344CB8AC3E}">
        <p14:creationId xmlns:p14="http://schemas.microsoft.com/office/powerpoint/2010/main" val="228318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287730CA-4B13-4326-BE2E-3069EBAEA597}"/>
              </a:ext>
            </a:extLst>
          </p:cNvPr>
          <p:cNvSpPr>
            <a:spLocks noGrp="1"/>
          </p:cNvSpPr>
          <p:nvPr>
            <p:ph type="title"/>
          </p:nvPr>
        </p:nvSpPr>
        <p:spPr>
          <a:xfrm>
            <a:off x="776224" y="197421"/>
            <a:ext cx="7591552" cy="1499616"/>
          </a:xfrm>
        </p:spPr>
        <p:txBody>
          <a:bodyPr>
            <a:normAutofit/>
          </a:bodyPr>
          <a:lstStyle/>
          <a:p>
            <a:r>
              <a:rPr lang="ja-JP" altLang="en-US" sz="4000" dirty="0">
                <a:latin typeface="+mn-ea"/>
                <a:ea typeface="+mn-ea"/>
              </a:rPr>
              <a:t>ガイディングカテーテルの影響</a:t>
            </a:r>
          </a:p>
        </p:txBody>
      </p:sp>
      <p:grpSp>
        <p:nvGrpSpPr>
          <p:cNvPr id="2" name="グループ化 1">
            <a:extLst>
              <a:ext uri="{FF2B5EF4-FFF2-40B4-BE49-F238E27FC236}">
                <a16:creationId xmlns:a16="http://schemas.microsoft.com/office/drawing/2014/main" id="{5F4BFD2B-9AA0-4DCD-A06A-EE7510FF1309}"/>
              </a:ext>
            </a:extLst>
          </p:cNvPr>
          <p:cNvGrpSpPr/>
          <p:nvPr/>
        </p:nvGrpSpPr>
        <p:grpSpPr>
          <a:xfrm>
            <a:off x="574675" y="1228725"/>
            <a:ext cx="7994650" cy="5487988"/>
            <a:chOff x="536575" y="838200"/>
            <a:chExt cx="7994650" cy="5487988"/>
          </a:xfrm>
        </p:grpSpPr>
        <p:pic>
          <p:nvPicPr>
            <p:cNvPr id="60419" name="Picture 2" descr="C:\Users\AokiY01\Desktop\スライドイラスト\catheter_01-1.jpg">
              <a:extLst>
                <a:ext uri="{FF2B5EF4-FFF2-40B4-BE49-F238E27FC236}">
                  <a16:creationId xmlns:a16="http://schemas.microsoft.com/office/drawing/2014/main" id="{1D09FF67-252C-4C12-9174-C449A0D67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100138"/>
              <a:ext cx="286861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descr="C:\Users\AokiY01\Desktop\スライドイラスト\catheter_01-3.jpg">
              <a:extLst>
                <a:ext uri="{FF2B5EF4-FFF2-40B4-BE49-F238E27FC236}">
                  <a16:creationId xmlns:a16="http://schemas.microsoft.com/office/drawing/2014/main" id="{AB14A2CD-AEBE-4951-A6E8-6AD5095062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75" y="2822575"/>
              <a:ext cx="293528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descr="C:\Users\AokiY01\Desktop\スライドイラスト\catheter_01-5.jpg">
              <a:extLst>
                <a:ext uri="{FF2B5EF4-FFF2-40B4-BE49-F238E27FC236}">
                  <a16:creationId xmlns:a16="http://schemas.microsoft.com/office/drawing/2014/main" id="{8E1ADC1E-9EFC-47C4-BC14-8CD21157A3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4584700"/>
              <a:ext cx="290195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CEAA7873-E138-4262-8C2D-321221C3C101}"/>
                </a:ext>
              </a:extLst>
            </p:cNvPr>
            <p:cNvSpPr txBox="1"/>
            <p:nvPr/>
          </p:nvSpPr>
          <p:spPr>
            <a:xfrm>
              <a:off x="7169150" y="1666875"/>
              <a:ext cx="1344613"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Arial" charset="0"/>
                  <a:ea typeface="ＭＳ Ｐゴシック" charset="-128"/>
                </a:rPr>
                <a:t>79%</a:t>
              </a:r>
              <a:endParaRPr kumimoji="1" lang="ja-JP" altLang="en-US" sz="2000" b="0" dirty="0">
                <a:solidFill>
                  <a:schemeClr val="tx1">
                    <a:lumMod val="50000"/>
                  </a:schemeClr>
                </a:solidFill>
                <a:latin typeface="Arial" charset="0"/>
                <a:ea typeface="ＭＳ Ｐゴシック" charset="-128"/>
              </a:endParaRPr>
            </a:p>
          </p:txBody>
        </p:sp>
        <p:sp>
          <p:nvSpPr>
            <p:cNvPr id="19" name="テキスト ボックス 18">
              <a:extLst>
                <a:ext uri="{FF2B5EF4-FFF2-40B4-BE49-F238E27FC236}">
                  <a16:creationId xmlns:a16="http://schemas.microsoft.com/office/drawing/2014/main" id="{472157A2-3E37-4D89-8823-5CEFE552E389}"/>
                </a:ext>
              </a:extLst>
            </p:cNvPr>
            <p:cNvSpPr txBox="1"/>
            <p:nvPr/>
          </p:nvSpPr>
          <p:spPr>
            <a:xfrm>
              <a:off x="7186613" y="3267075"/>
              <a:ext cx="1344612"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Arial" charset="0"/>
                  <a:ea typeface="ＭＳ Ｐゴシック" charset="-128"/>
                </a:rPr>
                <a:t>60%</a:t>
              </a:r>
              <a:endParaRPr kumimoji="1" lang="ja-JP" altLang="en-US" sz="2000" b="0" dirty="0">
                <a:solidFill>
                  <a:schemeClr val="tx1">
                    <a:lumMod val="50000"/>
                  </a:schemeClr>
                </a:solidFill>
                <a:latin typeface="Arial" charset="0"/>
                <a:ea typeface="ＭＳ Ｐゴシック" charset="-128"/>
              </a:endParaRPr>
            </a:p>
          </p:txBody>
        </p:sp>
        <p:sp>
          <p:nvSpPr>
            <p:cNvPr id="20" name="テキスト ボックス 19">
              <a:extLst>
                <a:ext uri="{FF2B5EF4-FFF2-40B4-BE49-F238E27FC236}">
                  <a16:creationId xmlns:a16="http://schemas.microsoft.com/office/drawing/2014/main" id="{BF473482-317F-4537-AFF7-3E77A06011C6}"/>
                </a:ext>
              </a:extLst>
            </p:cNvPr>
            <p:cNvSpPr txBox="1"/>
            <p:nvPr/>
          </p:nvSpPr>
          <p:spPr>
            <a:xfrm>
              <a:off x="7169150" y="4891088"/>
              <a:ext cx="1344613" cy="400050"/>
            </a:xfrm>
            <a:prstGeom prst="rect">
              <a:avLst/>
            </a:prstGeom>
            <a:noFill/>
          </p:spPr>
          <p:txBody>
            <a:bodyPr>
              <a:spAutoFit/>
            </a:bodyPr>
            <a:lstStyle/>
            <a:p>
              <a:pPr algn="ctr" eaLnBrk="1" hangingPunct="1">
                <a:defRPr/>
              </a:pPr>
              <a:r>
                <a:rPr kumimoji="1" lang="en-US" altLang="ja-JP" sz="2000" b="0" dirty="0">
                  <a:solidFill>
                    <a:schemeClr val="tx1">
                      <a:lumMod val="50000"/>
                    </a:schemeClr>
                  </a:solidFill>
                  <a:latin typeface="Arial" charset="0"/>
                  <a:ea typeface="ＭＳ Ｐゴシック" charset="-128"/>
                </a:rPr>
                <a:t>44%</a:t>
              </a:r>
              <a:endParaRPr kumimoji="1" lang="ja-JP" altLang="en-US" sz="2000" b="0" dirty="0">
                <a:solidFill>
                  <a:schemeClr val="tx1">
                    <a:lumMod val="50000"/>
                  </a:schemeClr>
                </a:solidFill>
                <a:latin typeface="Arial" charset="0"/>
                <a:ea typeface="ＭＳ Ｐゴシック" charset="-128"/>
              </a:endParaRPr>
            </a:p>
          </p:txBody>
        </p:sp>
        <p:pic>
          <p:nvPicPr>
            <p:cNvPr id="60425" name="Picture 2" descr="C:\Users\AokiY01\Desktop\スライドイラスト\catheter_01-2.jpg">
              <a:extLst>
                <a:ext uri="{FF2B5EF4-FFF2-40B4-BE49-F238E27FC236}">
                  <a16:creationId xmlns:a16="http://schemas.microsoft.com/office/drawing/2014/main" id="{3BC132DB-A276-4F9A-8AF5-F1CFC66E6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0150" y="838200"/>
              <a:ext cx="311943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3" descr="C:\Users\AokiY01\Desktop\スライドイラスト\catheter_01-4.jpg">
              <a:extLst>
                <a:ext uri="{FF2B5EF4-FFF2-40B4-BE49-F238E27FC236}">
                  <a16:creationId xmlns:a16="http://schemas.microsoft.com/office/drawing/2014/main" id="{A9F67000-1E57-4B13-9AAD-9C515B3646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788" y="2530475"/>
              <a:ext cx="31194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7" name="Picture 5" descr="C:\Users\AokiY01\Desktop\スライドイラスト\catheter_01-6.jpg">
              <a:extLst>
                <a:ext uri="{FF2B5EF4-FFF2-40B4-BE49-F238E27FC236}">
                  <a16:creationId xmlns:a16="http://schemas.microsoft.com/office/drawing/2014/main" id="{D0DF611A-1BDB-472B-A08C-75FEE8468A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4124325"/>
              <a:ext cx="322421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824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B8B97-C5CD-4552-A1D1-E01E6BE28FEB}"/>
              </a:ext>
            </a:extLst>
          </p:cNvPr>
          <p:cNvSpPr>
            <a:spLocks noGrp="1"/>
          </p:cNvSpPr>
          <p:nvPr>
            <p:ph type="title"/>
          </p:nvPr>
        </p:nvSpPr>
        <p:spPr/>
        <p:txBody>
          <a:bodyPr/>
          <a:lstStyle/>
          <a:p>
            <a:r>
              <a:rPr kumimoji="1" lang="ja-JP" altLang="en-US" dirty="0"/>
              <a:t>図解</a:t>
            </a:r>
          </a:p>
        </p:txBody>
      </p:sp>
      <p:grpSp>
        <p:nvGrpSpPr>
          <p:cNvPr id="42" name="グループ化 41">
            <a:extLst>
              <a:ext uri="{FF2B5EF4-FFF2-40B4-BE49-F238E27FC236}">
                <a16:creationId xmlns:a16="http://schemas.microsoft.com/office/drawing/2014/main" id="{EF13E3C8-FCCB-40B7-951A-ACCCE320C9DC}"/>
              </a:ext>
            </a:extLst>
          </p:cNvPr>
          <p:cNvGrpSpPr/>
          <p:nvPr/>
        </p:nvGrpSpPr>
        <p:grpSpPr>
          <a:xfrm>
            <a:off x="1645326" y="1893259"/>
            <a:ext cx="5535593" cy="3071482"/>
            <a:chOff x="1785773" y="2329540"/>
            <a:chExt cx="5535593" cy="3071482"/>
          </a:xfrm>
        </p:grpSpPr>
        <p:sp>
          <p:nvSpPr>
            <p:cNvPr id="35" name="テキスト ボックス 34">
              <a:extLst>
                <a:ext uri="{FF2B5EF4-FFF2-40B4-BE49-F238E27FC236}">
                  <a16:creationId xmlns:a16="http://schemas.microsoft.com/office/drawing/2014/main" id="{F9F4EFC0-2DCE-46B3-B566-F5686D713659}"/>
                </a:ext>
              </a:extLst>
            </p:cNvPr>
            <p:cNvSpPr txBox="1"/>
            <p:nvPr/>
          </p:nvSpPr>
          <p:spPr>
            <a:xfrm>
              <a:off x="2072448" y="4349081"/>
              <a:ext cx="1685714" cy="369332"/>
            </a:xfrm>
            <a:prstGeom prst="rect">
              <a:avLst/>
            </a:prstGeom>
            <a:noFill/>
          </p:spPr>
          <p:txBody>
            <a:bodyPr wrap="square" rtlCol="0">
              <a:spAutoFit/>
            </a:bodyPr>
            <a:lstStyle/>
            <a:p>
              <a:pPr algn="ctr"/>
              <a:r>
                <a:rPr lang="en-US" altLang="ja-JP" dirty="0"/>
                <a:t>ΔP</a:t>
              </a:r>
              <a:r>
                <a:rPr lang="ja-JP" altLang="en-US" dirty="0"/>
                <a:t>＝</a:t>
              </a:r>
              <a:r>
                <a:rPr lang="en-US" altLang="ja-JP" dirty="0"/>
                <a:t>30</a:t>
              </a:r>
              <a:endParaRPr kumimoji="1" lang="ja-JP" altLang="en-US" dirty="0"/>
            </a:p>
          </p:txBody>
        </p:sp>
        <p:grpSp>
          <p:nvGrpSpPr>
            <p:cNvPr id="41" name="グループ化 40">
              <a:extLst>
                <a:ext uri="{FF2B5EF4-FFF2-40B4-BE49-F238E27FC236}">
                  <a16:creationId xmlns:a16="http://schemas.microsoft.com/office/drawing/2014/main" id="{6EFF01A1-3C59-4B59-8291-0592395BBE42}"/>
                </a:ext>
              </a:extLst>
            </p:cNvPr>
            <p:cNvGrpSpPr/>
            <p:nvPr/>
          </p:nvGrpSpPr>
          <p:grpSpPr>
            <a:xfrm>
              <a:off x="1785773" y="2329540"/>
              <a:ext cx="5535593" cy="3071482"/>
              <a:chOff x="1785773" y="2329540"/>
              <a:chExt cx="5535593" cy="3071482"/>
            </a:xfrm>
          </p:grpSpPr>
          <p:grpSp>
            <p:nvGrpSpPr>
              <p:cNvPr id="34" name="グループ化 33">
                <a:extLst>
                  <a:ext uri="{FF2B5EF4-FFF2-40B4-BE49-F238E27FC236}">
                    <a16:creationId xmlns:a16="http://schemas.microsoft.com/office/drawing/2014/main" id="{EA5383B2-908B-4E9D-BC28-96D4C1977319}"/>
                  </a:ext>
                </a:extLst>
              </p:cNvPr>
              <p:cNvGrpSpPr/>
              <p:nvPr/>
            </p:nvGrpSpPr>
            <p:grpSpPr>
              <a:xfrm>
                <a:off x="1785773" y="2329540"/>
                <a:ext cx="5351402" cy="2234368"/>
                <a:chOff x="1785773" y="2329540"/>
                <a:chExt cx="5351402" cy="2234368"/>
              </a:xfrm>
            </p:grpSpPr>
            <p:grpSp>
              <p:nvGrpSpPr>
                <p:cNvPr id="32" name="グループ化 31">
                  <a:extLst>
                    <a:ext uri="{FF2B5EF4-FFF2-40B4-BE49-F238E27FC236}">
                      <a16:creationId xmlns:a16="http://schemas.microsoft.com/office/drawing/2014/main" id="{56CA61B5-2196-431E-8A3D-F45E96CC14B7}"/>
                    </a:ext>
                  </a:extLst>
                </p:cNvPr>
                <p:cNvGrpSpPr/>
                <p:nvPr/>
              </p:nvGrpSpPr>
              <p:grpSpPr>
                <a:xfrm>
                  <a:off x="1785773" y="2329540"/>
                  <a:ext cx="5351402" cy="2234368"/>
                  <a:chOff x="1785773" y="2329540"/>
                  <a:chExt cx="5351402" cy="2234368"/>
                </a:xfrm>
              </p:grpSpPr>
              <p:grpSp>
                <p:nvGrpSpPr>
                  <p:cNvPr id="28" name="グループ化 27">
                    <a:extLst>
                      <a:ext uri="{FF2B5EF4-FFF2-40B4-BE49-F238E27FC236}">
                        <a16:creationId xmlns:a16="http://schemas.microsoft.com/office/drawing/2014/main" id="{C11AB999-87B6-4010-AC7A-88B2D180F31E}"/>
                      </a:ext>
                    </a:extLst>
                  </p:cNvPr>
                  <p:cNvGrpSpPr/>
                  <p:nvPr/>
                </p:nvGrpSpPr>
                <p:grpSpPr>
                  <a:xfrm>
                    <a:off x="1785773" y="2329540"/>
                    <a:ext cx="5351402" cy="2234368"/>
                    <a:chOff x="1785773" y="2329540"/>
                    <a:chExt cx="5351402" cy="2234368"/>
                  </a:xfrm>
                </p:grpSpPr>
                <p:grpSp>
                  <p:nvGrpSpPr>
                    <p:cNvPr id="24" name="グループ化 23">
                      <a:extLst>
                        <a:ext uri="{FF2B5EF4-FFF2-40B4-BE49-F238E27FC236}">
                          <a16:creationId xmlns:a16="http://schemas.microsoft.com/office/drawing/2014/main" id="{3711C153-537D-417C-B446-90BD2E0C5D57}"/>
                        </a:ext>
                      </a:extLst>
                    </p:cNvPr>
                    <p:cNvGrpSpPr/>
                    <p:nvPr/>
                  </p:nvGrpSpPr>
                  <p:grpSpPr>
                    <a:xfrm>
                      <a:off x="2006824" y="2563155"/>
                      <a:ext cx="5130351" cy="2000753"/>
                      <a:chOff x="404602" y="2101909"/>
                      <a:chExt cx="4562559" cy="1238079"/>
                    </a:xfrm>
                  </p:grpSpPr>
                  <p:cxnSp>
                    <p:nvCxnSpPr>
                      <p:cNvPr id="6" name="直線コネクタ 5">
                        <a:extLst>
                          <a:ext uri="{FF2B5EF4-FFF2-40B4-BE49-F238E27FC236}">
                            <a16:creationId xmlns:a16="http://schemas.microsoft.com/office/drawing/2014/main" id="{D32794D1-5E48-400A-8126-1A2E865E893C}"/>
                          </a:ext>
                        </a:extLst>
                      </p:cNvPr>
                      <p:cNvCxnSpPr/>
                      <p:nvPr/>
                    </p:nvCxnSpPr>
                    <p:spPr>
                      <a:xfrm>
                        <a:off x="404602" y="2952244"/>
                        <a:ext cx="1456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5F7633A2-BC75-4FA3-8794-4513A009FD6E}"/>
                          </a:ext>
                        </a:extLst>
                      </p:cNvPr>
                      <p:cNvGrpSpPr/>
                      <p:nvPr/>
                    </p:nvGrpSpPr>
                    <p:grpSpPr>
                      <a:xfrm>
                        <a:off x="404602" y="2101909"/>
                        <a:ext cx="4562559" cy="1238079"/>
                        <a:chOff x="404602" y="2112021"/>
                        <a:chExt cx="4562559" cy="1238079"/>
                      </a:xfrm>
                    </p:grpSpPr>
                    <p:cxnSp>
                      <p:nvCxnSpPr>
                        <p:cNvPr id="5" name="直線コネクタ 4">
                          <a:extLst>
                            <a:ext uri="{FF2B5EF4-FFF2-40B4-BE49-F238E27FC236}">
                              <a16:creationId xmlns:a16="http://schemas.microsoft.com/office/drawing/2014/main" id="{1B8EED1C-51DA-4849-B15A-650E95396532}"/>
                            </a:ext>
                          </a:extLst>
                        </p:cNvPr>
                        <p:cNvCxnSpPr/>
                        <p:nvPr/>
                      </p:nvCxnSpPr>
                      <p:spPr>
                        <a:xfrm>
                          <a:off x="404602" y="2508531"/>
                          <a:ext cx="1456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6D632970-DA7C-43D3-8D71-6505C5476BE1}"/>
                            </a:ext>
                          </a:extLst>
                        </p:cNvPr>
                        <p:cNvSpPr/>
                        <p:nvPr/>
                      </p:nvSpPr>
                      <p:spPr>
                        <a:xfrm>
                          <a:off x="1796431" y="2112021"/>
                          <a:ext cx="1796432" cy="123807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64962147-2605-481D-9179-812824BA7CBA}"/>
                            </a:ext>
                          </a:extLst>
                        </p:cNvPr>
                        <p:cNvCxnSpPr/>
                        <p:nvPr/>
                      </p:nvCxnSpPr>
                      <p:spPr>
                        <a:xfrm>
                          <a:off x="3510595" y="2952244"/>
                          <a:ext cx="1456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4839687-25FE-4841-A483-A8E5C7E66FA5}"/>
                            </a:ext>
                          </a:extLst>
                        </p:cNvPr>
                        <p:cNvCxnSpPr/>
                        <p:nvPr/>
                      </p:nvCxnSpPr>
                      <p:spPr>
                        <a:xfrm>
                          <a:off x="3510595" y="2481557"/>
                          <a:ext cx="14565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弦 9">
                          <a:extLst>
                            <a:ext uri="{FF2B5EF4-FFF2-40B4-BE49-F238E27FC236}">
                              <a16:creationId xmlns:a16="http://schemas.microsoft.com/office/drawing/2014/main" id="{D0B7C8B9-5E73-4337-B9D7-E891C7011B62}"/>
                            </a:ext>
                          </a:extLst>
                        </p:cNvPr>
                        <p:cNvSpPr/>
                        <p:nvPr/>
                      </p:nvSpPr>
                      <p:spPr>
                        <a:xfrm rot="16200000">
                          <a:off x="1029462" y="2337420"/>
                          <a:ext cx="366156" cy="376263"/>
                        </a:xfrm>
                        <a:prstGeom prst="chord">
                          <a:avLst>
                            <a:gd name="adj1" fmla="val 52314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弦 12">
                          <a:extLst>
                            <a:ext uri="{FF2B5EF4-FFF2-40B4-BE49-F238E27FC236}">
                              <a16:creationId xmlns:a16="http://schemas.microsoft.com/office/drawing/2014/main" id="{81A0F88B-FD32-40B3-9484-E5CF13DDCD08}"/>
                            </a:ext>
                          </a:extLst>
                        </p:cNvPr>
                        <p:cNvSpPr/>
                        <p:nvPr/>
                      </p:nvSpPr>
                      <p:spPr>
                        <a:xfrm rot="5582834">
                          <a:off x="1029463" y="2764112"/>
                          <a:ext cx="366156" cy="376263"/>
                        </a:xfrm>
                        <a:prstGeom prst="chord">
                          <a:avLst>
                            <a:gd name="adj1" fmla="val 5231447"/>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BF519457-887F-490E-9467-2F00F609B982}"/>
                            </a:ext>
                          </a:extLst>
                        </p:cNvPr>
                        <p:cNvGrpSpPr/>
                        <p:nvPr/>
                      </p:nvGrpSpPr>
                      <p:grpSpPr>
                        <a:xfrm>
                          <a:off x="2147761" y="2319614"/>
                          <a:ext cx="1076240" cy="785877"/>
                          <a:chOff x="1497027" y="3905756"/>
                          <a:chExt cx="1076240" cy="785877"/>
                        </a:xfrm>
                      </p:grpSpPr>
                      <p:sp>
                        <p:nvSpPr>
                          <p:cNvPr id="14" name="正方形/長方形 13">
                            <a:extLst>
                              <a:ext uri="{FF2B5EF4-FFF2-40B4-BE49-F238E27FC236}">
                                <a16:creationId xmlns:a16="http://schemas.microsoft.com/office/drawing/2014/main" id="{3C6C5200-7B45-4AF7-BDFC-10350A8DB34C}"/>
                              </a:ext>
                            </a:extLst>
                          </p:cNvPr>
                          <p:cNvSpPr/>
                          <p:nvPr/>
                        </p:nvSpPr>
                        <p:spPr>
                          <a:xfrm>
                            <a:off x="1497027" y="3905756"/>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2F3F76B-BC67-41BF-AAB3-1378E589B4AF}"/>
                              </a:ext>
                            </a:extLst>
                          </p:cNvPr>
                          <p:cNvSpPr/>
                          <p:nvPr/>
                        </p:nvSpPr>
                        <p:spPr>
                          <a:xfrm>
                            <a:off x="1497027" y="4058156"/>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2714F9E-7B18-4EDD-958F-3FA3E0BCCDA2}"/>
                              </a:ext>
                            </a:extLst>
                          </p:cNvPr>
                          <p:cNvSpPr/>
                          <p:nvPr/>
                        </p:nvSpPr>
                        <p:spPr>
                          <a:xfrm>
                            <a:off x="1497027" y="4205162"/>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002141A-6159-4CED-87E2-A4CD2B12B8FE}"/>
                              </a:ext>
                            </a:extLst>
                          </p:cNvPr>
                          <p:cNvSpPr/>
                          <p:nvPr/>
                        </p:nvSpPr>
                        <p:spPr>
                          <a:xfrm>
                            <a:off x="1497027" y="4352168"/>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CE30140-F286-4508-9C8F-5208E5DAFF81}"/>
                              </a:ext>
                            </a:extLst>
                          </p:cNvPr>
                          <p:cNvSpPr/>
                          <p:nvPr/>
                        </p:nvSpPr>
                        <p:spPr>
                          <a:xfrm>
                            <a:off x="1497027" y="4499041"/>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14526D3-137F-43DF-9A64-8BF062B66539}"/>
                              </a:ext>
                            </a:extLst>
                          </p:cNvPr>
                          <p:cNvSpPr/>
                          <p:nvPr/>
                        </p:nvSpPr>
                        <p:spPr>
                          <a:xfrm>
                            <a:off x="1497027" y="4645914"/>
                            <a:ext cx="1076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6" name="テキスト ボックス 25">
                      <a:extLst>
                        <a:ext uri="{FF2B5EF4-FFF2-40B4-BE49-F238E27FC236}">
                          <a16:creationId xmlns:a16="http://schemas.microsoft.com/office/drawing/2014/main" id="{7EB2C714-3549-4995-9CDB-CFB5B87B55D9}"/>
                        </a:ext>
                      </a:extLst>
                    </p:cNvPr>
                    <p:cNvSpPr txBox="1"/>
                    <p:nvPr/>
                  </p:nvSpPr>
                  <p:spPr>
                    <a:xfrm>
                      <a:off x="1785773" y="2331311"/>
                      <a:ext cx="1685714" cy="369332"/>
                    </a:xfrm>
                    <a:prstGeom prst="rect">
                      <a:avLst/>
                    </a:prstGeom>
                    <a:noFill/>
                  </p:spPr>
                  <p:txBody>
                    <a:bodyPr wrap="square" rtlCol="0">
                      <a:spAutoFit/>
                    </a:bodyPr>
                    <a:lstStyle/>
                    <a:p>
                      <a:r>
                        <a:rPr lang="en-US" altLang="ja-JP" dirty="0"/>
                        <a:t>Pa</a:t>
                      </a:r>
                      <a:r>
                        <a:rPr lang="ja-JP" altLang="en-US" dirty="0"/>
                        <a:t>＝</a:t>
                      </a:r>
                      <a:r>
                        <a:rPr lang="en-US" altLang="ja-JP" dirty="0"/>
                        <a:t>100</a:t>
                      </a:r>
                      <a:endParaRPr kumimoji="1" lang="ja-JP" altLang="en-US" dirty="0"/>
                    </a:p>
                  </p:txBody>
                </p:sp>
                <p:sp>
                  <p:nvSpPr>
                    <p:cNvPr id="27" name="正方形/長方形 26">
                      <a:extLst>
                        <a:ext uri="{FF2B5EF4-FFF2-40B4-BE49-F238E27FC236}">
                          <a16:creationId xmlns:a16="http://schemas.microsoft.com/office/drawing/2014/main" id="{85381C41-5CCA-49F8-B852-599D708C48E9}"/>
                        </a:ext>
                      </a:extLst>
                    </p:cNvPr>
                    <p:cNvSpPr/>
                    <p:nvPr/>
                  </p:nvSpPr>
                  <p:spPr>
                    <a:xfrm>
                      <a:off x="2976063" y="2329540"/>
                      <a:ext cx="873829" cy="369332"/>
                    </a:xfrm>
                    <a:prstGeom prst="rect">
                      <a:avLst/>
                    </a:prstGeom>
                  </p:spPr>
                  <p:txBody>
                    <a:bodyPr wrap="none">
                      <a:spAutoFit/>
                    </a:bodyPr>
                    <a:lstStyle/>
                    <a:p>
                      <a:r>
                        <a:rPr lang="en-US" altLang="ja-JP" dirty="0"/>
                        <a:t>Pa</a:t>
                      </a:r>
                      <a:r>
                        <a:rPr lang="ja-JP" altLang="en-US" dirty="0"/>
                        <a:t>＝</a:t>
                      </a:r>
                      <a:r>
                        <a:rPr lang="en-US" altLang="ja-JP" dirty="0"/>
                        <a:t>70</a:t>
                      </a:r>
                      <a:endParaRPr kumimoji="1" lang="ja-JP" altLang="en-US" dirty="0"/>
                    </a:p>
                  </p:txBody>
                </p:sp>
              </p:grpSp>
              <p:cxnSp>
                <p:nvCxnSpPr>
                  <p:cNvPr id="30" name="直線コネクタ 29">
                    <a:extLst>
                      <a:ext uri="{FF2B5EF4-FFF2-40B4-BE49-F238E27FC236}">
                        <a16:creationId xmlns:a16="http://schemas.microsoft.com/office/drawing/2014/main" id="{81921CCB-5A38-461B-8E7B-C3F189E89DA3}"/>
                      </a:ext>
                    </a:extLst>
                  </p:cNvPr>
                  <p:cNvCxnSpPr/>
                  <p:nvPr/>
                </p:nvCxnSpPr>
                <p:spPr>
                  <a:xfrm>
                    <a:off x="2407529" y="2708458"/>
                    <a:ext cx="0" cy="720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B33B58CF-50B6-4556-B359-E46259929376}"/>
                      </a:ext>
                    </a:extLst>
                  </p:cNvPr>
                  <p:cNvCxnSpPr/>
                  <p:nvPr/>
                </p:nvCxnSpPr>
                <p:spPr>
                  <a:xfrm>
                    <a:off x="3412977" y="2708459"/>
                    <a:ext cx="0" cy="720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左大かっこ 32">
                  <a:extLst>
                    <a:ext uri="{FF2B5EF4-FFF2-40B4-BE49-F238E27FC236}">
                      <a16:creationId xmlns:a16="http://schemas.microsoft.com/office/drawing/2014/main" id="{17DC39E5-4ACB-4B7D-8E6E-BAC0FD105083}"/>
                    </a:ext>
                  </a:extLst>
                </p:cNvPr>
                <p:cNvSpPr/>
                <p:nvPr/>
              </p:nvSpPr>
              <p:spPr>
                <a:xfrm rot="16200000">
                  <a:off x="2822316" y="3627439"/>
                  <a:ext cx="185979" cy="1015552"/>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cxnSp>
            <p:nvCxnSpPr>
              <p:cNvPr id="36" name="直線コネクタ 35">
                <a:extLst>
                  <a:ext uri="{FF2B5EF4-FFF2-40B4-BE49-F238E27FC236}">
                    <a16:creationId xmlns:a16="http://schemas.microsoft.com/office/drawing/2014/main" id="{C1122EF7-DDF8-4F4A-85C2-4498315B7325}"/>
                  </a:ext>
                </a:extLst>
              </p:cNvPr>
              <p:cNvCxnSpPr/>
              <p:nvPr/>
            </p:nvCxnSpPr>
            <p:spPr>
              <a:xfrm>
                <a:off x="6478509" y="2698872"/>
                <a:ext cx="0" cy="7205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A5332FB9-C117-4356-A93C-8B16CE46642F}"/>
                  </a:ext>
                </a:extLst>
              </p:cNvPr>
              <p:cNvSpPr txBox="1"/>
              <p:nvPr/>
            </p:nvSpPr>
            <p:spPr>
              <a:xfrm>
                <a:off x="5635652" y="2378489"/>
                <a:ext cx="1685714" cy="369332"/>
              </a:xfrm>
              <a:prstGeom prst="rect">
                <a:avLst/>
              </a:prstGeom>
              <a:noFill/>
            </p:spPr>
            <p:txBody>
              <a:bodyPr wrap="square" rtlCol="0">
                <a:spAutoFit/>
              </a:bodyPr>
              <a:lstStyle/>
              <a:p>
                <a:pPr algn="ctr"/>
                <a:r>
                  <a:rPr lang="en-US" altLang="ja-JP" dirty="0" err="1"/>
                  <a:t>P</a:t>
                </a:r>
                <a:r>
                  <a:rPr lang="en-US" altLang="ja-JP" baseline="-25000" dirty="0" err="1"/>
                  <a:t>v</a:t>
                </a:r>
                <a:r>
                  <a:rPr lang="ja-JP" altLang="en-US" dirty="0"/>
                  <a:t>＝</a:t>
                </a:r>
                <a:r>
                  <a:rPr lang="en-US" altLang="ja-JP" dirty="0"/>
                  <a:t>0</a:t>
                </a:r>
                <a:endParaRPr kumimoji="1" lang="ja-JP" altLang="en-US" dirty="0"/>
              </a:p>
            </p:txBody>
          </p:sp>
          <p:sp>
            <p:nvSpPr>
              <p:cNvPr id="38" name="左大かっこ 37">
                <a:extLst>
                  <a:ext uri="{FF2B5EF4-FFF2-40B4-BE49-F238E27FC236}">
                    <a16:creationId xmlns:a16="http://schemas.microsoft.com/office/drawing/2014/main" id="{7189313D-941A-4F41-AA18-A26666E47897}"/>
                  </a:ext>
                </a:extLst>
              </p:cNvPr>
              <p:cNvSpPr/>
              <p:nvPr/>
            </p:nvSpPr>
            <p:spPr>
              <a:xfrm rot="16200000">
                <a:off x="4890035" y="3343590"/>
                <a:ext cx="121528" cy="3055424"/>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E124BC74-31F0-4E47-AC05-40EFD8C8861F}"/>
                  </a:ext>
                </a:extLst>
              </p:cNvPr>
              <p:cNvSpPr txBox="1"/>
              <p:nvPr/>
            </p:nvSpPr>
            <p:spPr>
              <a:xfrm>
                <a:off x="3423082" y="5031690"/>
                <a:ext cx="3055424" cy="369332"/>
              </a:xfrm>
              <a:prstGeom prst="rect">
                <a:avLst/>
              </a:prstGeom>
              <a:noFill/>
            </p:spPr>
            <p:txBody>
              <a:bodyPr wrap="square" rtlCol="0">
                <a:spAutoFit/>
              </a:bodyPr>
              <a:lstStyle/>
              <a:p>
                <a:pPr algn="ctr"/>
                <a:r>
                  <a:rPr lang="ja-JP" altLang="en-US" dirty="0"/>
                  <a:t>心筋潅流圧＝</a:t>
                </a:r>
                <a:r>
                  <a:rPr lang="en-US" altLang="ja-JP" dirty="0"/>
                  <a:t>70mmHg</a:t>
                </a:r>
                <a:endParaRPr kumimoji="1" lang="ja-JP" altLang="en-US" dirty="0"/>
              </a:p>
            </p:txBody>
          </p:sp>
        </p:grpSp>
      </p:grpSp>
      <p:sp>
        <p:nvSpPr>
          <p:cNvPr id="40" name="テキスト ボックス 39">
            <a:extLst>
              <a:ext uri="{FF2B5EF4-FFF2-40B4-BE49-F238E27FC236}">
                <a16:creationId xmlns:a16="http://schemas.microsoft.com/office/drawing/2014/main" id="{01AFDDC4-94EF-4AB5-B8C7-EAF3651F7618}"/>
              </a:ext>
            </a:extLst>
          </p:cNvPr>
          <p:cNvSpPr txBox="1"/>
          <p:nvPr/>
        </p:nvSpPr>
        <p:spPr>
          <a:xfrm>
            <a:off x="2825739" y="6308208"/>
            <a:ext cx="6230867" cy="369332"/>
          </a:xfrm>
          <a:prstGeom prst="rect">
            <a:avLst/>
          </a:prstGeom>
          <a:noFill/>
        </p:spPr>
        <p:txBody>
          <a:bodyPr wrap="square" rtlCol="0">
            <a:spAutoFit/>
          </a:bodyPr>
          <a:lstStyle/>
          <a:p>
            <a:r>
              <a:rPr kumimoji="1" lang="en-US" altLang="ja-JP" dirty="0" err="1"/>
              <a:t>Pijls</a:t>
            </a:r>
            <a:r>
              <a:rPr kumimoji="1" lang="en-US" altLang="ja-JP" dirty="0"/>
              <a:t> NH, De </a:t>
            </a:r>
            <a:r>
              <a:rPr kumimoji="1" lang="en-US" altLang="ja-JP" dirty="0" err="1"/>
              <a:t>bruyne</a:t>
            </a:r>
            <a:r>
              <a:rPr kumimoji="1" lang="en-US" altLang="ja-JP" dirty="0"/>
              <a:t> B : Coronary Pressure, 2</a:t>
            </a:r>
            <a:r>
              <a:rPr kumimoji="1" lang="en-US" altLang="ja-JP" baseline="30000" dirty="0"/>
              <a:t>nd</a:t>
            </a:r>
            <a:r>
              <a:rPr kumimoji="1" lang="en-US" altLang="ja-JP" dirty="0"/>
              <a:t> </a:t>
            </a:r>
            <a:r>
              <a:rPr kumimoji="1" lang="en-US" altLang="ja-JP" dirty="0" err="1"/>
              <a:t>ed</a:t>
            </a:r>
            <a:r>
              <a:rPr kumimoji="1" lang="en-US" altLang="ja-JP" dirty="0"/>
              <a:t>, Springer,2000</a:t>
            </a:r>
            <a:endParaRPr kumimoji="1" lang="ja-JP" altLang="en-US" dirty="0"/>
          </a:p>
        </p:txBody>
      </p:sp>
      <p:sp>
        <p:nvSpPr>
          <p:cNvPr id="3" name="テキスト ボックス 2">
            <a:extLst>
              <a:ext uri="{FF2B5EF4-FFF2-40B4-BE49-F238E27FC236}">
                <a16:creationId xmlns:a16="http://schemas.microsoft.com/office/drawing/2014/main" id="{D04DE1ED-BE1C-4E83-BA88-3A48119B54CC}"/>
              </a:ext>
            </a:extLst>
          </p:cNvPr>
          <p:cNvSpPr txBox="1"/>
          <p:nvPr/>
        </p:nvSpPr>
        <p:spPr>
          <a:xfrm>
            <a:off x="709612" y="5230373"/>
            <a:ext cx="7724775" cy="923330"/>
          </a:xfrm>
          <a:prstGeom prst="rect">
            <a:avLst/>
          </a:prstGeom>
          <a:noFill/>
        </p:spPr>
        <p:txBody>
          <a:bodyPr wrap="square" rtlCol="0">
            <a:spAutoFit/>
          </a:bodyPr>
          <a:lstStyle/>
          <a:p>
            <a:r>
              <a:rPr kumimoji="1" lang="ja-JP" altLang="en-US" dirty="0">
                <a:latin typeface="+mn-ea"/>
              </a:rPr>
              <a:t>安静時の冠循環は、抵抗血管の収縮で冠血流が一定に保たれるため、冠動脈狭窄部での圧較差は過小評価される。そのため、</a:t>
            </a:r>
            <a:r>
              <a:rPr kumimoji="1" lang="en-US" altLang="ja-JP" dirty="0">
                <a:latin typeface="+mn-ea"/>
              </a:rPr>
              <a:t>FFR</a:t>
            </a:r>
            <a:r>
              <a:rPr kumimoji="1" lang="ja-JP" altLang="en-US" dirty="0">
                <a:latin typeface="+mn-ea"/>
              </a:rPr>
              <a:t>は薬剤投与により最大充血を起こした状態で測定される。</a:t>
            </a:r>
          </a:p>
        </p:txBody>
      </p:sp>
    </p:spTree>
    <p:extLst>
      <p:ext uri="{BB962C8B-B14F-4D97-AF65-F5344CB8AC3E}">
        <p14:creationId xmlns:p14="http://schemas.microsoft.com/office/powerpoint/2010/main" val="375244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60DCED5-6DBD-434E-B1D8-9CCFB89A3A38}"/>
              </a:ext>
            </a:extLst>
          </p:cNvPr>
          <p:cNvPicPr>
            <a:picLocks noChangeAspect="1"/>
          </p:cNvPicPr>
          <p:nvPr/>
        </p:nvPicPr>
        <p:blipFill>
          <a:blip r:embed="rId3"/>
          <a:stretch>
            <a:fillRect/>
          </a:stretch>
        </p:blipFill>
        <p:spPr>
          <a:xfrm>
            <a:off x="116888" y="1213309"/>
            <a:ext cx="8956133" cy="4929074"/>
          </a:xfrm>
          <a:prstGeom prst="rect">
            <a:avLst/>
          </a:prstGeom>
        </p:spPr>
      </p:pic>
    </p:spTree>
    <p:extLst>
      <p:ext uri="{BB962C8B-B14F-4D97-AF65-F5344CB8AC3E}">
        <p14:creationId xmlns:p14="http://schemas.microsoft.com/office/powerpoint/2010/main" val="188338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71DF849-E078-4253-8A8A-30D787614FB9}"/>
              </a:ext>
            </a:extLst>
          </p:cNvPr>
          <p:cNvPicPr>
            <a:picLocks noChangeAspect="1"/>
          </p:cNvPicPr>
          <p:nvPr/>
        </p:nvPicPr>
        <p:blipFill>
          <a:blip r:embed="rId2"/>
          <a:stretch>
            <a:fillRect/>
          </a:stretch>
        </p:blipFill>
        <p:spPr>
          <a:xfrm>
            <a:off x="241186" y="1191532"/>
            <a:ext cx="8661628" cy="4821641"/>
          </a:xfrm>
          <a:prstGeom prst="rect">
            <a:avLst/>
          </a:prstGeom>
        </p:spPr>
      </p:pic>
    </p:spTree>
    <p:extLst>
      <p:ext uri="{BB962C8B-B14F-4D97-AF65-F5344CB8AC3E}">
        <p14:creationId xmlns:p14="http://schemas.microsoft.com/office/powerpoint/2010/main" val="3744583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9950BC3-0FD8-4F99-B1AD-DDFB553C4CA9}"/>
              </a:ext>
            </a:extLst>
          </p:cNvPr>
          <p:cNvGrpSpPr/>
          <p:nvPr/>
        </p:nvGrpSpPr>
        <p:grpSpPr>
          <a:xfrm>
            <a:off x="665162" y="1684338"/>
            <a:ext cx="8402638" cy="4336466"/>
            <a:chOff x="1103313" y="1484313"/>
            <a:chExt cx="7434262" cy="3649872"/>
          </a:xfrm>
        </p:grpSpPr>
        <p:pic>
          <p:nvPicPr>
            <p:cNvPr id="62466" name="Picture 5" descr="OM wedge new">
              <a:extLst>
                <a:ext uri="{FF2B5EF4-FFF2-40B4-BE49-F238E27FC236}">
                  <a16:creationId xmlns:a16="http://schemas.microsoft.com/office/drawing/2014/main" id="{0497FC41-96F8-4ABB-B449-3778BD225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628775"/>
              <a:ext cx="32226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OM GC-off new">
              <a:extLst>
                <a:ext uri="{FF2B5EF4-FFF2-40B4-BE49-F238E27FC236}">
                  <a16:creationId xmlns:a16="http://schemas.microsoft.com/office/drawing/2014/main" id="{FF22F9A5-3A49-402D-A32A-68517AC1B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628775"/>
              <a:ext cx="28067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7">
              <a:extLst>
                <a:ext uri="{FF2B5EF4-FFF2-40B4-BE49-F238E27FC236}">
                  <a16:creationId xmlns:a16="http://schemas.microsoft.com/office/drawing/2014/main" id="{E4454559-6EC6-42F5-AA49-E66551554EC2}"/>
                </a:ext>
              </a:extLst>
            </p:cNvPr>
            <p:cNvGrpSpPr>
              <a:grpSpLocks/>
            </p:cNvGrpSpPr>
            <p:nvPr/>
          </p:nvGrpSpPr>
          <p:grpSpPr bwMode="auto">
            <a:xfrm>
              <a:off x="7524750" y="2349500"/>
              <a:ext cx="142875" cy="1768475"/>
              <a:chOff x="3020" y="2434"/>
              <a:chExt cx="88" cy="860"/>
            </a:xfrm>
          </p:grpSpPr>
          <p:sp>
            <p:nvSpPr>
              <p:cNvPr id="62485" name="Line 8">
                <a:extLst>
                  <a:ext uri="{FF2B5EF4-FFF2-40B4-BE49-F238E27FC236}">
                    <a16:creationId xmlns:a16="http://schemas.microsoft.com/office/drawing/2014/main" id="{46D3598C-E1DB-43BE-ADF3-D782A95EDB6D}"/>
                  </a:ext>
                </a:extLst>
              </p:cNvPr>
              <p:cNvSpPr>
                <a:spLocks noChangeShapeType="1"/>
              </p:cNvSpPr>
              <p:nvPr/>
            </p:nvSpPr>
            <p:spPr bwMode="auto">
              <a:xfrm>
                <a:off x="3020" y="2434"/>
                <a:ext cx="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62486" name="Group 9">
                <a:extLst>
                  <a:ext uri="{FF2B5EF4-FFF2-40B4-BE49-F238E27FC236}">
                    <a16:creationId xmlns:a16="http://schemas.microsoft.com/office/drawing/2014/main" id="{9A8AF9DA-315A-49CD-88C8-61B201DBE537}"/>
                  </a:ext>
                </a:extLst>
              </p:cNvPr>
              <p:cNvGrpSpPr>
                <a:grpSpLocks/>
              </p:cNvGrpSpPr>
              <p:nvPr/>
            </p:nvGrpSpPr>
            <p:grpSpPr bwMode="auto">
              <a:xfrm>
                <a:off x="3020" y="2434"/>
                <a:ext cx="88" cy="860"/>
                <a:chOff x="3020" y="2434"/>
                <a:chExt cx="88" cy="860"/>
              </a:xfrm>
            </p:grpSpPr>
            <p:sp>
              <p:nvSpPr>
                <p:cNvPr id="62487" name="Line 10">
                  <a:extLst>
                    <a:ext uri="{FF2B5EF4-FFF2-40B4-BE49-F238E27FC236}">
                      <a16:creationId xmlns:a16="http://schemas.microsoft.com/office/drawing/2014/main" id="{93FBFCD7-A7D2-4B44-9F4C-B3D234DFDEE3}"/>
                    </a:ext>
                  </a:extLst>
                </p:cNvPr>
                <p:cNvSpPr>
                  <a:spLocks noChangeShapeType="1"/>
                </p:cNvSpPr>
                <p:nvPr/>
              </p:nvSpPr>
              <p:spPr bwMode="auto">
                <a:xfrm flipV="1">
                  <a:off x="3020" y="2434"/>
                  <a:ext cx="0" cy="86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62488" name="Line 11">
                  <a:extLst>
                    <a:ext uri="{FF2B5EF4-FFF2-40B4-BE49-F238E27FC236}">
                      <a16:creationId xmlns:a16="http://schemas.microsoft.com/office/drawing/2014/main" id="{83AA89BA-6A5F-42DB-BF66-B586C6F477AE}"/>
                    </a:ext>
                  </a:extLst>
                </p:cNvPr>
                <p:cNvSpPr>
                  <a:spLocks noChangeShapeType="1"/>
                </p:cNvSpPr>
                <p:nvPr/>
              </p:nvSpPr>
              <p:spPr bwMode="auto">
                <a:xfrm>
                  <a:off x="3020" y="3294"/>
                  <a:ext cx="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62469" name="Text Box 12">
              <a:extLst>
                <a:ext uri="{FF2B5EF4-FFF2-40B4-BE49-F238E27FC236}">
                  <a16:creationId xmlns:a16="http://schemas.microsoft.com/office/drawing/2014/main" id="{06C159B9-3C52-4953-BD29-2B64E44534DF}"/>
                </a:ext>
              </a:extLst>
            </p:cNvPr>
            <p:cNvSpPr txBox="1">
              <a:spLocks noChangeArrowheads="1"/>
            </p:cNvSpPr>
            <p:nvPr/>
          </p:nvSpPr>
          <p:spPr bwMode="auto">
            <a:xfrm>
              <a:off x="7650163" y="394335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US" altLang="ja-JP" sz="1600">
                  <a:solidFill>
                    <a:srgbClr val="FF0000"/>
                  </a:solidFill>
                  <a:latin typeface="Arial" panose="020B0604020202020204" pitchFamily="34" charset="0"/>
                  <a:ea typeface="平成明朝"/>
                  <a:cs typeface="平成明朝"/>
                </a:rPr>
                <a:t>0</a:t>
              </a:r>
            </a:p>
          </p:txBody>
        </p:sp>
        <p:sp>
          <p:nvSpPr>
            <p:cNvPr id="62470" name="Text Box 13">
              <a:extLst>
                <a:ext uri="{FF2B5EF4-FFF2-40B4-BE49-F238E27FC236}">
                  <a16:creationId xmlns:a16="http://schemas.microsoft.com/office/drawing/2014/main" id="{C9DFC426-853D-4408-9036-865BD3AEDF54}"/>
                </a:ext>
              </a:extLst>
            </p:cNvPr>
            <p:cNvSpPr txBox="1">
              <a:spLocks noChangeArrowheads="1"/>
            </p:cNvSpPr>
            <p:nvPr/>
          </p:nvSpPr>
          <p:spPr bwMode="auto">
            <a:xfrm>
              <a:off x="7650163" y="21336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US" altLang="ja-JP" sz="1600">
                  <a:solidFill>
                    <a:srgbClr val="FF0000"/>
                  </a:solidFill>
                  <a:latin typeface="Arial" panose="020B0604020202020204" pitchFamily="34" charset="0"/>
                  <a:ea typeface="平成明朝"/>
                  <a:cs typeface="平成明朝"/>
                </a:rPr>
                <a:t>100</a:t>
              </a:r>
            </a:p>
          </p:txBody>
        </p:sp>
        <p:sp>
          <p:nvSpPr>
            <p:cNvPr id="62471" name="Rectangle 14">
              <a:extLst>
                <a:ext uri="{FF2B5EF4-FFF2-40B4-BE49-F238E27FC236}">
                  <a16:creationId xmlns:a16="http://schemas.microsoft.com/office/drawing/2014/main" id="{D90403F7-8CE5-420F-88B0-C13BAE1E2724}"/>
                </a:ext>
              </a:extLst>
            </p:cNvPr>
            <p:cNvSpPr>
              <a:spLocks noChangeArrowheads="1"/>
            </p:cNvSpPr>
            <p:nvPr/>
          </p:nvSpPr>
          <p:spPr bwMode="auto">
            <a:xfrm>
              <a:off x="7753350" y="2349500"/>
              <a:ext cx="784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US" altLang="ja-JP" sz="1600">
                  <a:solidFill>
                    <a:srgbClr val="FF0000"/>
                  </a:solidFill>
                  <a:latin typeface="Arial" panose="020B0604020202020204" pitchFamily="34" charset="0"/>
                  <a:ea typeface="平成明朝"/>
                  <a:cs typeface="平成明朝"/>
                </a:rPr>
                <a:t>mmHg</a:t>
              </a:r>
            </a:p>
          </p:txBody>
        </p:sp>
        <p:sp>
          <p:nvSpPr>
            <p:cNvPr id="62472" name="Line 15">
              <a:extLst>
                <a:ext uri="{FF2B5EF4-FFF2-40B4-BE49-F238E27FC236}">
                  <a16:creationId xmlns:a16="http://schemas.microsoft.com/office/drawing/2014/main" id="{E76BEF48-C10B-4F2A-9BE6-3683152D4605}"/>
                </a:ext>
              </a:extLst>
            </p:cNvPr>
            <p:cNvSpPr>
              <a:spLocks noChangeShapeType="1"/>
            </p:cNvSpPr>
            <p:nvPr/>
          </p:nvSpPr>
          <p:spPr bwMode="auto">
            <a:xfrm flipV="1">
              <a:off x="3335338" y="1844675"/>
              <a:ext cx="287337"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73" name="Text Box 16">
              <a:extLst>
                <a:ext uri="{FF2B5EF4-FFF2-40B4-BE49-F238E27FC236}">
                  <a16:creationId xmlns:a16="http://schemas.microsoft.com/office/drawing/2014/main" id="{1A4E34DB-420D-434D-B171-19D329C68E0F}"/>
                </a:ext>
              </a:extLst>
            </p:cNvPr>
            <p:cNvSpPr txBox="1">
              <a:spLocks noChangeArrowheads="1"/>
            </p:cNvSpPr>
            <p:nvPr/>
          </p:nvSpPr>
          <p:spPr bwMode="auto">
            <a:xfrm>
              <a:off x="3603625" y="16494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a:solidFill>
                    <a:srgbClr val="FF0000"/>
                  </a:solidFill>
                  <a:latin typeface="Arial" panose="020B0604020202020204" pitchFamily="34" charset="0"/>
                </a:rPr>
                <a:t>Pa</a:t>
              </a:r>
            </a:p>
          </p:txBody>
        </p:sp>
        <p:sp>
          <p:nvSpPr>
            <p:cNvPr id="62474" name="Text Box 17">
              <a:extLst>
                <a:ext uri="{FF2B5EF4-FFF2-40B4-BE49-F238E27FC236}">
                  <a16:creationId xmlns:a16="http://schemas.microsoft.com/office/drawing/2014/main" id="{3A07A020-2223-404E-9821-25A711029587}"/>
                </a:ext>
              </a:extLst>
            </p:cNvPr>
            <p:cNvSpPr txBox="1">
              <a:spLocks noChangeArrowheads="1"/>
            </p:cNvSpPr>
            <p:nvPr/>
          </p:nvSpPr>
          <p:spPr bwMode="auto">
            <a:xfrm>
              <a:off x="3171825" y="3494088"/>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a:solidFill>
                    <a:srgbClr val="FF0000"/>
                  </a:solidFill>
                  <a:latin typeface="Arial" panose="020B0604020202020204" pitchFamily="34" charset="0"/>
                </a:rPr>
                <a:t>Pd</a:t>
              </a:r>
            </a:p>
          </p:txBody>
        </p:sp>
        <p:sp>
          <p:nvSpPr>
            <p:cNvPr id="62475" name="Line 18">
              <a:extLst>
                <a:ext uri="{FF2B5EF4-FFF2-40B4-BE49-F238E27FC236}">
                  <a16:creationId xmlns:a16="http://schemas.microsoft.com/office/drawing/2014/main" id="{6BEDCB32-6A96-4352-8F00-8A2D27F40079}"/>
                </a:ext>
              </a:extLst>
            </p:cNvPr>
            <p:cNvSpPr>
              <a:spLocks noChangeShapeType="1"/>
            </p:cNvSpPr>
            <p:nvPr/>
          </p:nvSpPr>
          <p:spPr bwMode="auto">
            <a:xfrm>
              <a:off x="2974975" y="3357563"/>
              <a:ext cx="21590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76" name="Line 19">
              <a:extLst>
                <a:ext uri="{FF2B5EF4-FFF2-40B4-BE49-F238E27FC236}">
                  <a16:creationId xmlns:a16="http://schemas.microsoft.com/office/drawing/2014/main" id="{EA4D1639-CD40-43BD-BDF5-EA7808C70D54}"/>
                </a:ext>
              </a:extLst>
            </p:cNvPr>
            <p:cNvSpPr>
              <a:spLocks noChangeShapeType="1"/>
            </p:cNvSpPr>
            <p:nvPr/>
          </p:nvSpPr>
          <p:spPr bwMode="auto">
            <a:xfrm flipV="1">
              <a:off x="6011863" y="1679575"/>
              <a:ext cx="287337"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77" name="Text Box 20">
              <a:extLst>
                <a:ext uri="{FF2B5EF4-FFF2-40B4-BE49-F238E27FC236}">
                  <a16:creationId xmlns:a16="http://schemas.microsoft.com/office/drawing/2014/main" id="{72E34017-E207-400C-9201-76E684FDE596}"/>
                </a:ext>
              </a:extLst>
            </p:cNvPr>
            <p:cNvSpPr txBox="1">
              <a:spLocks noChangeArrowheads="1"/>
            </p:cNvSpPr>
            <p:nvPr/>
          </p:nvSpPr>
          <p:spPr bwMode="auto">
            <a:xfrm>
              <a:off x="6280150" y="14843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a:solidFill>
                    <a:srgbClr val="FF0000"/>
                  </a:solidFill>
                  <a:latin typeface="Arial" panose="020B0604020202020204" pitchFamily="34" charset="0"/>
                </a:rPr>
                <a:t>Pa</a:t>
              </a:r>
            </a:p>
          </p:txBody>
        </p:sp>
        <p:sp>
          <p:nvSpPr>
            <p:cNvPr id="62478" name="Text Box 21">
              <a:extLst>
                <a:ext uri="{FF2B5EF4-FFF2-40B4-BE49-F238E27FC236}">
                  <a16:creationId xmlns:a16="http://schemas.microsoft.com/office/drawing/2014/main" id="{B77A8CF9-0D53-4635-A7EB-2E47787A9D9E}"/>
                </a:ext>
              </a:extLst>
            </p:cNvPr>
            <p:cNvSpPr txBox="1">
              <a:spLocks noChangeArrowheads="1"/>
            </p:cNvSpPr>
            <p:nvPr/>
          </p:nvSpPr>
          <p:spPr bwMode="auto">
            <a:xfrm>
              <a:off x="6713538" y="3421063"/>
              <a:ext cx="45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a:solidFill>
                    <a:srgbClr val="FF0000"/>
                  </a:solidFill>
                  <a:latin typeface="Arial" panose="020B0604020202020204" pitchFamily="34" charset="0"/>
                </a:rPr>
                <a:t>Pd</a:t>
              </a:r>
            </a:p>
          </p:txBody>
        </p:sp>
        <p:sp>
          <p:nvSpPr>
            <p:cNvPr id="62479" name="Line 22">
              <a:extLst>
                <a:ext uri="{FF2B5EF4-FFF2-40B4-BE49-F238E27FC236}">
                  <a16:creationId xmlns:a16="http://schemas.microsoft.com/office/drawing/2014/main" id="{33448C70-FDCC-47C6-92FD-6A57C2B81A29}"/>
                </a:ext>
              </a:extLst>
            </p:cNvPr>
            <p:cNvSpPr>
              <a:spLocks noChangeShapeType="1"/>
            </p:cNvSpPr>
            <p:nvPr/>
          </p:nvSpPr>
          <p:spPr bwMode="auto">
            <a:xfrm>
              <a:off x="6516688" y="3284538"/>
              <a:ext cx="215900" cy="215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80" name="Text Box 23">
              <a:extLst>
                <a:ext uri="{FF2B5EF4-FFF2-40B4-BE49-F238E27FC236}">
                  <a16:creationId xmlns:a16="http://schemas.microsoft.com/office/drawing/2014/main" id="{2334F6A5-0360-4427-A456-022EB656055D}"/>
                </a:ext>
              </a:extLst>
            </p:cNvPr>
            <p:cNvSpPr txBox="1">
              <a:spLocks noChangeArrowheads="1"/>
            </p:cNvSpPr>
            <p:nvPr/>
          </p:nvSpPr>
          <p:spPr bwMode="auto">
            <a:xfrm>
              <a:off x="1869116" y="4797425"/>
              <a:ext cx="1303666" cy="33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sz="2000" b="0" dirty="0">
                  <a:solidFill>
                    <a:srgbClr val="FF0000"/>
                  </a:solidFill>
                  <a:latin typeface="Arial" panose="020B0604020202020204" pitchFamily="34" charset="0"/>
                </a:rPr>
                <a:t>FFR = 0.90</a:t>
              </a:r>
            </a:p>
          </p:txBody>
        </p:sp>
        <p:sp>
          <p:nvSpPr>
            <p:cNvPr id="62481" name="Text Box 24">
              <a:extLst>
                <a:ext uri="{FF2B5EF4-FFF2-40B4-BE49-F238E27FC236}">
                  <a16:creationId xmlns:a16="http://schemas.microsoft.com/office/drawing/2014/main" id="{67E749D8-22F6-4B62-B577-DA204CEB1ACD}"/>
                </a:ext>
              </a:extLst>
            </p:cNvPr>
            <p:cNvSpPr txBox="1">
              <a:spLocks noChangeArrowheads="1"/>
            </p:cNvSpPr>
            <p:nvPr/>
          </p:nvSpPr>
          <p:spPr bwMode="auto">
            <a:xfrm>
              <a:off x="5337804" y="4797425"/>
              <a:ext cx="1303666" cy="33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r>
                <a:rPr kumimoji="0" lang="en-US" altLang="ja-JP" sz="2000" b="0" dirty="0">
                  <a:solidFill>
                    <a:srgbClr val="FF0000"/>
                  </a:solidFill>
                  <a:latin typeface="Arial" panose="020B0604020202020204" pitchFamily="34" charset="0"/>
                </a:rPr>
                <a:t>FFR = 0.80</a:t>
              </a:r>
            </a:p>
          </p:txBody>
        </p:sp>
      </p:grpSp>
      <p:sp>
        <p:nvSpPr>
          <p:cNvPr id="23" name="テキスト ボックス 22">
            <a:extLst>
              <a:ext uri="{FF2B5EF4-FFF2-40B4-BE49-F238E27FC236}">
                <a16:creationId xmlns:a16="http://schemas.microsoft.com/office/drawing/2014/main" id="{4FA51F3B-4386-4027-8A15-016FDE314912}"/>
              </a:ext>
            </a:extLst>
          </p:cNvPr>
          <p:cNvSpPr txBox="1"/>
          <p:nvPr/>
        </p:nvSpPr>
        <p:spPr>
          <a:xfrm>
            <a:off x="634011" y="762000"/>
            <a:ext cx="3642398" cy="708025"/>
          </a:xfrm>
          <a:prstGeom prst="rect">
            <a:avLst/>
          </a:prstGeom>
          <a:noFill/>
          <a:ln>
            <a:solidFill>
              <a:srgbClr val="FF0000"/>
            </a:solidFill>
          </a:ln>
        </p:spPr>
        <p:txBody>
          <a:bodyPr wrap="square">
            <a:spAutoFit/>
          </a:bodyPr>
          <a:lstStyle/>
          <a:p>
            <a:pPr algn="ctr" eaLnBrk="1" hangingPunct="1">
              <a:defRPr/>
            </a:pPr>
            <a:r>
              <a:rPr kumimoji="1" lang="en-US" altLang="ja-JP" sz="2000" b="0" dirty="0">
                <a:solidFill>
                  <a:schemeClr val="tx1">
                    <a:lumMod val="50000"/>
                  </a:schemeClr>
                </a:solidFill>
                <a:latin typeface="+mn-ea"/>
              </a:rPr>
              <a:t>G.C.</a:t>
            </a:r>
            <a:r>
              <a:rPr kumimoji="1" lang="ja-JP" altLang="en-US" sz="2000" b="0" dirty="0">
                <a:solidFill>
                  <a:schemeClr val="tx1">
                    <a:lumMod val="50000"/>
                  </a:schemeClr>
                </a:solidFill>
                <a:latin typeface="+mn-ea"/>
              </a:rPr>
              <a:t>がセミウエッジで計測された</a:t>
            </a:r>
            <a:r>
              <a:rPr kumimoji="1" lang="en-US" altLang="ja-JP" sz="2000" b="0" dirty="0">
                <a:solidFill>
                  <a:schemeClr val="tx1">
                    <a:lumMod val="50000"/>
                  </a:schemeClr>
                </a:solidFill>
                <a:latin typeface="+mn-ea"/>
              </a:rPr>
              <a:t>FFR</a:t>
            </a:r>
            <a:endParaRPr kumimoji="1" lang="ja-JP" altLang="en-US" sz="2000" b="0" dirty="0">
              <a:solidFill>
                <a:schemeClr val="tx1">
                  <a:lumMod val="50000"/>
                </a:schemeClr>
              </a:solidFill>
              <a:latin typeface="+mn-ea"/>
            </a:endParaRPr>
          </a:p>
        </p:txBody>
      </p:sp>
      <p:sp>
        <p:nvSpPr>
          <p:cNvPr id="24" name="テキスト ボックス 23">
            <a:extLst>
              <a:ext uri="{FF2B5EF4-FFF2-40B4-BE49-F238E27FC236}">
                <a16:creationId xmlns:a16="http://schemas.microsoft.com/office/drawing/2014/main" id="{9961ED53-155E-4FFF-841D-98E28C621DAC}"/>
              </a:ext>
            </a:extLst>
          </p:cNvPr>
          <p:cNvSpPr txBox="1"/>
          <p:nvPr/>
        </p:nvSpPr>
        <p:spPr>
          <a:xfrm>
            <a:off x="4572000" y="730605"/>
            <a:ext cx="3298356" cy="707886"/>
          </a:xfrm>
          <a:prstGeom prst="rect">
            <a:avLst/>
          </a:prstGeom>
          <a:noFill/>
          <a:ln>
            <a:solidFill>
              <a:srgbClr val="FF0000"/>
            </a:solidFill>
          </a:ln>
        </p:spPr>
        <p:txBody>
          <a:bodyPr wrap="square">
            <a:spAutoFit/>
          </a:bodyPr>
          <a:lstStyle/>
          <a:p>
            <a:pPr algn="ctr" eaLnBrk="1" hangingPunct="1">
              <a:defRPr/>
            </a:pPr>
            <a:r>
              <a:rPr kumimoji="1" lang="en-US" altLang="ja-JP" sz="2000" b="0" dirty="0">
                <a:solidFill>
                  <a:schemeClr val="tx1">
                    <a:lumMod val="50000"/>
                  </a:schemeClr>
                </a:solidFill>
                <a:latin typeface="+mn-ea"/>
              </a:rPr>
              <a:t>G.C.</a:t>
            </a:r>
            <a:r>
              <a:rPr kumimoji="1" lang="ja-JP" altLang="en-US" sz="2000" b="0" dirty="0">
                <a:solidFill>
                  <a:schemeClr val="tx1">
                    <a:lumMod val="50000"/>
                  </a:schemeClr>
                </a:solidFill>
                <a:latin typeface="+mn-ea"/>
              </a:rPr>
              <a:t>を外した状態で計測された</a:t>
            </a:r>
            <a:r>
              <a:rPr kumimoji="1" lang="en-US" altLang="ja-JP" sz="2000" b="0" dirty="0">
                <a:solidFill>
                  <a:schemeClr val="tx1">
                    <a:lumMod val="50000"/>
                  </a:schemeClr>
                </a:solidFill>
                <a:latin typeface="+mn-ea"/>
              </a:rPr>
              <a:t>FFR</a:t>
            </a:r>
            <a:endParaRPr kumimoji="1" lang="ja-JP" altLang="en-US" sz="2000" b="0" dirty="0">
              <a:solidFill>
                <a:schemeClr val="tx1">
                  <a:lumMod val="50000"/>
                </a:schemeClr>
              </a:solidFill>
              <a:latin typeface="+mn-ea"/>
            </a:endParaRPr>
          </a:p>
        </p:txBody>
      </p:sp>
      <p:sp>
        <p:nvSpPr>
          <p:cNvPr id="3" name="テキスト ボックス 2">
            <a:extLst>
              <a:ext uri="{FF2B5EF4-FFF2-40B4-BE49-F238E27FC236}">
                <a16:creationId xmlns:a16="http://schemas.microsoft.com/office/drawing/2014/main" id="{C89ED48A-D49F-408B-8653-B707A888AD04}"/>
              </a:ext>
            </a:extLst>
          </p:cNvPr>
          <p:cNvSpPr txBox="1"/>
          <p:nvPr/>
        </p:nvSpPr>
        <p:spPr>
          <a:xfrm>
            <a:off x="1122094" y="6262418"/>
            <a:ext cx="6899812" cy="461665"/>
          </a:xfrm>
          <a:prstGeom prst="rect">
            <a:avLst/>
          </a:prstGeom>
          <a:noFill/>
        </p:spPr>
        <p:txBody>
          <a:bodyPr wrap="square" rtlCol="0">
            <a:spAutoFit/>
          </a:bodyPr>
          <a:lstStyle/>
          <a:p>
            <a:r>
              <a:rPr lang="ja-JP" altLang="en-US" sz="2400" dirty="0">
                <a:latin typeface="+mn-ea"/>
              </a:rPr>
              <a:t>大動脈圧波形（</a:t>
            </a:r>
            <a:r>
              <a:rPr lang="en-US" altLang="ja-JP" sz="2400" dirty="0">
                <a:latin typeface="+mn-ea"/>
              </a:rPr>
              <a:t>Pa</a:t>
            </a:r>
            <a:r>
              <a:rPr lang="ja-JP" altLang="en-US" sz="2400" dirty="0">
                <a:latin typeface="+mn-ea"/>
              </a:rPr>
              <a:t>）の</a:t>
            </a:r>
            <a:r>
              <a:rPr lang="en-US" altLang="ja-JP" sz="2400" dirty="0" err="1">
                <a:latin typeface="+mn-ea"/>
              </a:rPr>
              <a:t>dicrotic</a:t>
            </a:r>
            <a:r>
              <a:rPr lang="en-US" altLang="ja-JP" sz="2400" dirty="0">
                <a:latin typeface="+mn-ea"/>
              </a:rPr>
              <a:t> notch</a:t>
            </a:r>
            <a:r>
              <a:rPr lang="ja-JP" altLang="en-US" sz="2400" dirty="0">
                <a:latin typeface="+mn-ea"/>
              </a:rPr>
              <a:t>に注目する</a:t>
            </a:r>
          </a:p>
        </p:txBody>
      </p:sp>
    </p:spTree>
    <p:extLst>
      <p:ext uri="{BB962C8B-B14F-4D97-AF65-F5344CB8AC3E}">
        <p14:creationId xmlns:p14="http://schemas.microsoft.com/office/powerpoint/2010/main" val="3265325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E85ABB-57BD-43BB-B5F5-2616CF80E879}"/>
              </a:ext>
            </a:extLst>
          </p:cNvPr>
          <p:cNvSpPr>
            <a:spLocks noGrp="1"/>
          </p:cNvSpPr>
          <p:nvPr>
            <p:ph type="title"/>
          </p:nvPr>
        </p:nvSpPr>
        <p:spPr>
          <a:xfrm>
            <a:off x="561060" y="234220"/>
            <a:ext cx="8582940" cy="1499616"/>
          </a:xfrm>
        </p:spPr>
        <p:txBody>
          <a:bodyPr>
            <a:normAutofit/>
          </a:bodyPr>
          <a:lstStyle/>
          <a:p>
            <a:pPr eaLnBrk="1" hangingPunct="1"/>
            <a:r>
              <a:rPr lang="ja-JP" altLang="en-US" sz="2800" dirty="0">
                <a:solidFill>
                  <a:schemeClr val="tx1"/>
                </a:solidFill>
                <a:latin typeface="+mn-ea"/>
                <a:ea typeface="+mn-ea"/>
              </a:rPr>
              <a:t>サイドホール付きガイディングカテーテルの影響</a:t>
            </a:r>
          </a:p>
        </p:txBody>
      </p:sp>
      <p:sp>
        <p:nvSpPr>
          <p:cNvPr id="64515" name="Rectangle 3">
            <a:extLst>
              <a:ext uri="{FF2B5EF4-FFF2-40B4-BE49-F238E27FC236}">
                <a16:creationId xmlns:a16="http://schemas.microsoft.com/office/drawing/2014/main" id="{8297C4B3-3AEC-4226-A025-79154382C3CC}"/>
              </a:ext>
            </a:extLst>
          </p:cNvPr>
          <p:cNvSpPr>
            <a:spLocks noChangeArrowheads="1"/>
          </p:cNvSpPr>
          <p:nvPr/>
        </p:nvSpPr>
        <p:spPr bwMode="auto">
          <a:xfrm>
            <a:off x="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endParaRPr kumimoji="0" lang="ja-JP" altLang="en-US">
              <a:solidFill>
                <a:srgbClr val="FF0000"/>
              </a:solidFill>
              <a:latin typeface="Arial" panose="020B0604020202020204" pitchFamily="34" charset="0"/>
            </a:endParaRPr>
          </a:p>
        </p:txBody>
      </p:sp>
      <p:sp>
        <p:nvSpPr>
          <p:cNvPr id="64516" name="Line 26">
            <a:extLst>
              <a:ext uri="{FF2B5EF4-FFF2-40B4-BE49-F238E27FC236}">
                <a16:creationId xmlns:a16="http://schemas.microsoft.com/office/drawing/2014/main" id="{33B0881C-CDAC-4F69-9804-9D75232E47AD}"/>
              </a:ext>
            </a:extLst>
          </p:cNvPr>
          <p:cNvSpPr>
            <a:spLocks noChangeShapeType="1"/>
          </p:cNvSpPr>
          <p:nvPr/>
        </p:nvSpPr>
        <p:spPr bwMode="auto">
          <a:xfrm>
            <a:off x="2146300" y="1765300"/>
            <a:ext cx="127000" cy="584200"/>
          </a:xfrm>
          <a:prstGeom prst="line">
            <a:avLst/>
          </a:prstGeom>
          <a:noFill/>
          <a:ln w="254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8343" name="Text Box 38">
            <a:extLst>
              <a:ext uri="{FF2B5EF4-FFF2-40B4-BE49-F238E27FC236}">
                <a16:creationId xmlns:a16="http://schemas.microsoft.com/office/drawing/2014/main" id="{A6CB8B32-4AC4-4D4E-A459-B790840ADD3D}"/>
              </a:ext>
            </a:extLst>
          </p:cNvPr>
          <p:cNvSpPr txBox="1">
            <a:spLocks noChangeArrowheads="1"/>
          </p:cNvSpPr>
          <p:nvPr/>
        </p:nvSpPr>
        <p:spPr bwMode="auto">
          <a:xfrm>
            <a:off x="815009" y="5246402"/>
            <a:ext cx="7513982" cy="1206500"/>
          </a:xfrm>
          <a:prstGeom prst="rect">
            <a:avLst/>
          </a:prstGeom>
          <a:noFill/>
          <a:ln w="38100" algn="ctr">
            <a:noFill/>
            <a:miter lim="800000"/>
            <a:headEnd/>
            <a:tailEnd/>
          </a:ln>
        </p:spPr>
        <p:txBody>
          <a:bodyPr wrap="square" lIns="0" tIns="0" rIns="0" bIns="0" anchor="b">
            <a:spAutoFit/>
          </a:bodyPr>
          <a:lstStyle/>
          <a:p>
            <a:pPr algn="ctr" eaLnBrk="1" hangingPunct="1">
              <a:spcBef>
                <a:spcPct val="50000"/>
              </a:spcBef>
              <a:defRPr/>
            </a:pPr>
            <a:r>
              <a:rPr lang="ja-JP" altLang="en-US" sz="2000" b="0" dirty="0">
                <a:solidFill>
                  <a:schemeClr val="tx1">
                    <a:lumMod val="50000"/>
                  </a:schemeClr>
                </a:solidFill>
                <a:latin typeface="+mn-ea"/>
              </a:rPr>
              <a:t>正確な</a:t>
            </a:r>
            <a:r>
              <a:rPr lang="en-US" altLang="ja-JP" sz="2000" b="0" dirty="0">
                <a:solidFill>
                  <a:schemeClr val="tx1">
                    <a:lumMod val="50000"/>
                  </a:schemeClr>
                </a:solidFill>
                <a:latin typeface="+mn-ea"/>
              </a:rPr>
              <a:t>FFR</a:t>
            </a:r>
            <a:r>
              <a:rPr lang="ja-JP" altLang="en-US" sz="2000" b="0" dirty="0">
                <a:solidFill>
                  <a:schemeClr val="tx1">
                    <a:lumMod val="50000"/>
                  </a:schemeClr>
                </a:solidFill>
                <a:latin typeface="+mn-ea"/>
              </a:rPr>
              <a:t>・</a:t>
            </a:r>
            <a:r>
              <a:rPr lang="en-US" altLang="ja-JP" sz="2000" b="0" dirty="0">
                <a:solidFill>
                  <a:schemeClr val="tx1">
                    <a:lumMod val="50000"/>
                  </a:schemeClr>
                </a:solidFill>
                <a:latin typeface="+mn-ea"/>
              </a:rPr>
              <a:t>CFR</a:t>
            </a:r>
            <a:r>
              <a:rPr lang="ja-JP" altLang="en-US" sz="2000" b="0" dirty="0">
                <a:solidFill>
                  <a:schemeClr val="tx1">
                    <a:lumMod val="50000"/>
                  </a:schemeClr>
                </a:solidFill>
                <a:latin typeface="+mn-ea"/>
              </a:rPr>
              <a:t>の測定の為には、</a:t>
            </a:r>
            <a:r>
              <a:rPr lang="en-US" altLang="ja-JP" sz="2000" b="0" dirty="0">
                <a:solidFill>
                  <a:schemeClr val="tx1">
                    <a:lumMod val="50000"/>
                  </a:schemeClr>
                </a:solidFill>
                <a:latin typeface="+mn-ea"/>
              </a:rPr>
              <a:t>GC</a:t>
            </a:r>
            <a:r>
              <a:rPr lang="ja-JP" altLang="en-US" sz="2000" b="0" dirty="0">
                <a:solidFill>
                  <a:schemeClr val="tx1">
                    <a:lumMod val="50000"/>
                  </a:schemeClr>
                </a:solidFill>
                <a:latin typeface="+mn-ea"/>
              </a:rPr>
              <a:t>がウェッジしている時に</a:t>
            </a:r>
            <a:r>
              <a:rPr lang="en-US" altLang="ja-JP" sz="2000" b="0" dirty="0">
                <a:solidFill>
                  <a:schemeClr val="tx1">
                    <a:lumMod val="50000"/>
                  </a:schemeClr>
                </a:solidFill>
                <a:latin typeface="+mn-ea"/>
              </a:rPr>
              <a:t>GC</a:t>
            </a:r>
            <a:r>
              <a:rPr lang="ja-JP" altLang="en-US" sz="2000" b="0" dirty="0">
                <a:solidFill>
                  <a:schemeClr val="tx1">
                    <a:lumMod val="50000"/>
                  </a:schemeClr>
                </a:solidFill>
                <a:latin typeface="+mn-ea"/>
              </a:rPr>
              <a:t>を冠動脈入口部から引き抜いて測定することが必要。</a:t>
            </a:r>
          </a:p>
          <a:p>
            <a:pPr algn="ctr" eaLnBrk="1" hangingPunct="1">
              <a:lnSpc>
                <a:spcPts val="3400"/>
              </a:lnSpc>
              <a:spcBef>
                <a:spcPct val="50000"/>
              </a:spcBef>
              <a:defRPr/>
            </a:pPr>
            <a:r>
              <a:rPr lang="ja-JP" altLang="en-US" sz="2000" b="0" dirty="0">
                <a:latin typeface="+mn-ea"/>
              </a:rPr>
              <a:t>サイドホール付き</a:t>
            </a:r>
            <a:r>
              <a:rPr lang="en-US" altLang="ja-JP" sz="2000" b="0" dirty="0">
                <a:latin typeface="+mn-ea"/>
              </a:rPr>
              <a:t>GC</a:t>
            </a:r>
            <a:r>
              <a:rPr lang="ja-JP" altLang="en-US" sz="2000" b="0" dirty="0">
                <a:latin typeface="+mn-ea"/>
              </a:rPr>
              <a:t>の使用は推奨</a:t>
            </a:r>
            <a:r>
              <a:rPr lang="ja-JP" altLang="en-US" sz="2000" dirty="0">
                <a:latin typeface="+mn-ea"/>
              </a:rPr>
              <a:t>されない</a:t>
            </a:r>
            <a:r>
              <a:rPr lang="ja-JP" altLang="en-US" sz="2000" b="0" dirty="0">
                <a:latin typeface="+mn-ea"/>
              </a:rPr>
              <a:t>。</a:t>
            </a:r>
          </a:p>
        </p:txBody>
      </p:sp>
      <p:cxnSp>
        <p:nvCxnSpPr>
          <p:cNvPr id="3" name="直線矢印コネクタ 2">
            <a:extLst>
              <a:ext uri="{FF2B5EF4-FFF2-40B4-BE49-F238E27FC236}">
                <a16:creationId xmlns:a16="http://schemas.microsoft.com/office/drawing/2014/main" id="{E1EBB520-C628-46F2-B1A3-61D05203F027}"/>
              </a:ext>
            </a:extLst>
          </p:cNvPr>
          <p:cNvCxnSpPr/>
          <p:nvPr/>
        </p:nvCxnSpPr>
        <p:spPr bwMode="auto">
          <a:xfrm flipV="1">
            <a:off x="1635125" y="3048000"/>
            <a:ext cx="76200" cy="884238"/>
          </a:xfrm>
          <a:prstGeom prst="straightConnector1">
            <a:avLst/>
          </a:prstGeom>
          <a:solidFill>
            <a:schemeClr val="accent1"/>
          </a:solidFill>
          <a:ln w="38100" cap="flat" cmpd="sng" algn="ctr">
            <a:solidFill>
              <a:schemeClr val="tx1">
                <a:lumMod val="50000"/>
              </a:schemeClr>
            </a:solidFill>
            <a:prstDash val="solid"/>
            <a:round/>
            <a:headEnd type="none" w="med" len="med"/>
            <a:tailEnd type="stealth"/>
          </a:ln>
          <a:effectLst/>
        </p:spPr>
      </p:cxnSp>
      <p:cxnSp>
        <p:nvCxnSpPr>
          <p:cNvPr id="45" name="直線矢印コネクタ 44">
            <a:extLst>
              <a:ext uri="{FF2B5EF4-FFF2-40B4-BE49-F238E27FC236}">
                <a16:creationId xmlns:a16="http://schemas.microsoft.com/office/drawing/2014/main" id="{63CAF483-59A3-4B12-A068-C7E8B0E8CB38}"/>
              </a:ext>
            </a:extLst>
          </p:cNvPr>
          <p:cNvCxnSpPr/>
          <p:nvPr/>
        </p:nvCxnSpPr>
        <p:spPr bwMode="auto">
          <a:xfrm>
            <a:off x="2146300" y="2078038"/>
            <a:ext cx="0" cy="582612"/>
          </a:xfrm>
          <a:prstGeom prst="straightConnector1">
            <a:avLst/>
          </a:prstGeom>
          <a:solidFill>
            <a:schemeClr val="accent1"/>
          </a:solidFill>
          <a:ln w="38100" cap="flat" cmpd="sng" algn="ctr">
            <a:solidFill>
              <a:schemeClr val="tx1">
                <a:lumMod val="50000"/>
              </a:schemeClr>
            </a:solidFill>
            <a:prstDash val="solid"/>
            <a:round/>
            <a:headEnd type="none" w="med" len="med"/>
            <a:tailEnd type="stealth"/>
          </a:ln>
          <a:effectLst/>
        </p:spPr>
      </p:cxnSp>
      <p:grpSp>
        <p:nvGrpSpPr>
          <p:cNvPr id="2" name="グループ化 1">
            <a:extLst>
              <a:ext uri="{FF2B5EF4-FFF2-40B4-BE49-F238E27FC236}">
                <a16:creationId xmlns:a16="http://schemas.microsoft.com/office/drawing/2014/main" id="{34CAEC0E-873F-40D6-8F4A-1F6242BE5094}"/>
              </a:ext>
            </a:extLst>
          </p:cNvPr>
          <p:cNvGrpSpPr/>
          <p:nvPr/>
        </p:nvGrpSpPr>
        <p:grpSpPr>
          <a:xfrm>
            <a:off x="1007268" y="1592263"/>
            <a:ext cx="6805613" cy="3187700"/>
            <a:chOff x="561975" y="1058863"/>
            <a:chExt cx="6805613" cy="3187700"/>
          </a:xfrm>
        </p:grpSpPr>
        <p:sp>
          <p:nvSpPr>
            <p:cNvPr id="64517" name="Rectangle 35">
              <a:extLst>
                <a:ext uri="{FF2B5EF4-FFF2-40B4-BE49-F238E27FC236}">
                  <a16:creationId xmlns:a16="http://schemas.microsoft.com/office/drawing/2014/main" id="{3D711F67-EFB4-4368-92C7-64A8B88C1FB8}"/>
                </a:ext>
              </a:extLst>
            </p:cNvPr>
            <p:cNvSpPr>
              <a:spLocks noChangeArrowheads="1"/>
            </p:cNvSpPr>
            <p:nvPr/>
          </p:nvSpPr>
          <p:spPr bwMode="auto">
            <a:xfrm>
              <a:off x="5891213" y="2432050"/>
              <a:ext cx="5810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defTabSz="76200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defTabSz="7620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GB" altLang="ja-JP" sz="5400">
                  <a:solidFill>
                    <a:schemeClr val="accent1"/>
                  </a:solidFill>
                  <a:latin typeface="Arial" panose="020B0604020202020204" pitchFamily="34" charset="0"/>
                </a:rPr>
                <a:t>=</a:t>
              </a:r>
            </a:p>
          </p:txBody>
        </p:sp>
        <p:sp>
          <p:nvSpPr>
            <p:cNvPr id="64518" name="Line 36">
              <a:extLst>
                <a:ext uri="{FF2B5EF4-FFF2-40B4-BE49-F238E27FC236}">
                  <a16:creationId xmlns:a16="http://schemas.microsoft.com/office/drawing/2014/main" id="{41717CE1-D5D8-4483-A13C-29C4093F0B78}"/>
                </a:ext>
              </a:extLst>
            </p:cNvPr>
            <p:cNvSpPr>
              <a:spLocks noChangeShapeType="1"/>
            </p:cNvSpPr>
            <p:nvPr/>
          </p:nvSpPr>
          <p:spPr bwMode="auto">
            <a:xfrm flipH="1">
              <a:off x="5930900" y="2451100"/>
              <a:ext cx="482600" cy="8890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pic>
          <p:nvPicPr>
            <p:cNvPr id="64520" name="Picture 2" descr="C:\Users\AokiY01\AppData\Local\Microsoft\Windows\Temporary Internet Files\Content.Outlook\35O9J3KH\PCI_02 (3).jpg">
              <a:extLst>
                <a:ext uri="{FF2B5EF4-FFF2-40B4-BE49-F238E27FC236}">
                  <a16:creationId xmlns:a16="http://schemas.microsoft.com/office/drawing/2014/main" id="{6473F157-B436-4B5F-99BC-5AE59918E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058863"/>
              <a:ext cx="3168650" cy="305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34">
              <a:extLst>
                <a:ext uri="{FF2B5EF4-FFF2-40B4-BE49-F238E27FC236}">
                  <a16:creationId xmlns:a16="http://schemas.microsoft.com/office/drawing/2014/main" id="{41607416-6325-45DA-8926-DE1DBD1C1ABF}"/>
                </a:ext>
              </a:extLst>
            </p:cNvPr>
            <p:cNvSpPr>
              <a:spLocks noChangeArrowheads="1"/>
            </p:cNvSpPr>
            <p:nvPr/>
          </p:nvSpPr>
          <p:spPr bwMode="auto">
            <a:xfrm>
              <a:off x="1828800" y="1687513"/>
              <a:ext cx="5422900" cy="396875"/>
            </a:xfrm>
            <a:prstGeom prst="rect">
              <a:avLst/>
            </a:prstGeom>
            <a:noFill/>
            <a:ln w="12700">
              <a:noFill/>
              <a:miter lim="800000"/>
              <a:headEnd/>
              <a:tailEnd/>
            </a:ln>
          </p:spPr>
          <p:txBody>
            <a:bodyPr lIns="90488" tIns="44450" rIns="90488" bIns="44450">
              <a:spAutoFit/>
            </a:bodyPr>
            <a:lstStyle/>
            <a:p>
              <a:pPr algn="ctr" defTabSz="762000">
                <a:defRPr/>
              </a:pPr>
              <a:r>
                <a:rPr lang="en-US" altLang="ja-JP" sz="2000" dirty="0">
                  <a:solidFill>
                    <a:srgbClr val="C00000"/>
                  </a:solidFill>
                  <a:latin typeface="Arial" charset="0"/>
                </a:rPr>
                <a:t>P</a:t>
              </a:r>
              <a:r>
                <a:rPr lang="en-US" altLang="ja-JP" sz="2000" i="1" baseline="-25000" dirty="0">
                  <a:solidFill>
                    <a:srgbClr val="C00000"/>
                  </a:solidFill>
                  <a:latin typeface="Arial" charset="0"/>
                </a:rPr>
                <a:t>a</a:t>
              </a:r>
              <a:r>
                <a:rPr lang="en-US" altLang="ja-JP" sz="2000" dirty="0">
                  <a:solidFill>
                    <a:srgbClr val="C00000"/>
                  </a:solidFill>
                  <a:latin typeface="Arial" charset="0"/>
                </a:rPr>
                <a:t> </a:t>
              </a:r>
              <a:r>
                <a:rPr lang="ja-JP" altLang="en-US" sz="2000" dirty="0">
                  <a:solidFill>
                    <a:srgbClr val="C00000"/>
                  </a:solidFill>
                  <a:latin typeface="Arial" charset="0"/>
                </a:rPr>
                <a:t>：</a:t>
              </a:r>
              <a:r>
                <a:rPr lang="en-US" altLang="ja-JP" sz="2000" b="0" dirty="0">
                  <a:solidFill>
                    <a:schemeClr val="tx1">
                      <a:lumMod val="50000"/>
                    </a:schemeClr>
                  </a:solidFill>
                  <a:latin typeface="Arial" charset="0"/>
                </a:rPr>
                <a:t>GC</a:t>
              </a:r>
              <a:r>
                <a:rPr lang="ja-JP" altLang="en-US" sz="2000" b="0" dirty="0">
                  <a:solidFill>
                    <a:schemeClr val="tx1">
                      <a:lumMod val="50000"/>
                    </a:schemeClr>
                  </a:solidFill>
                  <a:latin typeface="Arial" charset="0"/>
                </a:rPr>
                <a:t>の先端で測定した圧</a:t>
              </a:r>
              <a:endParaRPr lang="en-GB" altLang="ja-JP" sz="2000" b="0" i="1" baseline="-25000" dirty="0">
                <a:solidFill>
                  <a:schemeClr val="tx1">
                    <a:lumMod val="50000"/>
                  </a:schemeClr>
                </a:solidFill>
                <a:latin typeface="Arial" charset="0"/>
              </a:endParaRPr>
            </a:p>
          </p:txBody>
        </p:sp>
        <p:sp>
          <p:nvSpPr>
            <p:cNvPr id="50" name="Rectangle 34">
              <a:extLst>
                <a:ext uri="{FF2B5EF4-FFF2-40B4-BE49-F238E27FC236}">
                  <a16:creationId xmlns:a16="http://schemas.microsoft.com/office/drawing/2014/main" id="{420CB44E-B262-4566-824B-771E37C5A270}"/>
                </a:ext>
              </a:extLst>
            </p:cNvPr>
            <p:cNvSpPr>
              <a:spLocks noChangeArrowheads="1"/>
            </p:cNvSpPr>
            <p:nvPr/>
          </p:nvSpPr>
          <p:spPr bwMode="auto">
            <a:xfrm>
              <a:off x="1109663" y="3849688"/>
              <a:ext cx="4610100" cy="396875"/>
            </a:xfrm>
            <a:prstGeom prst="rect">
              <a:avLst/>
            </a:prstGeom>
            <a:noFill/>
            <a:ln w="12700">
              <a:noFill/>
              <a:miter lim="800000"/>
              <a:headEnd/>
              <a:tailEnd/>
            </a:ln>
          </p:spPr>
          <p:txBody>
            <a:bodyPr lIns="90488" tIns="44450" rIns="90488" bIns="44450">
              <a:spAutoFit/>
            </a:bodyPr>
            <a:lstStyle/>
            <a:p>
              <a:pPr algn="ctr" defTabSz="762000">
                <a:defRPr/>
              </a:pPr>
              <a:r>
                <a:rPr lang="en-US" altLang="ja-JP" sz="2000" dirty="0" err="1">
                  <a:solidFill>
                    <a:srgbClr val="C00000"/>
                  </a:solidFill>
                  <a:latin typeface="+mn-ea"/>
                </a:rPr>
                <a:t>P</a:t>
              </a:r>
              <a:r>
                <a:rPr lang="en-US" altLang="ja-JP" sz="2000" i="1" dirty="0" err="1">
                  <a:solidFill>
                    <a:srgbClr val="C00000"/>
                  </a:solidFill>
                  <a:latin typeface="+mn-ea"/>
                </a:rPr>
                <a:t>sh</a:t>
              </a:r>
              <a:r>
                <a:rPr lang="ja-JP" altLang="en-US" sz="2000" b="0" dirty="0">
                  <a:solidFill>
                    <a:srgbClr val="C00000"/>
                  </a:solidFill>
                  <a:latin typeface="+mn-ea"/>
                </a:rPr>
                <a:t>：</a:t>
              </a:r>
              <a:r>
                <a:rPr lang="en-US" altLang="ja-JP" sz="2000" b="0" dirty="0">
                  <a:solidFill>
                    <a:schemeClr val="tx1">
                      <a:lumMod val="50000"/>
                    </a:schemeClr>
                  </a:solidFill>
                  <a:latin typeface="+mn-ea"/>
                </a:rPr>
                <a:t>SH</a:t>
              </a:r>
              <a:r>
                <a:rPr lang="ja-JP" altLang="en-US" sz="2000" b="0" dirty="0">
                  <a:solidFill>
                    <a:schemeClr val="tx1">
                      <a:lumMod val="50000"/>
                    </a:schemeClr>
                  </a:solidFill>
                  <a:latin typeface="+mn-ea"/>
                </a:rPr>
                <a:t>の位置で測定した圧</a:t>
              </a:r>
              <a:endParaRPr lang="en-GB" altLang="ja-JP" sz="2000" b="0" dirty="0">
                <a:solidFill>
                  <a:schemeClr val="tx1">
                    <a:lumMod val="50000"/>
                  </a:schemeClr>
                </a:solidFill>
                <a:latin typeface="+mn-ea"/>
              </a:endParaRPr>
            </a:p>
          </p:txBody>
        </p:sp>
        <p:sp>
          <p:nvSpPr>
            <p:cNvPr id="64525" name="正方形/長方形 6">
              <a:extLst>
                <a:ext uri="{FF2B5EF4-FFF2-40B4-BE49-F238E27FC236}">
                  <a16:creationId xmlns:a16="http://schemas.microsoft.com/office/drawing/2014/main" id="{2AD6B25D-A0C8-4E9A-AD71-C74EFC96C1DE}"/>
                </a:ext>
              </a:extLst>
            </p:cNvPr>
            <p:cNvSpPr>
              <a:spLocks noChangeArrowheads="1"/>
            </p:cNvSpPr>
            <p:nvPr/>
          </p:nvSpPr>
          <p:spPr bwMode="auto">
            <a:xfrm>
              <a:off x="4897438" y="2563813"/>
              <a:ext cx="852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62000">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defTabSz="76200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defTabSz="7620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US" altLang="ja-JP" sz="3600">
                  <a:solidFill>
                    <a:srgbClr val="C00000"/>
                  </a:solidFill>
                  <a:latin typeface="Arial" panose="020B0604020202020204" pitchFamily="34" charset="0"/>
                </a:rPr>
                <a:t>P</a:t>
              </a:r>
              <a:r>
                <a:rPr kumimoji="0" lang="en-US" altLang="ja-JP" sz="3600" i="1" baseline="-25000">
                  <a:solidFill>
                    <a:srgbClr val="C00000"/>
                  </a:solidFill>
                  <a:latin typeface="Arial" panose="020B0604020202020204" pitchFamily="34" charset="0"/>
                </a:rPr>
                <a:t>sh</a:t>
              </a:r>
              <a:endParaRPr kumimoji="0" lang="en-GB" altLang="ja-JP" sz="3600" i="1" baseline="-25000">
                <a:solidFill>
                  <a:srgbClr val="C00000"/>
                </a:solidFill>
                <a:latin typeface="Arial" panose="020B0604020202020204" pitchFamily="34" charset="0"/>
              </a:endParaRPr>
            </a:p>
          </p:txBody>
        </p:sp>
        <p:sp>
          <p:nvSpPr>
            <p:cNvPr id="64526" name="Rectangle 34">
              <a:extLst>
                <a:ext uri="{FF2B5EF4-FFF2-40B4-BE49-F238E27FC236}">
                  <a16:creationId xmlns:a16="http://schemas.microsoft.com/office/drawing/2014/main" id="{2DAE1F12-3E5D-4B18-B5C9-B4D09A39E4F3}"/>
                </a:ext>
              </a:extLst>
            </p:cNvPr>
            <p:cNvSpPr>
              <a:spLocks noChangeArrowheads="1"/>
            </p:cNvSpPr>
            <p:nvPr/>
          </p:nvSpPr>
          <p:spPr bwMode="auto">
            <a:xfrm>
              <a:off x="6705600" y="2573338"/>
              <a:ext cx="6619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defTabSz="76200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defTabSz="7620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defTabSz="7620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defTabSz="7620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buFontTx/>
                <a:buNone/>
              </a:pPr>
              <a:r>
                <a:rPr kumimoji="0" lang="en-US" altLang="ja-JP" sz="3600">
                  <a:solidFill>
                    <a:srgbClr val="C00000"/>
                  </a:solidFill>
                  <a:latin typeface="Arial" panose="020B0604020202020204" pitchFamily="34" charset="0"/>
                </a:rPr>
                <a:t>P</a:t>
              </a:r>
              <a:r>
                <a:rPr kumimoji="0" lang="en-US" altLang="ja-JP" sz="3600" i="1" baseline="-25000">
                  <a:solidFill>
                    <a:srgbClr val="C00000"/>
                  </a:solidFill>
                  <a:latin typeface="Arial" panose="020B0604020202020204" pitchFamily="34" charset="0"/>
                </a:rPr>
                <a:t>a</a:t>
              </a:r>
              <a:endParaRPr kumimoji="0" lang="en-GB" altLang="ja-JP" sz="3600" i="1" baseline="-25000">
                <a:solidFill>
                  <a:srgbClr val="C00000"/>
                </a:solidFill>
                <a:latin typeface="Arial" panose="020B0604020202020204" pitchFamily="34" charset="0"/>
              </a:endParaRPr>
            </a:p>
          </p:txBody>
        </p:sp>
      </p:grpSp>
    </p:spTree>
    <p:extLst>
      <p:ext uri="{BB962C8B-B14F-4D97-AF65-F5344CB8AC3E}">
        <p14:creationId xmlns:p14="http://schemas.microsoft.com/office/powerpoint/2010/main" val="240692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3">
            <a:extLst>
              <a:ext uri="{FF2B5EF4-FFF2-40B4-BE49-F238E27FC236}">
                <a16:creationId xmlns:a16="http://schemas.microsoft.com/office/drawing/2014/main" id="{849C7908-5D94-48F9-9028-6C1DD5388719}"/>
              </a:ext>
            </a:extLst>
          </p:cNvPr>
          <p:cNvSpPr>
            <a:spLocks noGrp="1"/>
          </p:cNvSpPr>
          <p:nvPr>
            <p:ph type="title"/>
          </p:nvPr>
        </p:nvSpPr>
        <p:spPr>
          <a:xfrm>
            <a:off x="566610" y="357759"/>
            <a:ext cx="8418363" cy="1499616"/>
          </a:xfrm>
        </p:spPr>
        <p:txBody>
          <a:bodyPr>
            <a:normAutofit/>
          </a:bodyPr>
          <a:lstStyle/>
          <a:p>
            <a:r>
              <a:rPr lang="ja-JP" altLang="ja-JP" sz="3000" dirty="0">
                <a:latin typeface="+mn-ea"/>
                <a:ea typeface="+mn-ea"/>
              </a:rPr>
              <a:t>サイドホールとエンゲージが</a:t>
            </a:r>
            <a:r>
              <a:rPr lang="en-US" altLang="ja-JP" sz="3000" dirty="0">
                <a:latin typeface="+mn-ea"/>
                <a:ea typeface="+mn-ea"/>
              </a:rPr>
              <a:t>FFR</a:t>
            </a:r>
            <a:r>
              <a:rPr lang="ja-JP" altLang="en-US" sz="3000" dirty="0">
                <a:latin typeface="+mn-ea"/>
                <a:ea typeface="+mn-ea"/>
              </a:rPr>
              <a:t>に与える影響</a:t>
            </a:r>
          </a:p>
        </p:txBody>
      </p:sp>
      <p:sp>
        <p:nvSpPr>
          <p:cNvPr id="66563" name="コンテンツ プレースホルダー 4">
            <a:extLst>
              <a:ext uri="{FF2B5EF4-FFF2-40B4-BE49-F238E27FC236}">
                <a16:creationId xmlns:a16="http://schemas.microsoft.com/office/drawing/2014/main" id="{B5E30EEF-8DCC-42EA-AC3A-FCCE991B8390}"/>
              </a:ext>
            </a:extLst>
          </p:cNvPr>
          <p:cNvSpPr>
            <a:spLocks noGrp="1"/>
          </p:cNvSpPr>
          <p:nvPr>
            <p:ph idx="1"/>
          </p:nvPr>
        </p:nvSpPr>
        <p:spPr>
          <a:xfrm>
            <a:off x="477837" y="4439094"/>
            <a:ext cx="8301037" cy="1520825"/>
          </a:xfrm>
        </p:spPr>
        <p:txBody>
          <a:bodyPr>
            <a:normAutofit fontScale="25000" lnSpcReduction="20000"/>
          </a:bodyPr>
          <a:lstStyle/>
          <a:p>
            <a:pPr marL="0" indent="0">
              <a:spcBef>
                <a:spcPct val="0"/>
              </a:spcBef>
              <a:buNone/>
            </a:pPr>
            <a:r>
              <a:rPr lang="ja-JP" altLang="ja-JP" sz="9600" dirty="0">
                <a:latin typeface="+mn-ea"/>
              </a:rPr>
              <a:t>【目的】ガイディングカテーテルのサイドホールの有無とエンゲージの有無が</a:t>
            </a:r>
            <a:r>
              <a:rPr lang="en-US" altLang="ja-JP" sz="9600" dirty="0">
                <a:latin typeface="+mn-ea"/>
              </a:rPr>
              <a:t>FFR</a:t>
            </a:r>
            <a:r>
              <a:rPr lang="ja-JP" altLang="ja-JP" sz="9600" dirty="0">
                <a:latin typeface="+mn-ea"/>
              </a:rPr>
              <a:t>測定に与える影響を前向きに検討</a:t>
            </a:r>
            <a:endParaRPr lang="en-US" altLang="ja-JP" sz="9600" dirty="0">
              <a:latin typeface="+mn-ea"/>
            </a:endParaRPr>
          </a:p>
          <a:p>
            <a:pPr marL="0" indent="0">
              <a:spcBef>
                <a:spcPct val="0"/>
              </a:spcBef>
              <a:buNone/>
            </a:pPr>
            <a:endParaRPr lang="en-US" altLang="ja-JP" sz="9600" dirty="0">
              <a:latin typeface="+mn-ea"/>
            </a:endParaRPr>
          </a:p>
          <a:p>
            <a:pPr marL="0" indent="0">
              <a:spcBef>
                <a:spcPct val="0"/>
              </a:spcBef>
              <a:buNone/>
            </a:pPr>
            <a:r>
              <a:rPr lang="ja-JP" altLang="ja-JP" sz="9600" dirty="0">
                <a:latin typeface="+mn-ea"/>
              </a:rPr>
              <a:t>【</a:t>
            </a:r>
            <a:r>
              <a:rPr lang="ja-JP" altLang="en-US" sz="9600" dirty="0">
                <a:latin typeface="+mn-ea"/>
              </a:rPr>
              <a:t>対象</a:t>
            </a:r>
            <a:r>
              <a:rPr lang="ja-JP" altLang="ja-JP" sz="9600" dirty="0">
                <a:latin typeface="+mn-ea"/>
              </a:rPr>
              <a:t>】</a:t>
            </a:r>
            <a:r>
              <a:rPr lang="en-US" altLang="ja-JP" sz="9600" dirty="0">
                <a:latin typeface="+mn-ea"/>
              </a:rPr>
              <a:t> </a:t>
            </a:r>
            <a:r>
              <a:rPr lang="ja-JP" altLang="ja-JP" sz="9600" dirty="0">
                <a:latin typeface="+mn-ea"/>
              </a:rPr>
              <a:t>冠動脈に中等度狭窄を有し、臨床的に</a:t>
            </a:r>
            <a:r>
              <a:rPr lang="fr-FR" altLang="ja-JP" sz="9600" dirty="0">
                <a:latin typeface="+mn-ea"/>
              </a:rPr>
              <a:t>FFR</a:t>
            </a:r>
            <a:r>
              <a:rPr lang="ja-JP" altLang="ja-JP" sz="9600" dirty="0">
                <a:latin typeface="+mn-ea"/>
              </a:rPr>
              <a:t>測定の適応を有し、施行された</a:t>
            </a:r>
            <a:r>
              <a:rPr lang="fr-FR" altLang="ja-JP" sz="9600" dirty="0">
                <a:latin typeface="+mn-ea"/>
              </a:rPr>
              <a:t>25</a:t>
            </a:r>
            <a:r>
              <a:rPr lang="ja-JP" altLang="ja-JP" sz="9600" dirty="0">
                <a:latin typeface="+mn-ea"/>
              </a:rPr>
              <a:t>例（平均年齢</a:t>
            </a:r>
            <a:r>
              <a:rPr lang="fr-FR" altLang="ja-JP" sz="9600" dirty="0">
                <a:latin typeface="+mn-ea"/>
              </a:rPr>
              <a:t>65±9</a:t>
            </a:r>
            <a:r>
              <a:rPr lang="ja-JP" altLang="ja-JP" sz="9600" dirty="0">
                <a:latin typeface="+mn-ea"/>
              </a:rPr>
              <a:t>歳、男性比率</a:t>
            </a:r>
            <a:r>
              <a:rPr lang="fr-FR" altLang="ja-JP" sz="9600" dirty="0">
                <a:latin typeface="+mn-ea"/>
              </a:rPr>
              <a:t>100%</a:t>
            </a:r>
            <a:r>
              <a:rPr lang="ja-JP" altLang="ja-JP" sz="9600" dirty="0">
                <a:latin typeface="+mn-ea"/>
              </a:rPr>
              <a:t>）</a:t>
            </a:r>
            <a:endParaRPr lang="en-US" altLang="ja-JP" sz="9600" dirty="0">
              <a:latin typeface="+mn-ea"/>
            </a:endParaRPr>
          </a:p>
          <a:p>
            <a:pPr>
              <a:spcBef>
                <a:spcPct val="0"/>
              </a:spcBef>
            </a:pPr>
            <a:endParaRPr lang="ja-JP" altLang="ja-JP" sz="1800" dirty="0">
              <a:latin typeface="Georgia" panose="02040502050405020303" pitchFamily="18" charset="0"/>
              <a:ea typeface="ＭＳ Ｐゴシック" panose="020B0600070205080204" pitchFamily="50" charset="-128"/>
            </a:endParaRPr>
          </a:p>
          <a:p>
            <a:pPr>
              <a:spcBef>
                <a:spcPct val="0"/>
              </a:spcBef>
            </a:pPr>
            <a:endParaRPr lang="ja-JP" altLang="ja-JP" sz="1600" dirty="0">
              <a:ea typeface="ＭＳ Ｐゴシック" panose="020B0600070205080204" pitchFamily="50" charset="-128"/>
            </a:endParaRPr>
          </a:p>
          <a:p>
            <a:pPr>
              <a:spcBef>
                <a:spcPct val="0"/>
              </a:spcBef>
            </a:pPr>
            <a:endParaRPr lang="en-US" altLang="ja-JP" sz="1800" dirty="0">
              <a:ea typeface="ＭＳ Ｐゴシック" panose="020B0600070205080204" pitchFamily="50" charset="-128"/>
            </a:endParaRPr>
          </a:p>
          <a:p>
            <a:pPr>
              <a:spcBef>
                <a:spcPct val="0"/>
              </a:spcBef>
            </a:pPr>
            <a:r>
              <a:rPr lang="en-US" altLang="ja-JP" sz="1600" dirty="0">
                <a:ea typeface="ＭＳ Ｐゴシック" panose="020B0600070205080204" pitchFamily="50" charset="-128"/>
              </a:rPr>
              <a:t> </a:t>
            </a:r>
            <a:endParaRPr lang="ja-JP" altLang="en-US" sz="1600" dirty="0">
              <a:ea typeface="ＭＳ Ｐゴシック" panose="020B0600070205080204" pitchFamily="50" charset="-128"/>
            </a:endParaRPr>
          </a:p>
        </p:txBody>
      </p:sp>
      <p:sp>
        <p:nvSpPr>
          <p:cNvPr id="66565" name="正方形/長方形 1">
            <a:extLst>
              <a:ext uri="{FF2B5EF4-FFF2-40B4-BE49-F238E27FC236}">
                <a16:creationId xmlns:a16="http://schemas.microsoft.com/office/drawing/2014/main" id="{DBED7BC4-9B50-41A7-BA1A-3605EC990099}"/>
              </a:ext>
            </a:extLst>
          </p:cNvPr>
          <p:cNvSpPr>
            <a:spLocks noChangeArrowheads="1"/>
          </p:cNvSpPr>
          <p:nvPr/>
        </p:nvSpPr>
        <p:spPr bwMode="auto">
          <a:xfrm>
            <a:off x="1071562" y="6300186"/>
            <a:ext cx="7000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pPr>
            <a:r>
              <a:rPr kumimoji="0" lang="ja-JP" altLang="ja-JP" sz="2000" b="0" i="1" dirty="0">
                <a:solidFill>
                  <a:srgbClr val="FF0000"/>
                </a:solidFill>
                <a:latin typeface="Arial" panose="020B0604020202020204" pitchFamily="34" charset="0"/>
              </a:rPr>
              <a:t>（</a:t>
            </a:r>
            <a:r>
              <a:rPr lang="en-US" altLang="ja-JP" sz="2000" b="0" dirty="0">
                <a:solidFill>
                  <a:srgbClr val="FF0000"/>
                </a:solidFill>
              </a:rPr>
              <a:t>J</a:t>
            </a:r>
            <a:r>
              <a:rPr lang="ja-JP" altLang="en-US" sz="2000" b="0" dirty="0">
                <a:solidFill>
                  <a:srgbClr val="FF0000"/>
                </a:solidFill>
              </a:rPr>
              <a:t> </a:t>
            </a:r>
            <a:r>
              <a:rPr lang="en-US" altLang="ja-JP" sz="2000" b="0" dirty="0">
                <a:solidFill>
                  <a:srgbClr val="FF0000"/>
                </a:solidFill>
              </a:rPr>
              <a:t>Invasive</a:t>
            </a:r>
            <a:r>
              <a:rPr lang="ja-JP" altLang="en-US" sz="2000" b="0" dirty="0">
                <a:solidFill>
                  <a:srgbClr val="FF0000"/>
                </a:solidFill>
              </a:rPr>
              <a:t> </a:t>
            </a:r>
            <a:r>
              <a:rPr lang="en-US" altLang="ja-JP" sz="2000" b="0" dirty="0" err="1">
                <a:solidFill>
                  <a:srgbClr val="FF0000"/>
                </a:solidFill>
              </a:rPr>
              <a:t>Cardiol</a:t>
            </a:r>
            <a:r>
              <a:rPr lang="en-US" altLang="ja-JP" sz="2000" b="0" dirty="0">
                <a:solidFill>
                  <a:srgbClr val="FF0000"/>
                </a:solidFill>
              </a:rPr>
              <a:t>.</a:t>
            </a:r>
            <a:r>
              <a:rPr lang="ja-JP" altLang="en-US" sz="2000" b="0" dirty="0">
                <a:solidFill>
                  <a:srgbClr val="FF0000"/>
                </a:solidFill>
              </a:rPr>
              <a:t> </a:t>
            </a:r>
            <a:r>
              <a:rPr lang="en-US" altLang="ja-JP" sz="2000" b="0" dirty="0">
                <a:solidFill>
                  <a:srgbClr val="FF0000"/>
                </a:solidFill>
              </a:rPr>
              <a:t>2016 Aug;28(8):306-10. </a:t>
            </a:r>
            <a:r>
              <a:rPr lang="en-US" altLang="ja-JP" sz="2000" b="0" dirty="0" err="1">
                <a:solidFill>
                  <a:srgbClr val="FF0000"/>
                </a:solidFill>
              </a:rPr>
              <a:t>Epub</a:t>
            </a:r>
            <a:r>
              <a:rPr lang="en-US" altLang="ja-JP" sz="2000" b="0" dirty="0">
                <a:solidFill>
                  <a:srgbClr val="FF0000"/>
                </a:solidFill>
              </a:rPr>
              <a:t> 2016 Apr 15.</a:t>
            </a:r>
            <a:r>
              <a:rPr kumimoji="0" lang="ja-JP" altLang="ja-JP" sz="2000" b="0" i="1" dirty="0">
                <a:solidFill>
                  <a:srgbClr val="FF0000"/>
                </a:solidFill>
                <a:latin typeface="Arial" panose="020B0604020202020204" pitchFamily="34" charset="0"/>
              </a:rPr>
              <a:t>）</a:t>
            </a:r>
            <a:endParaRPr kumimoji="0" lang="ja-JP" altLang="ja-JP" sz="2000" b="0" dirty="0">
              <a:solidFill>
                <a:srgbClr val="FF0000"/>
              </a:solidFill>
              <a:latin typeface="Arial" panose="020B0604020202020204" pitchFamily="34" charset="0"/>
            </a:endParaRPr>
          </a:p>
        </p:txBody>
      </p:sp>
      <p:pic>
        <p:nvPicPr>
          <p:cNvPr id="2" name="図 1">
            <a:extLst>
              <a:ext uri="{FF2B5EF4-FFF2-40B4-BE49-F238E27FC236}">
                <a16:creationId xmlns:a16="http://schemas.microsoft.com/office/drawing/2014/main" id="{F6673BCF-7B38-41C5-88F8-B7ABB0348592}"/>
              </a:ext>
            </a:extLst>
          </p:cNvPr>
          <p:cNvPicPr>
            <a:picLocks noChangeAspect="1"/>
          </p:cNvPicPr>
          <p:nvPr/>
        </p:nvPicPr>
        <p:blipFill>
          <a:blip r:embed="rId3"/>
          <a:stretch>
            <a:fillRect/>
          </a:stretch>
        </p:blipFill>
        <p:spPr>
          <a:xfrm>
            <a:off x="477837" y="1767758"/>
            <a:ext cx="8306419" cy="2331069"/>
          </a:xfrm>
          <a:prstGeom prst="rect">
            <a:avLst/>
          </a:prstGeom>
        </p:spPr>
      </p:pic>
    </p:spTree>
    <p:extLst>
      <p:ext uri="{BB962C8B-B14F-4D97-AF65-F5344CB8AC3E}">
        <p14:creationId xmlns:p14="http://schemas.microsoft.com/office/powerpoint/2010/main" val="2303015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3">
            <a:extLst>
              <a:ext uri="{FF2B5EF4-FFF2-40B4-BE49-F238E27FC236}">
                <a16:creationId xmlns:a16="http://schemas.microsoft.com/office/drawing/2014/main" id="{4B4573C9-051B-4CF7-8D01-DD6AFBAD3077}"/>
              </a:ext>
            </a:extLst>
          </p:cNvPr>
          <p:cNvSpPr>
            <a:spLocks noGrp="1"/>
          </p:cNvSpPr>
          <p:nvPr>
            <p:ph type="title"/>
          </p:nvPr>
        </p:nvSpPr>
        <p:spPr>
          <a:xfrm>
            <a:off x="580359" y="289941"/>
            <a:ext cx="8488774" cy="1499616"/>
          </a:xfrm>
        </p:spPr>
        <p:txBody>
          <a:bodyPr>
            <a:normAutofit/>
          </a:bodyPr>
          <a:lstStyle/>
          <a:p>
            <a:r>
              <a:rPr lang="ja-JP" altLang="ja-JP" sz="3000" dirty="0">
                <a:latin typeface="+mn-ea"/>
                <a:ea typeface="+mn-ea"/>
              </a:rPr>
              <a:t>サイドホールとエンゲージが</a:t>
            </a:r>
            <a:r>
              <a:rPr lang="en-US" altLang="ja-JP" sz="3000" dirty="0">
                <a:latin typeface="+mn-ea"/>
                <a:ea typeface="+mn-ea"/>
              </a:rPr>
              <a:t>FFR</a:t>
            </a:r>
            <a:r>
              <a:rPr lang="ja-JP" altLang="en-US" sz="3000" dirty="0">
                <a:latin typeface="+mn-ea"/>
                <a:ea typeface="+mn-ea"/>
              </a:rPr>
              <a:t>に与える影響</a:t>
            </a:r>
          </a:p>
        </p:txBody>
      </p:sp>
      <p:sp>
        <p:nvSpPr>
          <p:cNvPr id="68611" name="コンテンツ プレースホルダー 4">
            <a:extLst>
              <a:ext uri="{FF2B5EF4-FFF2-40B4-BE49-F238E27FC236}">
                <a16:creationId xmlns:a16="http://schemas.microsoft.com/office/drawing/2014/main" id="{3B337559-AB0F-45DD-8646-0C3CC871FE26}"/>
              </a:ext>
            </a:extLst>
          </p:cNvPr>
          <p:cNvSpPr>
            <a:spLocks noGrp="1"/>
          </p:cNvSpPr>
          <p:nvPr>
            <p:ph idx="1"/>
          </p:nvPr>
        </p:nvSpPr>
        <p:spPr>
          <a:xfrm>
            <a:off x="580358" y="1703832"/>
            <a:ext cx="8301038" cy="4060864"/>
          </a:xfrm>
        </p:spPr>
        <p:txBody>
          <a:bodyPr>
            <a:noAutofit/>
          </a:bodyPr>
          <a:lstStyle/>
          <a:p>
            <a:pPr>
              <a:spcBef>
                <a:spcPct val="0"/>
              </a:spcBef>
            </a:pPr>
            <a:r>
              <a:rPr lang="ja-JP" altLang="ja-JP" sz="1800" dirty="0">
                <a:latin typeface="+mn-ea"/>
              </a:rPr>
              <a:t>【</a:t>
            </a:r>
            <a:r>
              <a:rPr lang="ja-JP" altLang="en-US" sz="1800" dirty="0">
                <a:latin typeface="+mn-ea"/>
              </a:rPr>
              <a:t>方法</a:t>
            </a:r>
            <a:r>
              <a:rPr lang="ja-JP" altLang="ja-JP" sz="1800" dirty="0">
                <a:latin typeface="+mn-ea"/>
              </a:rPr>
              <a:t>】</a:t>
            </a:r>
            <a:r>
              <a:rPr lang="ja-JP" altLang="en-US" sz="1800" dirty="0">
                <a:latin typeface="+mn-ea"/>
              </a:rPr>
              <a:t>同一症例に</a:t>
            </a:r>
            <a:r>
              <a:rPr lang="en-US" altLang="ja-JP" sz="1800" dirty="0">
                <a:latin typeface="+mn-ea"/>
              </a:rPr>
              <a:t>4</a:t>
            </a:r>
            <a:r>
              <a:rPr lang="ja-JP" altLang="en-US" sz="1800" dirty="0">
                <a:latin typeface="+mn-ea"/>
              </a:rPr>
              <a:t>通りの方法</a:t>
            </a:r>
            <a:r>
              <a:rPr lang="en-US" altLang="ja-JP" sz="1800" dirty="0">
                <a:latin typeface="+mn-ea"/>
              </a:rPr>
              <a:t>FFR</a:t>
            </a:r>
            <a:r>
              <a:rPr lang="ja-JP" altLang="ja-JP" sz="1800" dirty="0">
                <a:latin typeface="+mn-ea"/>
              </a:rPr>
              <a:t>を</a:t>
            </a:r>
            <a:r>
              <a:rPr lang="en-US" altLang="ja-JP" sz="1800" dirty="0">
                <a:latin typeface="+mn-ea"/>
              </a:rPr>
              <a:t>4</a:t>
            </a:r>
            <a:r>
              <a:rPr lang="ja-JP" altLang="ja-JP" sz="1800" dirty="0">
                <a:latin typeface="+mn-ea"/>
              </a:rPr>
              <a:t>回測定した。</a:t>
            </a:r>
          </a:p>
          <a:p>
            <a:pPr>
              <a:spcBef>
                <a:spcPct val="0"/>
              </a:spcBef>
            </a:pPr>
            <a:r>
              <a:rPr lang="fr-FR" altLang="ja-JP" sz="1800" dirty="0">
                <a:latin typeface="+mn-ea"/>
              </a:rPr>
              <a:t>a :</a:t>
            </a:r>
            <a:r>
              <a:rPr lang="ja-JP" altLang="ja-JP" sz="1800" dirty="0">
                <a:latin typeface="+mn-ea"/>
              </a:rPr>
              <a:t>サイドホール付のガイディングカテーテルをエンゲージさせた状態で測定</a:t>
            </a:r>
            <a:endParaRPr lang="en-US" altLang="ja-JP" sz="1800" dirty="0">
              <a:latin typeface="+mn-ea"/>
            </a:endParaRPr>
          </a:p>
          <a:p>
            <a:pPr>
              <a:spcBef>
                <a:spcPct val="0"/>
              </a:spcBef>
            </a:pPr>
            <a:r>
              <a:rPr lang="fr-FR" altLang="ja-JP" sz="1800" dirty="0">
                <a:latin typeface="+mn-ea"/>
              </a:rPr>
              <a:t>b :</a:t>
            </a:r>
            <a:r>
              <a:rPr lang="ja-JP" altLang="ja-JP" sz="1800" dirty="0">
                <a:latin typeface="+mn-ea"/>
              </a:rPr>
              <a:t>サイドホール付のガイディングカテーテルをエンゲージさせない状態で測定</a:t>
            </a:r>
          </a:p>
          <a:p>
            <a:pPr>
              <a:spcBef>
                <a:spcPct val="0"/>
              </a:spcBef>
            </a:pPr>
            <a:r>
              <a:rPr lang="fr-FR" altLang="ja-JP" sz="1800" dirty="0">
                <a:latin typeface="+mn-ea"/>
              </a:rPr>
              <a:t>c :</a:t>
            </a:r>
            <a:r>
              <a:rPr lang="ja-JP" altLang="ja-JP" sz="1800" dirty="0">
                <a:latin typeface="+mn-ea"/>
              </a:rPr>
              <a:t>サイドホール無のガイディングカテーテルをエンゲージさせた状態で測定</a:t>
            </a:r>
          </a:p>
          <a:p>
            <a:pPr>
              <a:spcBef>
                <a:spcPct val="0"/>
              </a:spcBef>
            </a:pPr>
            <a:r>
              <a:rPr lang="fr-FR" altLang="ja-JP" sz="1800" dirty="0">
                <a:latin typeface="+mn-ea"/>
              </a:rPr>
              <a:t>d :</a:t>
            </a:r>
            <a:r>
              <a:rPr lang="ja-JP" altLang="ja-JP" sz="1800" dirty="0">
                <a:latin typeface="+mn-ea"/>
              </a:rPr>
              <a:t>サイドホール無のガイディングカテーテルをエンゲージさせない状態で測定</a:t>
            </a:r>
          </a:p>
          <a:p>
            <a:pPr>
              <a:spcBef>
                <a:spcPct val="0"/>
              </a:spcBef>
            </a:pPr>
            <a:endParaRPr lang="en-US" altLang="ja-JP" sz="1800" dirty="0">
              <a:latin typeface="+mn-ea"/>
            </a:endParaRPr>
          </a:p>
          <a:p>
            <a:pPr>
              <a:spcBef>
                <a:spcPct val="0"/>
              </a:spcBef>
            </a:pPr>
            <a:r>
              <a:rPr lang="ja-JP" altLang="ja-JP" sz="1800" dirty="0">
                <a:latin typeface="+mn-ea"/>
              </a:rPr>
              <a:t>【結果】サイドホール付とサイドホール無の</a:t>
            </a:r>
            <a:r>
              <a:rPr lang="en-US" altLang="ja-JP" sz="1800" dirty="0">
                <a:latin typeface="+mn-ea"/>
              </a:rPr>
              <a:t>FFR</a:t>
            </a:r>
            <a:r>
              <a:rPr lang="ja-JP" altLang="ja-JP" sz="1800" dirty="0">
                <a:latin typeface="+mn-ea"/>
              </a:rPr>
              <a:t>値の平均差は、エンゲージさせた状態が</a:t>
            </a:r>
            <a:r>
              <a:rPr lang="en-US" altLang="ja-JP" sz="1800" dirty="0">
                <a:latin typeface="+mn-ea"/>
              </a:rPr>
              <a:t>0.024±0.03</a:t>
            </a:r>
            <a:r>
              <a:rPr lang="ja-JP" altLang="ja-JP" sz="1800" dirty="0">
                <a:latin typeface="+mn-ea"/>
              </a:rPr>
              <a:t>（</a:t>
            </a:r>
            <a:r>
              <a:rPr lang="en-US" altLang="ja-JP" sz="1800" dirty="0">
                <a:latin typeface="+mn-ea"/>
              </a:rPr>
              <a:t>P&lt;0.001</a:t>
            </a:r>
            <a:r>
              <a:rPr lang="ja-JP" altLang="ja-JP" sz="1800" dirty="0">
                <a:latin typeface="+mn-ea"/>
              </a:rPr>
              <a:t>）、エンゲージさせない状態が</a:t>
            </a:r>
            <a:r>
              <a:rPr lang="en-US" altLang="ja-JP" sz="1800" dirty="0">
                <a:latin typeface="+mn-ea"/>
              </a:rPr>
              <a:t>0.005±0.03</a:t>
            </a:r>
            <a:r>
              <a:rPr lang="ja-JP" altLang="ja-JP" sz="1800" dirty="0">
                <a:latin typeface="+mn-ea"/>
              </a:rPr>
              <a:t>（</a:t>
            </a:r>
            <a:r>
              <a:rPr lang="en-US" altLang="ja-JP" sz="1800" dirty="0">
                <a:latin typeface="+mn-ea"/>
              </a:rPr>
              <a:t>P=0.47</a:t>
            </a:r>
            <a:r>
              <a:rPr lang="ja-JP" altLang="ja-JP" sz="1800" dirty="0">
                <a:latin typeface="+mn-ea"/>
              </a:rPr>
              <a:t>）だった。</a:t>
            </a:r>
            <a:endParaRPr lang="en-US" altLang="ja-JP" sz="1800" dirty="0">
              <a:latin typeface="+mn-ea"/>
            </a:endParaRPr>
          </a:p>
          <a:p>
            <a:pPr>
              <a:spcBef>
                <a:spcPct val="0"/>
              </a:spcBef>
            </a:pPr>
            <a:endParaRPr lang="en-US" altLang="ja-JP" sz="1800" dirty="0">
              <a:latin typeface="+mn-ea"/>
            </a:endParaRPr>
          </a:p>
          <a:p>
            <a:pPr>
              <a:spcBef>
                <a:spcPct val="0"/>
              </a:spcBef>
            </a:pPr>
            <a:r>
              <a:rPr lang="ja-JP" altLang="ja-JP" sz="1800" dirty="0">
                <a:latin typeface="+mn-ea"/>
              </a:rPr>
              <a:t>【</a:t>
            </a:r>
            <a:r>
              <a:rPr lang="ja-JP" altLang="en-US" sz="1800" dirty="0">
                <a:latin typeface="+mn-ea"/>
              </a:rPr>
              <a:t>結語</a:t>
            </a:r>
            <a:r>
              <a:rPr lang="ja-JP" altLang="ja-JP" sz="1800" dirty="0">
                <a:latin typeface="+mn-ea"/>
              </a:rPr>
              <a:t>】</a:t>
            </a:r>
            <a:r>
              <a:rPr lang="en-US" altLang="ja-JP" sz="1800" dirty="0">
                <a:latin typeface="+mn-ea"/>
              </a:rPr>
              <a:t>FFR</a:t>
            </a:r>
            <a:r>
              <a:rPr lang="ja-JP" altLang="en-US" sz="1800" dirty="0">
                <a:latin typeface="+mn-ea"/>
              </a:rPr>
              <a:t>測定に向いている順列</a:t>
            </a:r>
            <a:endParaRPr lang="ja-JP" altLang="ja-JP" sz="1800" dirty="0">
              <a:latin typeface="+mn-ea"/>
            </a:endParaRPr>
          </a:p>
          <a:p>
            <a:pPr marL="0" indent="0">
              <a:spcBef>
                <a:spcPct val="0"/>
              </a:spcBef>
              <a:spcAft>
                <a:spcPts val="1200"/>
              </a:spcAft>
              <a:buNone/>
            </a:pPr>
            <a:r>
              <a:rPr lang="en-US" altLang="ja-JP" sz="1800" dirty="0">
                <a:latin typeface="+mn-ea"/>
              </a:rPr>
              <a:t>1.</a:t>
            </a:r>
            <a:r>
              <a:rPr lang="ja-JP" altLang="ja-JP" sz="1800" dirty="0">
                <a:latin typeface="+mn-ea"/>
              </a:rPr>
              <a:t>サイドホール無</a:t>
            </a:r>
            <a:r>
              <a:rPr lang="ja-JP" altLang="en-US" sz="1800" dirty="0">
                <a:latin typeface="+mn-ea"/>
              </a:rPr>
              <a:t>　</a:t>
            </a:r>
            <a:r>
              <a:rPr lang="ja-JP" altLang="ja-JP" sz="1800" dirty="0">
                <a:latin typeface="+mn-ea"/>
              </a:rPr>
              <a:t>エンゲージ</a:t>
            </a:r>
            <a:r>
              <a:rPr lang="ja-JP" altLang="en-US" sz="1800" dirty="0">
                <a:latin typeface="+mn-ea"/>
              </a:rPr>
              <a:t>無　</a:t>
            </a:r>
            <a:endParaRPr lang="en-US" altLang="ja-JP" sz="1800" dirty="0">
              <a:latin typeface="+mn-ea"/>
            </a:endParaRPr>
          </a:p>
          <a:p>
            <a:pPr marL="0" indent="0">
              <a:spcBef>
                <a:spcPct val="0"/>
              </a:spcBef>
              <a:spcAft>
                <a:spcPts val="1200"/>
              </a:spcAft>
              <a:buNone/>
            </a:pPr>
            <a:r>
              <a:rPr lang="en-US" altLang="ja-JP" sz="1800" dirty="0">
                <a:latin typeface="+mn-ea"/>
              </a:rPr>
              <a:t>2.</a:t>
            </a:r>
            <a:r>
              <a:rPr lang="ja-JP" altLang="ja-JP" sz="1800" dirty="0">
                <a:latin typeface="+mn-ea"/>
              </a:rPr>
              <a:t>サイドホール</a:t>
            </a:r>
            <a:r>
              <a:rPr lang="ja-JP" altLang="en-US" sz="1800" dirty="0">
                <a:latin typeface="+mn-ea"/>
              </a:rPr>
              <a:t>有　</a:t>
            </a:r>
            <a:r>
              <a:rPr lang="ja-JP" altLang="ja-JP" sz="1800" dirty="0">
                <a:latin typeface="+mn-ea"/>
              </a:rPr>
              <a:t>エンゲージ</a:t>
            </a:r>
            <a:r>
              <a:rPr lang="ja-JP" altLang="en-US" sz="1800" dirty="0">
                <a:latin typeface="+mn-ea"/>
              </a:rPr>
              <a:t>無</a:t>
            </a:r>
            <a:endParaRPr lang="en-US" altLang="ja-JP" sz="1800" dirty="0">
              <a:latin typeface="+mn-ea"/>
            </a:endParaRPr>
          </a:p>
          <a:p>
            <a:pPr marL="0" indent="0">
              <a:spcBef>
                <a:spcPct val="0"/>
              </a:spcBef>
              <a:spcAft>
                <a:spcPts val="1200"/>
              </a:spcAft>
              <a:buNone/>
            </a:pPr>
            <a:r>
              <a:rPr lang="en-US" altLang="ja-JP" sz="1800" dirty="0">
                <a:latin typeface="+mn-ea"/>
              </a:rPr>
              <a:t>3.</a:t>
            </a:r>
            <a:r>
              <a:rPr lang="ja-JP" altLang="ja-JP" sz="1800" dirty="0">
                <a:latin typeface="+mn-ea"/>
              </a:rPr>
              <a:t>サイドホール無</a:t>
            </a:r>
            <a:r>
              <a:rPr lang="ja-JP" altLang="en-US" sz="1800" dirty="0">
                <a:latin typeface="+mn-ea"/>
              </a:rPr>
              <a:t>　</a:t>
            </a:r>
            <a:r>
              <a:rPr lang="ja-JP" altLang="ja-JP" sz="1800" dirty="0">
                <a:latin typeface="+mn-ea"/>
              </a:rPr>
              <a:t>エンゲージ</a:t>
            </a:r>
            <a:r>
              <a:rPr lang="ja-JP" altLang="en-US" sz="1800" dirty="0">
                <a:latin typeface="+mn-ea"/>
              </a:rPr>
              <a:t>有</a:t>
            </a:r>
            <a:endParaRPr lang="en-US" altLang="ja-JP" sz="1800" dirty="0">
              <a:latin typeface="+mn-ea"/>
            </a:endParaRPr>
          </a:p>
          <a:p>
            <a:pPr marL="0" indent="0">
              <a:spcBef>
                <a:spcPct val="0"/>
              </a:spcBef>
              <a:spcAft>
                <a:spcPts val="1200"/>
              </a:spcAft>
              <a:buNone/>
            </a:pPr>
            <a:r>
              <a:rPr lang="en-US" altLang="ja-JP" sz="1800" dirty="0">
                <a:latin typeface="+mn-ea"/>
              </a:rPr>
              <a:t>4.</a:t>
            </a:r>
            <a:r>
              <a:rPr lang="ja-JP" altLang="ja-JP" sz="1800" dirty="0">
                <a:latin typeface="+mn-ea"/>
              </a:rPr>
              <a:t>サイドホール</a:t>
            </a:r>
            <a:r>
              <a:rPr lang="ja-JP" altLang="en-US" sz="1800" dirty="0">
                <a:latin typeface="+mn-ea"/>
              </a:rPr>
              <a:t>有　</a:t>
            </a:r>
            <a:r>
              <a:rPr lang="ja-JP" altLang="ja-JP" sz="1800" dirty="0">
                <a:latin typeface="+mn-ea"/>
              </a:rPr>
              <a:t>エンゲージ</a:t>
            </a:r>
            <a:r>
              <a:rPr lang="ja-JP" altLang="en-US" sz="1800" dirty="0">
                <a:latin typeface="+mn-ea"/>
              </a:rPr>
              <a:t>有</a:t>
            </a:r>
            <a:r>
              <a:rPr lang="en-US" altLang="ja-JP" sz="1800" dirty="0">
                <a:latin typeface="+mn-ea"/>
              </a:rPr>
              <a:t> </a:t>
            </a:r>
            <a:endParaRPr lang="ja-JP" altLang="en-US" sz="1800" dirty="0">
              <a:latin typeface="+mn-ea"/>
            </a:endParaRPr>
          </a:p>
        </p:txBody>
      </p:sp>
      <p:sp>
        <p:nvSpPr>
          <p:cNvPr id="68612" name="正方形/長方形 1">
            <a:extLst>
              <a:ext uri="{FF2B5EF4-FFF2-40B4-BE49-F238E27FC236}">
                <a16:creationId xmlns:a16="http://schemas.microsoft.com/office/drawing/2014/main" id="{8D3C5BCA-AAC2-4FDD-856B-218596868BAA}"/>
              </a:ext>
            </a:extLst>
          </p:cNvPr>
          <p:cNvSpPr>
            <a:spLocks noChangeArrowheads="1"/>
          </p:cNvSpPr>
          <p:nvPr/>
        </p:nvSpPr>
        <p:spPr bwMode="auto">
          <a:xfrm>
            <a:off x="421481" y="6368004"/>
            <a:ext cx="83010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pPr>
            <a:r>
              <a:rPr kumimoji="0" lang="ja-JP" altLang="ja-JP" sz="2000" b="0" i="1" dirty="0">
                <a:solidFill>
                  <a:srgbClr val="FF0000"/>
                </a:solidFill>
                <a:latin typeface="Arial" panose="020B0604020202020204" pitchFamily="34" charset="0"/>
              </a:rPr>
              <a:t>（</a:t>
            </a:r>
            <a:r>
              <a:rPr lang="en-US" altLang="ja-JP" sz="2000" b="0" dirty="0">
                <a:solidFill>
                  <a:srgbClr val="FF0000"/>
                </a:solidFill>
              </a:rPr>
              <a:t>J</a:t>
            </a:r>
            <a:r>
              <a:rPr lang="ja-JP" altLang="en-US" sz="2000" b="0" dirty="0">
                <a:solidFill>
                  <a:srgbClr val="FF0000"/>
                </a:solidFill>
              </a:rPr>
              <a:t> </a:t>
            </a:r>
            <a:r>
              <a:rPr lang="en-US" altLang="ja-JP" sz="2000" b="0" dirty="0">
                <a:solidFill>
                  <a:srgbClr val="FF0000"/>
                </a:solidFill>
              </a:rPr>
              <a:t>Invasive</a:t>
            </a:r>
            <a:r>
              <a:rPr lang="ja-JP" altLang="en-US" sz="2000" b="0" dirty="0">
                <a:solidFill>
                  <a:srgbClr val="FF0000"/>
                </a:solidFill>
              </a:rPr>
              <a:t> </a:t>
            </a:r>
            <a:r>
              <a:rPr lang="en-US" altLang="ja-JP" sz="2000" b="0" dirty="0" err="1">
                <a:solidFill>
                  <a:srgbClr val="FF0000"/>
                </a:solidFill>
              </a:rPr>
              <a:t>Cardiol</a:t>
            </a:r>
            <a:r>
              <a:rPr lang="en-US" altLang="ja-JP" sz="2000" b="0" dirty="0">
                <a:solidFill>
                  <a:srgbClr val="FF0000"/>
                </a:solidFill>
              </a:rPr>
              <a:t>.</a:t>
            </a:r>
            <a:r>
              <a:rPr lang="ja-JP" altLang="en-US" sz="2000" b="0" dirty="0">
                <a:solidFill>
                  <a:srgbClr val="FF0000"/>
                </a:solidFill>
              </a:rPr>
              <a:t> </a:t>
            </a:r>
            <a:r>
              <a:rPr lang="en-US" altLang="ja-JP" sz="2000" b="0" dirty="0">
                <a:solidFill>
                  <a:srgbClr val="FF0000"/>
                </a:solidFill>
              </a:rPr>
              <a:t>2016 Aug;28(8):306-10. </a:t>
            </a:r>
            <a:r>
              <a:rPr lang="en-US" altLang="ja-JP" sz="2000" b="0" dirty="0" err="1">
                <a:solidFill>
                  <a:srgbClr val="FF0000"/>
                </a:solidFill>
              </a:rPr>
              <a:t>Epub</a:t>
            </a:r>
            <a:r>
              <a:rPr lang="en-US" altLang="ja-JP" sz="2000" b="0" dirty="0">
                <a:solidFill>
                  <a:srgbClr val="FF0000"/>
                </a:solidFill>
              </a:rPr>
              <a:t> 2016 Apr 15.</a:t>
            </a:r>
            <a:r>
              <a:rPr kumimoji="0" lang="ja-JP" altLang="ja-JP" sz="2000" b="0" i="1" dirty="0">
                <a:solidFill>
                  <a:srgbClr val="FF0000"/>
                </a:solidFill>
                <a:latin typeface="Arial" panose="020B0604020202020204" pitchFamily="34" charset="0"/>
              </a:rPr>
              <a:t>）</a:t>
            </a:r>
            <a:endParaRPr kumimoji="0" lang="ja-JP" altLang="ja-JP" sz="2000" b="0" dirty="0">
              <a:solidFill>
                <a:srgbClr val="FF0000"/>
              </a:solidFill>
              <a:latin typeface="Arial" panose="020B0604020202020204" pitchFamily="34" charset="0"/>
            </a:endParaRPr>
          </a:p>
        </p:txBody>
      </p:sp>
    </p:spTree>
    <p:extLst>
      <p:ext uri="{BB962C8B-B14F-4D97-AF65-F5344CB8AC3E}">
        <p14:creationId xmlns:p14="http://schemas.microsoft.com/office/powerpoint/2010/main" val="140728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3">
            <a:extLst>
              <a:ext uri="{FF2B5EF4-FFF2-40B4-BE49-F238E27FC236}">
                <a16:creationId xmlns:a16="http://schemas.microsoft.com/office/drawing/2014/main" id="{AB734329-A978-4711-9B9B-BBB319C37D25}"/>
              </a:ext>
            </a:extLst>
          </p:cNvPr>
          <p:cNvSpPr>
            <a:spLocks noGrp="1"/>
          </p:cNvSpPr>
          <p:nvPr>
            <p:ph type="title"/>
          </p:nvPr>
        </p:nvSpPr>
        <p:spPr>
          <a:xfrm>
            <a:off x="576470" y="-1446"/>
            <a:ext cx="8438321" cy="1499616"/>
          </a:xfrm>
        </p:spPr>
        <p:txBody>
          <a:bodyPr>
            <a:normAutofit/>
          </a:bodyPr>
          <a:lstStyle/>
          <a:p>
            <a:r>
              <a:rPr lang="ja-JP" altLang="ja-JP" sz="3000" dirty="0">
                <a:latin typeface="+mn-ea"/>
                <a:ea typeface="+mn-ea"/>
              </a:rPr>
              <a:t>サイドホールとエンゲージが</a:t>
            </a:r>
            <a:r>
              <a:rPr lang="en-US" altLang="ja-JP" sz="3000" dirty="0">
                <a:latin typeface="+mn-ea"/>
                <a:ea typeface="+mn-ea"/>
              </a:rPr>
              <a:t>FFR</a:t>
            </a:r>
            <a:r>
              <a:rPr lang="ja-JP" altLang="en-US" sz="3000" dirty="0">
                <a:latin typeface="+mn-ea"/>
                <a:ea typeface="+mn-ea"/>
              </a:rPr>
              <a:t>に与える影響</a:t>
            </a:r>
          </a:p>
        </p:txBody>
      </p:sp>
      <p:sp>
        <p:nvSpPr>
          <p:cNvPr id="69636" name="正方形/長方形 1">
            <a:extLst>
              <a:ext uri="{FF2B5EF4-FFF2-40B4-BE49-F238E27FC236}">
                <a16:creationId xmlns:a16="http://schemas.microsoft.com/office/drawing/2014/main" id="{01953A90-FCAA-4B4F-9194-527509B7DA74}"/>
              </a:ext>
            </a:extLst>
          </p:cNvPr>
          <p:cNvSpPr>
            <a:spLocks noChangeArrowheads="1"/>
          </p:cNvSpPr>
          <p:nvPr/>
        </p:nvSpPr>
        <p:spPr bwMode="auto">
          <a:xfrm>
            <a:off x="503030" y="6365718"/>
            <a:ext cx="81379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a:spcBef>
                <a:spcPct val="0"/>
              </a:spcBef>
            </a:pPr>
            <a:r>
              <a:rPr kumimoji="0" lang="ja-JP" altLang="ja-JP" sz="2000" b="0" i="1" dirty="0">
                <a:solidFill>
                  <a:srgbClr val="FF0000"/>
                </a:solidFill>
                <a:latin typeface="Arial" panose="020B0604020202020204" pitchFamily="34" charset="0"/>
              </a:rPr>
              <a:t>（</a:t>
            </a:r>
            <a:r>
              <a:rPr lang="en-US" altLang="ja-JP" sz="2000" b="0" dirty="0">
                <a:solidFill>
                  <a:srgbClr val="FF0000"/>
                </a:solidFill>
              </a:rPr>
              <a:t>J</a:t>
            </a:r>
            <a:r>
              <a:rPr lang="ja-JP" altLang="en-US" sz="2000" b="0" dirty="0">
                <a:solidFill>
                  <a:srgbClr val="FF0000"/>
                </a:solidFill>
              </a:rPr>
              <a:t> </a:t>
            </a:r>
            <a:r>
              <a:rPr lang="en-US" altLang="ja-JP" sz="2000" b="0" dirty="0">
                <a:solidFill>
                  <a:srgbClr val="FF0000"/>
                </a:solidFill>
              </a:rPr>
              <a:t>Invasive</a:t>
            </a:r>
            <a:r>
              <a:rPr lang="ja-JP" altLang="en-US" sz="2000" b="0" dirty="0">
                <a:solidFill>
                  <a:srgbClr val="FF0000"/>
                </a:solidFill>
              </a:rPr>
              <a:t> </a:t>
            </a:r>
            <a:r>
              <a:rPr lang="en-US" altLang="ja-JP" sz="2000" b="0" dirty="0" err="1">
                <a:solidFill>
                  <a:srgbClr val="FF0000"/>
                </a:solidFill>
              </a:rPr>
              <a:t>Cardiol</a:t>
            </a:r>
            <a:r>
              <a:rPr lang="en-US" altLang="ja-JP" sz="2000" b="0" dirty="0">
                <a:solidFill>
                  <a:srgbClr val="FF0000"/>
                </a:solidFill>
              </a:rPr>
              <a:t>.</a:t>
            </a:r>
            <a:r>
              <a:rPr lang="ja-JP" altLang="en-US" sz="2000" b="0" dirty="0">
                <a:solidFill>
                  <a:srgbClr val="FF0000"/>
                </a:solidFill>
              </a:rPr>
              <a:t> </a:t>
            </a:r>
            <a:r>
              <a:rPr lang="en-US" altLang="ja-JP" sz="2000" b="0" dirty="0">
                <a:solidFill>
                  <a:srgbClr val="FF0000"/>
                </a:solidFill>
              </a:rPr>
              <a:t>2016 Aug;28(8):306-10. </a:t>
            </a:r>
            <a:r>
              <a:rPr lang="en-US" altLang="ja-JP" sz="2000" b="0" dirty="0" err="1">
                <a:solidFill>
                  <a:srgbClr val="FF0000"/>
                </a:solidFill>
              </a:rPr>
              <a:t>Epub</a:t>
            </a:r>
            <a:r>
              <a:rPr lang="en-US" altLang="ja-JP" sz="2000" b="0" dirty="0">
                <a:solidFill>
                  <a:srgbClr val="FF0000"/>
                </a:solidFill>
              </a:rPr>
              <a:t> 2016 Apr 15.</a:t>
            </a:r>
            <a:r>
              <a:rPr kumimoji="0" lang="ja-JP" altLang="ja-JP" sz="2000" b="0" i="1" dirty="0">
                <a:solidFill>
                  <a:srgbClr val="FF0000"/>
                </a:solidFill>
                <a:latin typeface="Arial" panose="020B0604020202020204" pitchFamily="34" charset="0"/>
              </a:rPr>
              <a:t>）</a:t>
            </a:r>
            <a:endParaRPr kumimoji="0" lang="ja-JP" altLang="ja-JP" sz="2000" b="0" dirty="0">
              <a:solidFill>
                <a:srgbClr val="FF0000"/>
              </a:solidFill>
              <a:latin typeface="Arial" panose="020B0604020202020204" pitchFamily="34" charset="0"/>
            </a:endParaRPr>
          </a:p>
        </p:txBody>
      </p:sp>
      <p:grpSp>
        <p:nvGrpSpPr>
          <p:cNvPr id="7" name="グループ化 6">
            <a:extLst>
              <a:ext uri="{FF2B5EF4-FFF2-40B4-BE49-F238E27FC236}">
                <a16:creationId xmlns:a16="http://schemas.microsoft.com/office/drawing/2014/main" id="{7CFB319D-7A5C-45AD-98C3-8FD0E8CB7FD8}"/>
              </a:ext>
            </a:extLst>
          </p:cNvPr>
          <p:cNvGrpSpPr/>
          <p:nvPr/>
        </p:nvGrpSpPr>
        <p:grpSpPr>
          <a:xfrm>
            <a:off x="419099" y="1498170"/>
            <a:ext cx="8305800" cy="4667598"/>
            <a:chOff x="449262" y="1673589"/>
            <a:chExt cx="8305800" cy="4667598"/>
          </a:xfrm>
        </p:grpSpPr>
        <p:grpSp>
          <p:nvGrpSpPr>
            <p:cNvPr id="2" name="グループ化 1">
              <a:extLst>
                <a:ext uri="{FF2B5EF4-FFF2-40B4-BE49-F238E27FC236}">
                  <a16:creationId xmlns:a16="http://schemas.microsoft.com/office/drawing/2014/main" id="{BF4ABCA8-82C5-4791-9D43-24A9941B846E}"/>
                </a:ext>
              </a:extLst>
            </p:cNvPr>
            <p:cNvGrpSpPr/>
            <p:nvPr/>
          </p:nvGrpSpPr>
          <p:grpSpPr>
            <a:xfrm>
              <a:off x="449262" y="2343721"/>
              <a:ext cx="8305800" cy="3997466"/>
              <a:chOff x="485775" y="1765300"/>
              <a:chExt cx="8305800" cy="3997466"/>
            </a:xfrm>
          </p:grpSpPr>
          <p:grpSp>
            <p:nvGrpSpPr>
              <p:cNvPr id="69637" name="グループ化 12">
                <a:extLst>
                  <a:ext uri="{FF2B5EF4-FFF2-40B4-BE49-F238E27FC236}">
                    <a16:creationId xmlns:a16="http://schemas.microsoft.com/office/drawing/2014/main" id="{CE08F1F0-4F5E-4736-B54E-A48CAFE94669}"/>
                  </a:ext>
                </a:extLst>
              </p:cNvPr>
              <p:cNvGrpSpPr>
                <a:grpSpLocks/>
              </p:cNvGrpSpPr>
              <p:nvPr/>
            </p:nvGrpSpPr>
            <p:grpSpPr bwMode="auto">
              <a:xfrm>
                <a:off x="485775" y="1773238"/>
                <a:ext cx="4238625" cy="3206750"/>
                <a:chOff x="0" y="0"/>
                <a:chExt cx="3006548" cy="1858060"/>
              </a:xfrm>
            </p:grpSpPr>
            <p:pic>
              <p:nvPicPr>
                <p:cNvPr id="69647" name="図 13">
                  <a:extLst>
                    <a:ext uri="{FF2B5EF4-FFF2-40B4-BE49-F238E27FC236}">
                      <a16:creationId xmlns:a16="http://schemas.microsoft.com/office/drawing/2014/main" id="{87F33BE4-E2B5-400E-AC19-11975ED6D7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06548" cy="185806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0B9090B7-D2ED-4206-86BA-8F4E700998FD}"/>
                    </a:ext>
                  </a:extLst>
                </p:cNvPr>
                <p:cNvSpPr/>
                <p:nvPr/>
              </p:nvSpPr>
              <p:spPr>
                <a:xfrm>
                  <a:off x="2230701" y="116818"/>
                  <a:ext cx="387360" cy="116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69638" name="グループ化 15">
                <a:extLst>
                  <a:ext uri="{FF2B5EF4-FFF2-40B4-BE49-F238E27FC236}">
                    <a16:creationId xmlns:a16="http://schemas.microsoft.com/office/drawing/2014/main" id="{8F199A96-008D-4C28-B6E2-4AC61D8E289C}"/>
                  </a:ext>
                </a:extLst>
              </p:cNvPr>
              <p:cNvGrpSpPr>
                <a:grpSpLocks/>
              </p:cNvGrpSpPr>
              <p:nvPr/>
            </p:nvGrpSpPr>
            <p:grpSpPr bwMode="auto">
              <a:xfrm>
                <a:off x="4878388" y="1765300"/>
                <a:ext cx="3913187" cy="3214688"/>
                <a:chOff x="0" y="0"/>
                <a:chExt cx="2765146" cy="1865376"/>
              </a:xfrm>
            </p:grpSpPr>
            <p:pic>
              <p:nvPicPr>
                <p:cNvPr id="69641" name="図 16">
                  <a:extLst>
                    <a:ext uri="{FF2B5EF4-FFF2-40B4-BE49-F238E27FC236}">
                      <a16:creationId xmlns:a16="http://schemas.microsoft.com/office/drawing/2014/main" id="{E3F93198-41DD-40F2-A68B-BD101902A5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65146" cy="1858061"/>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822C0259-ACAC-4184-988B-15994B96DFD9}"/>
                    </a:ext>
                  </a:extLst>
                </p:cNvPr>
                <p:cNvSpPr/>
                <p:nvPr/>
              </p:nvSpPr>
              <p:spPr>
                <a:xfrm>
                  <a:off x="1485215" y="241347"/>
                  <a:ext cx="1199165" cy="1624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69643" name="グループ化 18">
                  <a:extLst>
                    <a:ext uri="{FF2B5EF4-FFF2-40B4-BE49-F238E27FC236}">
                      <a16:creationId xmlns:a16="http://schemas.microsoft.com/office/drawing/2014/main" id="{47972E3C-D129-4313-8E84-496195D6AD7F}"/>
                    </a:ext>
                  </a:extLst>
                </p:cNvPr>
                <p:cNvGrpSpPr>
                  <a:grpSpLocks/>
                </p:cNvGrpSpPr>
                <p:nvPr/>
              </p:nvGrpSpPr>
              <p:grpSpPr bwMode="auto">
                <a:xfrm>
                  <a:off x="1894637" y="731520"/>
                  <a:ext cx="373075" cy="160934"/>
                  <a:chOff x="0" y="0"/>
                  <a:chExt cx="373075" cy="160934"/>
                </a:xfrm>
              </p:grpSpPr>
              <p:cxnSp>
                <p:nvCxnSpPr>
                  <p:cNvPr id="20" name="直線コネクタ 19">
                    <a:extLst>
                      <a:ext uri="{FF2B5EF4-FFF2-40B4-BE49-F238E27FC236}">
                        <a16:creationId xmlns:a16="http://schemas.microsoft.com/office/drawing/2014/main" id="{34EEA0E8-E9AA-4117-BEA5-661C11BBB9C2}"/>
                      </a:ext>
                    </a:extLst>
                  </p:cNvPr>
                  <p:cNvCxnSpPr/>
                  <p:nvPr/>
                </p:nvCxnSpPr>
                <p:spPr>
                  <a:xfrm flipH="1">
                    <a:off x="20" y="-109"/>
                    <a:ext cx="3735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82972C8-611D-4E24-A695-CAC4EAA5359A}"/>
                      </a:ext>
                    </a:extLst>
                  </p:cNvPr>
                  <p:cNvCxnSpPr/>
                  <p:nvPr/>
                </p:nvCxnSpPr>
                <p:spPr>
                  <a:xfrm flipH="1">
                    <a:off x="20" y="153728"/>
                    <a:ext cx="3735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上下矢印 21">
                    <a:extLst>
                      <a:ext uri="{FF2B5EF4-FFF2-40B4-BE49-F238E27FC236}">
                        <a16:creationId xmlns:a16="http://schemas.microsoft.com/office/drawing/2014/main" id="{7105FE5E-49DB-42DF-BD6A-BCB2E47620DC}"/>
                      </a:ext>
                    </a:extLst>
                  </p:cNvPr>
                  <p:cNvSpPr/>
                  <p:nvPr/>
                </p:nvSpPr>
                <p:spPr>
                  <a:xfrm>
                    <a:off x="176138" y="7261"/>
                    <a:ext cx="45992" cy="15383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sp>
            <p:nvSpPr>
              <p:cNvPr id="23" name="テキスト ボックス 2">
                <a:extLst>
                  <a:ext uri="{FF2B5EF4-FFF2-40B4-BE49-F238E27FC236}">
                    <a16:creationId xmlns:a16="http://schemas.microsoft.com/office/drawing/2014/main" id="{15FA3BB5-2093-4EB0-871A-C3B16E5B4D7F}"/>
                  </a:ext>
                </a:extLst>
              </p:cNvPr>
              <p:cNvSpPr txBox="1">
                <a:spLocks noChangeArrowheads="1"/>
              </p:cNvSpPr>
              <p:nvPr/>
            </p:nvSpPr>
            <p:spPr bwMode="auto">
              <a:xfrm>
                <a:off x="7580313" y="3376613"/>
                <a:ext cx="520700" cy="635000"/>
              </a:xfrm>
              <a:prstGeom prst="rect">
                <a:avLst/>
              </a:prstGeom>
              <a:solidFill>
                <a:srgbClr val="FFFFFF"/>
              </a:solidFill>
              <a:ln w="9525">
                <a:noFill/>
                <a:miter lim="800000"/>
                <a:headEnd/>
                <a:tailEnd/>
              </a:ln>
            </p:spPr>
            <p:txBody>
              <a:bodyPr/>
              <a:lstStyle/>
              <a:p>
                <a:pPr algn="ctr" eaLnBrk="1" hangingPunct="1">
                  <a:lnSpc>
                    <a:spcPts val="1800"/>
                  </a:lnSpc>
                  <a:spcAft>
                    <a:spcPts val="0"/>
                  </a:spcAft>
                  <a:defRPr/>
                </a:pPr>
                <a:r>
                  <a:rPr lang="en-US" sz="1400" dirty="0">
                    <a:latin typeface="+mj-lt"/>
                    <a:ea typeface="ＭＳ Ｐゴシック"/>
                    <a:cs typeface="Times New Roman"/>
                  </a:rPr>
                  <a:t>n=2</a:t>
                </a:r>
                <a:endParaRPr lang="ja-JP" sz="1400" dirty="0">
                  <a:latin typeface="+mj-lt"/>
                  <a:ea typeface="ＭＳ Ｐゴシック" charset="-128"/>
                  <a:cs typeface="Times New Roman"/>
                </a:endParaRPr>
              </a:p>
              <a:p>
                <a:pPr algn="ctr" eaLnBrk="1" hangingPunct="1">
                  <a:lnSpc>
                    <a:spcPts val="1800"/>
                  </a:lnSpc>
                  <a:spcAft>
                    <a:spcPts val="0"/>
                  </a:spcAft>
                  <a:defRPr/>
                </a:pPr>
                <a:r>
                  <a:rPr lang="en-US" sz="1400" dirty="0">
                    <a:latin typeface="+mj-lt"/>
                    <a:ea typeface="ＭＳ Ｐゴシック"/>
                    <a:cs typeface="Times New Roman"/>
                  </a:rPr>
                  <a:t>8%</a:t>
                </a:r>
                <a:endParaRPr lang="ja-JP" sz="1400" dirty="0">
                  <a:latin typeface="+mj-lt"/>
                  <a:ea typeface="ＭＳ Ｐゴシック" charset="-128"/>
                  <a:cs typeface="Times New Roman"/>
                </a:endParaRPr>
              </a:p>
            </p:txBody>
          </p:sp>
          <p:sp>
            <p:nvSpPr>
              <p:cNvPr id="24" name="テキスト ボックス 2">
                <a:extLst>
                  <a:ext uri="{FF2B5EF4-FFF2-40B4-BE49-F238E27FC236}">
                    <a16:creationId xmlns:a16="http://schemas.microsoft.com/office/drawing/2014/main" id="{87021603-F9B0-49A6-A3A0-6F18BFE83370}"/>
                  </a:ext>
                </a:extLst>
              </p:cNvPr>
              <p:cNvSpPr txBox="1">
                <a:spLocks noChangeArrowheads="1"/>
              </p:cNvSpPr>
              <p:nvPr/>
            </p:nvSpPr>
            <p:spPr bwMode="auto">
              <a:xfrm>
                <a:off x="4878388" y="5127766"/>
                <a:ext cx="3913187" cy="635000"/>
              </a:xfrm>
              <a:prstGeom prst="rect">
                <a:avLst/>
              </a:prstGeom>
              <a:solidFill>
                <a:srgbClr val="FFFFFF"/>
              </a:solidFill>
              <a:ln w="9525">
                <a:noFill/>
                <a:miter lim="800000"/>
                <a:headEnd/>
                <a:tailEnd/>
              </a:ln>
            </p:spPr>
            <p:txBody>
              <a:bodyPr/>
              <a:lstStyle/>
              <a:p>
                <a:pPr eaLnBrk="1" hangingPunct="1">
                  <a:lnSpc>
                    <a:spcPts val="1800"/>
                  </a:lnSpc>
                  <a:spcAft>
                    <a:spcPts val="0"/>
                  </a:spcAft>
                  <a:defRPr/>
                </a:pPr>
                <a:r>
                  <a:rPr lang="ja-JP" altLang="en-US" dirty="0">
                    <a:latin typeface="+mn-ea"/>
                    <a:cs typeface="Times New Roman"/>
                  </a:rPr>
                  <a:t>サイドホール付では陰性だったがサイドホール無では陽性となった症例が</a:t>
                </a:r>
                <a:r>
                  <a:rPr lang="en-US" altLang="ja-JP" dirty="0">
                    <a:latin typeface="+mn-ea"/>
                    <a:cs typeface="Times New Roman"/>
                  </a:rPr>
                  <a:t>2/25</a:t>
                </a:r>
                <a:r>
                  <a:rPr lang="ja-JP" altLang="en-US" dirty="0">
                    <a:latin typeface="+mn-ea"/>
                    <a:cs typeface="Times New Roman"/>
                  </a:rPr>
                  <a:t>例存在した。</a:t>
                </a:r>
                <a:endParaRPr lang="ja-JP" dirty="0">
                  <a:latin typeface="+mn-ea"/>
                  <a:cs typeface="Times New Roman"/>
                </a:endParaRPr>
              </a:p>
            </p:txBody>
          </p:sp>
        </p:grpSp>
        <p:sp>
          <p:nvSpPr>
            <p:cNvPr id="3" name="テキスト ボックス 2">
              <a:extLst>
                <a:ext uri="{FF2B5EF4-FFF2-40B4-BE49-F238E27FC236}">
                  <a16:creationId xmlns:a16="http://schemas.microsoft.com/office/drawing/2014/main" id="{3F767C15-78AF-457E-9E9D-236B42538E92}"/>
                </a:ext>
              </a:extLst>
            </p:cNvPr>
            <p:cNvSpPr txBox="1"/>
            <p:nvPr/>
          </p:nvSpPr>
          <p:spPr>
            <a:xfrm>
              <a:off x="1465330" y="1673589"/>
              <a:ext cx="2627041" cy="461665"/>
            </a:xfrm>
            <a:prstGeom prst="rect">
              <a:avLst/>
            </a:prstGeom>
            <a:noFill/>
          </p:spPr>
          <p:txBody>
            <a:bodyPr wrap="square" rtlCol="0">
              <a:spAutoFit/>
            </a:bodyPr>
            <a:lstStyle/>
            <a:p>
              <a:pPr>
                <a:spcBef>
                  <a:spcPct val="0"/>
                </a:spcBef>
              </a:pPr>
              <a:r>
                <a:rPr lang="ja-JP" altLang="ja-JP" sz="2400" dirty="0">
                  <a:latin typeface="+mn-ea"/>
                </a:rPr>
                <a:t>《</a:t>
              </a:r>
              <a:r>
                <a:rPr lang="en-US" altLang="ja-JP" sz="2400" dirty="0">
                  <a:latin typeface="+mn-ea"/>
                </a:rPr>
                <a:t>FFR</a:t>
              </a:r>
              <a:r>
                <a:rPr lang="ja-JP" altLang="ja-JP" sz="2400" dirty="0">
                  <a:latin typeface="+mn-ea"/>
                </a:rPr>
                <a:t>値の比較》</a:t>
              </a:r>
              <a:r>
                <a:rPr lang="ja-JP" altLang="en-US" dirty="0">
                  <a:ea typeface="ＭＳ Ｐゴシック" panose="020B0600070205080204" pitchFamily="50" charset="-128"/>
                </a:rPr>
                <a:t>　　</a:t>
              </a:r>
              <a:endParaRPr kumimoji="1" lang="ja-JP" altLang="en-US" dirty="0"/>
            </a:p>
          </p:txBody>
        </p:sp>
        <p:sp>
          <p:nvSpPr>
            <p:cNvPr id="4" name="テキスト ボックス 3">
              <a:extLst>
                <a:ext uri="{FF2B5EF4-FFF2-40B4-BE49-F238E27FC236}">
                  <a16:creationId xmlns:a16="http://schemas.microsoft.com/office/drawing/2014/main" id="{22D7A025-AF1B-4337-BF72-78A885868F00}"/>
                </a:ext>
              </a:extLst>
            </p:cNvPr>
            <p:cNvSpPr txBox="1"/>
            <p:nvPr/>
          </p:nvSpPr>
          <p:spPr>
            <a:xfrm>
              <a:off x="4976915" y="1673589"/>
              <a:ext cx="3643105" cy="923330"/>
            </a:xfrm>
            <a:prstGeom prst="rect">
              <a:avLst/>
            </a:prstGeom>
            <a:noFill/>
          </p:spPr>
          <p:txBody>
            <a:bodyPr wrap="square" rtlCol="0">
              <a:spAutoFit/>
            </a:bodyPr>
            <a:lstStyle/>
            <a:p>
              <a:pPr>
                <a:spcBef>
                  <a:spcPct val="0"/>
                </a:spcBef>
              </a:pPr>
              <a:r>
                <a:rPr lang="ja-JP" altLang="en-US" sz="2400" dirty="0">
                  <a:ea typeface="ＭＳ Ｐゴシック" panose="020B0600070205080204" pitchFamily="50" charset="-128"/>
                </a:rPr>
                <a:t>　　</a:t>
              </a:r>
              <a:r>
                <a:rPr lang="ja-JP" altLang="ja-JP" sz="2400" dirty="0">
                  <a:latin typeface="+mn-ea"/>
                </a:rPr>
                <a:t>《陽性と陰性の比率》</a:t>
              </a:r>
            </a:p>
            <a:p>
              <a:pPr>
                <a:spcBef>
                  <a:spcPct val="0"/>
                </a:spcBef>
                <a:buFont typeface="Georgia" panose="02040502050405020303" pitchFamily="18" charset="0"/>
                <a:buAutoNum type="arabicPeriod"/>
              </a:pPr>
              <a:endParaRPr lang="en-US" altLang="ja-JP" sz="1200" dirty="0">
                <a:ea typeface="ＭＳ Ｐゴシック" panose="020B0600070205080204" pitchFamily="50" charset="-128"/>
              </a:endParaRPr>
            </a:p>
            <a:p>
              <a:endParaRPr kumimoji="1" lang="ja-JP" altLang="en-US" dirty="0"/>
            </a:p>
          </p:txBody>
        </p:sp>
      </p:grpSp>
    </p:spTree>
    <p:extLst>
      <p:ext uri="{BB962C8B-B14F-4D97-AF65-F5344CB8AC3E}">
        <p14:creationId xmlns:p14="http://schemas.microsoft.com/office/powerpoint/2010/main" val="397444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370AE-E999-4077-83C8-9BC385CF7C9C}"/>
              </a:ext>
            </a:extLst>
          </p:cNvPr>
          <p:cNvSpPr>
            <a:spLocks noGrp="1"/>
          </p:cNvSpPr>
          <p:nvPr>
            <p:ph type="title"/>
          </p:nvPr>
        </p:nvSpPr>
        <p:spPr>
          <a:xfrm>
            <a:off x="566530" y="585216"/>
            <a:ext cx="8388627" cy="1499616"/>
          </a:xfrm>
        </p:spPr>
        <p:txBody>
          <a:bodyPr>
            <a:normAutofit/>
          </a:bodyPr>
          <a:lstStyle/>
          <a:p>
            <a:r>
              <a:rPr lang="en-US" altLang="ja-JP" sz="3200" dirty="0">
                <a:latin typeface="+mn-ea"/>
                <a:ea typeface="+mn-ea"/>
              </a:rPr>
              <a:t>Pressure</a:t>
            </a:r>
            <a:r>
              <a:rPr lang="ja-JP" altLang="en-US" sz="3200" dirty="0">
                <a:latin typeface="+mn-ea"/>
                <a:ea typeface="+mn-ea"/>
              </a:rPr>
              <a:t> </a:t>
            </a:r>
            <a:r>
              <a:rPr lang="en-US" altLang="ja-JP" sz="3200" dirty="0">
                <a:latin typeface="+mn-ea"/>
                <a:ea typeface="+mn-ea"/>
              </a:rPr>
              <a:t>wire</a:t>
            </a:r>
            <a:r>
              <a:rPr lang="ja-JP" altLang="en-US" sz="3200" dirty="0">
                <a:latin typeface="+mn-ea"/>
                <a:ea typeface="+mn-ea"/>
              </a:rPr>
              <a:t> 信号のドリフト</a:t>
            </a:r>
            <a:r>
              <a:rPr lang="en-US" altLang="ja-JP" sz="3200" dirty="0">
                <a:latin typeface="+mn-ea"/>
                <a:ea typeface="+mn-ea"/>
              </a:rPr>
              <a:t>(</a:t>
            </a:r>
            <a:r>
              <a:rPr lang="ja-JP" altLang="en-US" sz="3200" dirty="0">
                <a:latin typeface="+mn-ea"/>
                <a:ea typeface="+mn-ea"/>
              </a:rPr>
              <a:t>逸脱</a:t>
            </a:r>
            <a:r>
              <a:rPr lang="en-US" altLang="ja-JP" sz="3200" dirty="0">
                <a:latin typeface="+mn-ea"/>
                <a:ea typeface="+mn-ea"/>
              </a:rPr>
              <a:t>)</a:t>
            </a:r>
            <a:endParaRPr kumimoji="1" lang="ja-JP" altLang="en-US" sz="3200" dirty="0">
              <a:latin typeface="+mn-ea"/>
              <a:ea typeface="+mn-ea"/>
            </a:endParaRPr>
          </a:p>
        </p:txBody>
      </p:sp>
      <p:sp>
        <p:nvSpPr>
          <p:cNvPr id="3" name="コンテンツ プレースホルダー 2">
            <a:extLst>
              <a:ext uri="{FF2B5EF4-FFF2-40B4-BE49-F238E27FC236}">
                <a16:creationId xmlns:a16="http://schemas.microsoft.com/office/drawing/2014/main" id="{0290126C-8ABB-4B42-BC7B-70A76D9C0342}"/>
              </a:ext>
            </a:extLst>
          </p:cNvPr>
          <p:cNvSpPr>
            <a:spLocks noGrp="1"/>
          </p:cNvSpPr>
          <p:nvPr>
            <p:ph idx="1"/>
          </p:nvPr>
        </p:nvSpPr>
        <p:spPr>
          <a:xfrm>
            <a:off x="481012" y="2310487"/>
            <a:ext cx="8181975" cy="3156035"/>
          </a:xfrm>
        </p:spPr>
        <p:txBody>
          <a:bodyPr/>
          <a:lstStyle/>
          <a:p>
            <a:r>
              <a:rPr kumimoji="1" lang="en-US" altLang="ja-JP" dirty="0"/>
              <a:t>1</a:t>
            </a:r>
            <a:r>
              <a:rPr kumimoji="1" lang="en-US" altLang="ja-JP" dirty="0">
                <a:latin typeface="+mn-ea"/>
              </a:rPr>
              <a:t>. </a:t>
            </a:r>
            <a:r>
              <a:rPr kumimoji="1" lang="ja-JP" altLang="en-US" dirty="0">
                <a:latin typeface="+mn-ea"/>
              </a:rPr>
              <a:t>ドリフト：圧の逸脱。本来得られるべき正しい圧が得られないことの総称。</a:t>
            </a:r>
            <a:endParaRPr kumimoji="1" lang="en-US" altLang="ja-JP" dirty="0">
              <a:latin typeface="+mn-ea"/>
            </a:endParaRPr>
          </a:p>
          <a:p>
            <a:endParaRPr lang="en-US" altLang="ja-JP" dirty="0">
              <a:latin typeface="+mn-ea"/>
            </a:endParaRPr>
          </a:p>
          <a:p>
            <a:r>
              <a:rPr kumimoji="1" lang="en-US" altLang="ja-JP" dirty="0">
                <a:latin typeface="+mn-ea"/>
              </a:rPr>
              <a:t>2. </a:t>
            </a:r>
            <a:r>
              <a:rPr kumimoji="1" lang="ja-JP" altLang="en-US" dirty="0">
                <a:latin typeface="+mn-ea"/>
              </a:rPr>
              <a:t>ドリフトチェック：</a:t>
            </a:r>
            <a:r>
              <a:rPr kumimoji="1" lang="en-US" altLang="ja-JP" dirty="0">
                <a:latin typeface="+mn-ea"/>
              </a:rPr>
              <a:t>FFR</a:t>
            </a:r>
            <a:r>
              <a:rPr kumimoji="1" lang="ja-JP" altLang="en-US" dirty="0">
                <a:latin typeface="+mn-ea"/>
              </a:rPr>
              <a:t>測定後の引き抜き圧較差で、イコライズポイントにてズレがないことを確認すること。</a:t>
            </a:r>
            <a:endParaRPr kumimoji="1" lang="en-US" altLang="ja-JP" dirty="0">
              <a:latin typeface="+mn-ea"/>
            </a:endParaRPr>
          </a:p>
          <a:p>
            <a:endParaRPr lang="en-US" altLang="ja-JP" dirty="0">
              <a:latin typeface="+mn-ea"/>
            </a:endParaRPr>
          </a:p>
          <a:p>
            <a:r>
              <a:rPr kumimoji="1" lang="en-US" altLang="ja-JP" dirty="0">
                <a:latin typeface="+mn-ea"/>
              </a:rPr>
              <a:t>3. </a:t>
            </a:r>
            <a:r>
              <a:rPr lang="ja-JP" altLang="en-US" dirty="0">
                <a:latin typeface="+mn-ea"/>
              </a:rPr>
              <a:t>上方シフト：正しい圧よりも高い圧となること。</a:t>
            </a:r>
            <a:endParaRPr lang="en-US" altLang="ja-JP" dirty="0">
              <a:latin typeface="+mn-ea"/>
            </a:endParaRPr>
          </a:p>
          <a:p>
            <a:r>
              <a:rPr lang="ja-JP" altLang="en-US" dirty="0">
                <a:latin typeface="+mn-ea"/>
              </a:rPr>
              <a:t>    </a:t>
            </a:r>
            <a:r>
              <a:rPr kumimoji="1" lang="ja-JP" altLang="en-US" dirty="0">
                <a:latin typeface="+mn-ea"/>
              </a:rPr>
              <a:t>下方シフト：正しい圧よりも低い圧となること。</a:t>
            </a:r>
          </a:p>
        </p:txBody>
      </p:sp>
    </p:spTree>
    <p:extLst>
      <p:ext uri="{BB962C8B-B14F-4D97-AF65-F5344CB8AC3E}">
        <p14:creationId xmlns:p14="http://schemas.microsoft.com/office/powerpoint/2010/main" val="2641182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Documents and Settings\HorieS01\デスクトップ\08061793.jpg">
            <a:extLst>
              <a:ext uri="{FF2B5EF4-FFF2-40B4-BE49-F238E27FC236}">
                <a16:creationId xmlns:a16="http://schemas.microsoft.com/office/drawing/2014/main" id="{A77736E7-91B5-4515-9958-AC213B650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06" t="21875" r="2344"/>
          <a:stretch>
            <a:fillRect/>
          </a:stretch>
        </p:blipFill>
        <p:spPr bwMode="auto">
          <a:xfrm>
            <a:off x="985838" y="1271588"/>
            <a:ext cx="7402512"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Line 3">
            <a:extLst>
              <a:ext uri="{FF2B5EF4-FFF2-40B4-BE49-F238E27FC236}">
                <a16:creationId xmlns:a16="http://schemas.microsoft.com/office/drawing/2014/main" id="{05375BCF-A43E-465E-B281-BF1A53B0381E}"/>
              </a:ext>
            </a:extLst>
          </p:cNvPr>
          <p:cNvSpPr>
            <a:spLocks noChangeShapeType="1"/>
          </p:cNvSpPr>
          <p:nvPr/>
        </p:nvSpPr>
        <p:spPr bwMode="auto">
          <a:xfrm>
            <a:off x="3492500" y="3865563"/>
            <a:ext cx="574675" cy="500062"/>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0660" name="Rectangle 4">
            <a:extLst>
              <a:ext uri="{FF2B5EF4-FFF2-40B4-BE49-F238E27FC236}">
                <a16:creationId xmlns:a16="http://schemas.microsoft.com/office/drawing/2014/main" id="{BC243FDD-97D4-456B-BF0C-A9815A7BE849}"/>
              </a:ext>
            </a:extLst>
          </p:cNvPr>
          <p:cNvSpPr>
            <a:spLocks noChangeArrowheads="1"/>
          </p:cNvSpPr>
          <p:nvPr/>
        </p:nvSpPr>
        <p:spPr bwMode="auto">
          <a:xfrm>
            <a:off x="528638" y="5780493"/>
            <a:ext cx="8316912" cy="396262"/>
          </a:xfrm>
          <a:prstGeom prst="rect">
            <a:avLst/>
          </a:prstGeom>
          <a:solidFill>
            <a:srgbClr val="FFFF00"/>
          </a:solidFill>
          <a:ln w="38100" algn="ctr">
            <a:solidFill>
              <a:srgbClr val="FF0000"/>
            </a:solidFill>
            <a:miter lim="800000"/>
            <a:headEnd/>
            <a:tailEnd/>
          </a:ln>
        </p:spPr>
        <p:txBody>
          <a:bodyPr lIns="0" tIns="0" rIns="0" bIns="0" anchor="b">
            <a:spAutoFit/>
          </a:bodyPr>
          <a:lstStyle>
            <a:lvl1pPr marL="266700" indent="-266700">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marL="0" indent="0" algn="ctr" eaLnBrk="1" hangingPunct="1">
              <a:lnSpc>
                <a:spcPts val="3400"/>
              </a:lnSpc>
              <a:spcBef>
                <a:spcPct val="50000"/>
              </a:spcBef>
            </a:pPr>
            <a:r>
              <a:rPr kumimoji="0" lang="en-US" altLang="ja-JP" b="0" dirty="0">
                <a:solidFill>
                  <a:srgbClr val="FF0000"/>
                </a:solidFill>
                <a:latin typeface="Arial" panose="020B0604020202020204" pitchFamily="34" charset="0"/>
              </a:rPr>
              <a:t>AO</a:t>
            </a:r>
            <a:r>
              <a:rPr kumimoji="0" lang="ja-JP" altLang="en-US" b="0" dirty="0">
                <a:solidFill>
                  <a:srgbClr val="FF0000"/>
                </a:solidFill>
                <a:latin typeface="Arial" panose="020B0604020202020204" pitchFamily="34" charset="0"/>
              </a:rPr>
              <a:t>圧波形をコピーペーストしたような波形が上方</a:t>
            </a:r>
            <a:r>
              <a:rPr kumimoji="0" lang="en-US" altLang="ja-JP" b="0" dirty="0">
                <a:solidFill>
                  <a:srgbClr val="FF0000"/>
                </a:solidFill>
                <a:latin typeface="Arial" panose="020B0604020202020204" pitchFamily="34" charset="0"/>
              </a:rPr>
              <a:t>or</a:t>
            </a:r>
            <a:r>
              <a:rPr kumimoji="0" lang="ja-JP" altLang="en-US" b="0" dirty="0">
                <a:solidFill>
                  <a:srgbClr val="FF0000"/>
                </a:solidFill>
                <a:latin typeface="Arial" panose="020B0604020202020204" pitchFamily="34" charset="0"/>
              </a:rPr>
              <a:t>下方にシフトした状態</a:t>
            </a:r>
          </a:p>
        </p:txBody>
      </p:sp>
      <p:sp>
        <p:nvSpPr>
          <p:cNvPr id="70661" name="Text Box 7">
            <a:extLst>
              <a:ext uri="{FF2B5EF4-FFF2-40B4-BE49-F238E27FC236}">
                <a16:creationId xmlns:a16="http://schemas.microsoft.com/office/drawing/2014/main" id="{7AEC0029-D628-40DC-B800-4AFB1F4B8198}"/>
              </a:ext>
            </a:extLst>
          </p:cNvPr>
          <p:cNvSpPr txBox="1">
            <a:spLocks noChangeArrowheads="1"/>
          </p:cNvSpPr>
          <p:nvPr/>
        </p:nvSpPr>
        <p:spPr bwMode="auto">
          <a:xfrm>
            <a:off x="1272210" y="3425825"/>
            <a:ext cx="2794966" cy="436563"/>
          </a:xfrm>
          <a:prstGeom prst="rect">
            <a:avLst/>
          </a:prstGeom>
          <a:solidFill>
            <a:srgbClr val="FFFF00"/>
          </a:solidFill>
          <a:ln w="28575" algn="ctr">
            <a:solidFill>
              <a:srgbClr val="FF00FF"/>
            </a:solidFill>
            <a:miter lim="800000"/>
            <a:headEnd/>
            <a:tailEnd/>
          </a:ln>
        </p:spPr>
        <p:txBody>
          <a:bodyPr wrap="square" lIns="0" tIns="0" rIns="0" bIns="0" anchor="b">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lnSpc>
                <a:spcPts val="3400"/>
              </a:lnSpc>
              <a:spcBef>
                <a:spcPct val="50000"/>
              </a:spcBef>
              <a:buFontTx/>
              <a:buNone/>
            </a:pPr>
            <a:r>
              <a:rPr kumimoji="0" lang="ja-JP" altLang="en-US" sz="2000" b="0" dirty="0">
                <a:solidFill>
                  <a:srgbClr val="FF0000"/>
                </a:solidFill>
                <a:latin typeface="Arial" panose="020B0604020202020204" pitchFamily="34" charset="0"/>
              </a:rPr>
              <a:t>ドリフトが発生した瞬間</a:t>
            </a:r>
          </a:p>
        </p:txBody>
      </p:sp>
      <p:sp>
        <p:nvSpPr>
          <p:cNvPr id="7" name="タイトル 1">
            <a:extLst>
              <a:ext uri="{FF2B5EF4-FFF2-40B4-BE49-F238E27FC236}">
                <a16:creationId xmlns:a16="http://schemas.microsoft.com/office/drawing/2014/main" id="{F5AB7C6D-5181-45C0-8EBA-7442537EFF88}"/>
              </a:ext>
            </a:extLst>
          </p:cNvPr>
          <p:cNvSpPr txBox="1">
            <a:spLocks/>
          </p:cNvSpPr>
          <p:nvPr/>
        </p:nvSpPr>
        <p:spPr bwMode="auto">
          <a:xfrm>
            <a:off x="381000" y="301625"/>
            <a:ext cx="8458200" cy="612775"/>
          </a:xfrm>
          <a:prstGeom prst="rect">
            <a:avLst/>
          </a:prstGeom>
          <a:noFill/>
          <a:ln w="9525">
            <a:noFill/>
            <a:miter lim="800000"/>
            <a:headEnd/>
            <a:tailEnd/>
          </a:ln>
          <a:effectLst/>
        </p:spPr>
        <p:txBody>
          <a:bodyPr anchor="ctr"/>
          <a:lst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ＭＳ Ｐゴシック" charset="0"/>
              </a:defRPr>
            </a:lvl2pPr>
            <a:lvl3pPr algn="l" rtl="0" eaLnBrk="1" fontAlgn="base" hangingPunct="1">
              <a:spcBef>
                <a:spcPct val="0"/>
              </a:spcBef>
              <a:spcAft>
                <a:spcPct val="0"/>
              </a:spcAft>
              <a:defRPr kumimoji="1" sz="2800">
                <a:solidFill>
                  <a:schemeClr val="tx2"/>
                </a:solidFill>
                <a:latin typeface="Arial" charset="0"/>
                <a:ea typeface="ＭＳ Ｐゴシック" charset="0"/>
              </a:defRPr>
            </a:lvl3pPr>
            <a:lvl4pPr algn="l" rtl="0" eaLnBrk="1" fontAlgn="base" hangingPunct="1">
              <a:spcBef>
                <a:spcPct val="0"/>
              </a:spcBef>
              <a:spcAft>
                <a:spcPct val="0"/>
              </a:spcAft>
              <a:defRPr kumimoji="1" sz="2800">
                <a:solidFill>
                  <a:schemeClr val="tx2"/>
                </a:solidFill>
                <a:latin typeface="Arial" charset="0"/>
                <a:ea typeface="ＭＳ Ｐゴシック" charset="0"/>
              </a:defRPr>
            </a:lvl4pPr>
            <a:lvl5pPr algn="l" rtl="0" eaLnBrk="1" fontAlgn="base" hangingPunct="1">
              <a:spcBef>
                <a:spcPct val="0"/>
              </a:spcBef>
              <a:spcAft>
                <a:spcPct val="0"/>
              </a:spcAft>
              <a:defRPr kumimoji="1" sz="2800">
                <a:solidFill>
                  <a:schemeClr val="tx2"/>
                </a:solidFill>
                <a:latin typeface="Arial" charset="0"/>
                <a:ea typeface="ＭＳ Ｐゴシック" charset="0"/>
              </a:defRPr>
            </a:lvl5pPr>
            <a:lvl6pPr marL="457200" algn="l" rtl="0" eaLnBrk="1" fontAlgn="base" hangingPunct="1">
              <a:spcBef>
                <a:spcPct val="0"/>
              </a:spcBef>
              <a:spcAft>
                <a:spcPct val="0"/>
              </a:spcAft>
              <a:defRPr kumimoji="1" sz="2800">
                <a:solidFill>
                  <a:schemeClr val="tx2"/>
                </a:solidFill>
                <a:latin typeface="Arial" charset="0"/>
              </a:defRPr>
            </a:lvl6pPr>
            <a:lvl7pPr marL="914400" algn="l" rtl="0" eaLnBrk="1" fontAlgn="base" hangingPunct="1">
              <a:spcBef>
                <a:spcPct val="0"/>
              </a:spcBef>
              <a:spcAft>
                <a:spcPct val="0"/>
              </a:spcAft>
              <a:defRPr kumimoji="1" sz="2800">
                <a:solidFill>
                  <a:schemeClr val="tx2"/>
                </a:solidFill>
                <a:latin typeface="Arial" charset="0"/>
              </a:defRPr>
            </a:lvl7pPr>
            <a:lvl8pPr marL="1371600" algn="l" rtl="0" eaLnBrk="1" fontAlgn="base" hangingPunct="1">
              <a:spcBef>
                <a:spcPct val="0"/>
              </a:spcBef>
              <a:spcAft>
                <a:spcPct val="0"/>
              </a:spcAft>
              <a:defRPr kumimoji="1" sz="2800">
                <a:solidFill>
                  <a:schemeClr val="tx2"/>
                </a:solidFill>
                <a:latin typeface="Arial" charset="0"/>
              </a:defRPr>
            </a:lvl8pPr>
            <a:lvl9pPr marL="1828800" algn="l" rtl="0" eaLnBrk="1" fontAlgn="base" hangingPunct="1">
              <a:spcBef>
                <a:spcPct val="0"/>
              </a:spcBef>
              <a:spcAft>
                <a:spcPct val="0"/>
              </a:spcAft>
              <a:defRPr kumimoji="1" sz="2800">
                <a:solidFill>
                  <a:schemeClr val="tx2"/>
                </a:solidFill>
                <a:latin typeface="Arial" charset="0"/>
              </a:defRPr>
            </a:lvl9pPr>
          </a:lstStyle>
          <a:p>
            <a:pPr>
              <a:defRPr/>
            </a:pPr>
            <a:r>
              <a:rPr lang="ja-JP" altLang="en-US" b="0" kern="0" dirty="0"/>
              <a:t>　　　　　　　　　　　　　　　　</a:t>
            </a:r>
          </a:p>
        </p:txBody>
      </p:sp>
      <p:sp>
        <p:nvSpPr>
          <p:cNvPr id="2" name="タイトル 1">
            <a:extLst>
              <a:ext uri="{FF2B5EF4-FFF2-40B4-BE49-F238E27FC236}">
                <a16:creationId xmlns:a16="http://schemas.microsoft.com/office/drawing/2014/main" id="{100F8C41-A4F4-4A20-952C-4D73F5BCB308}"/>
              </a:ext>
            </a:extLst>
          </p:cNvPr>
          <p:cNvSpPr>
            <a:spLocks noGrp="1"/>
          </p:cNvSpPr>
          <p:nvPr>
            <p:ph type="title"/>
          </p:nvPr>
        </p:nvSpPr>
        <p:spPr>
          <a:xfrm>
            <a:off x="768097" y="100584"/>
            <a:ext cx="7290054" cy="1499616"/>
          </a:xfrm>
        </p:spPr>
        <p:txBody>
          <a:bodyPr/>
          <a:lstStyle/>
          <a:p>
            <a:r>
              <a:rPr lang="ja-JP" altLang="en-US" kern="0" dirty="0"/>
              <a:t>ドリフト波形の実際</a:t>
            </a:r>
            <a:endParaRPr kumimoji="1" lang="ja-JP" altLang="en-US" dirty="0"/>
          </a:p>
        </p:txBody>
      </p:sp>
    </p:spTree>
    <p:extLst>
      <p:ext uri="{BB962C8B-B14F-4D97-AF65-F5344CB8AC3E}">
        <p14:creationId xmlns:p14="http://schemas.microsoft.com/office/powerpoint/2010/main" val="1581388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ABDFB8F-F4C0-496C-9D6D-1F1E1C5863B0}"/>
              </a:ext>
            </a:extLst>
          </p:cNvPr>
          <p:cNvPicPr>
            <a:picLocks noChangeAspect="1"/>
          </p:cNvPicPr>
          <p:nvPr/>
        </p:nvPicPr>
        <p:blipFill>
          <a:blip r:embed="rId2"/>
          <a:stretch>
            <a:fillRect/>
          </a:stretch>
        </p:blipFill>
        <p:spPr>
          <a:xfrm>
            <a:off x="182906" y="1115208"/>
            <a:ext cx="8778187" cy="4808513"/>
          </a:xfrm>
          <a:prstGeom prst="rect">
            <a:avLst/>
          </a:prstGeom>
        </p:spPr>
      </p:pic>
    </p:spTree>
    <p:extLst>
      <p:ext uri="{BB962C8B-B14F-4D97-AF65-F5344CB8AC3E}">
        <p14:creationId xmlns:p14="http://schemas.microsoft.com/office/powerpoint/2010/main" val="4211582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673BDB-9E06-4369-BC69-D87074C68939}"/>
              </a:ext>
            </a:extLst>
          </p:cNvPr>
          <p:cNvSpPr>
            <a:spLocks noGrp="1"/>
          </p:cNvSpPr>
          <p:nvPr>
            <p:ph type="title"/>
          </p:nvPr>
        </p:nvSpPr>
        <p:spPr/>
        <p:txBody>
          <a:bodyPr>
            <a:normAutofit/>
          </a:bodyPr>
          <a:lstStyle/>
          <a:p>
            <a:r>
              <a:rPr kumimoji="1" lang="en-US" altLang="ja-JP" sz="5400" dirty="0"/>
              <a:t>1994</a:t>
            </a:r>
            <a:endParaRPr kumimoji="1" lang="ja-JP" altLang="en-US" sz="5400" dirty="0"/>
          </a:p>
        </p:txBody>
      </p:sp>
      <p:pic>
        <p:nvPicPr>
          <p:cNvPr id="6" name="図 5">
            <a:extLst>
              <a:ext uri="{FF2B5EF4-FFF2-40B4-BE49-F238E27FC236}">
                <a16:creationId xmlns:a16="http://schemas.microsoft.com/office/drawing/2014/main" id="{F098F526-CA0A-4069-AADD-A554D3EBC0CB}"/>
              </a:ext>
            </a:extLst>
          </p:cNvPr>
          <p:cNvPicPr>
            <a:picLocks noChangeAspect="1"/>
          </p:cNvPicPr>
          <p:nvPr/>
        </p:nvPicPr>
        <p:blipFill>
          <a:blip r:embed="rId3"/>
          <a:stretch>
            <a:fillRect/>
          </a:stretch>
        </p:blipFill>
        <p:spPr>
          <a:xfrm>
            <a:off x="1499699" y="2236851"/>
            <a:ext cx="6144601" cy="1885700"/>
          </a:xfrm>
          <a:prstGeom prst="rect">
            <a:avLst/>
          </a:prstGeom>
        </p:spPr>
      </p:pic>
      <p:pic>
        <p:nvPicPr>
          <p:cNvPr id="7" name="図 6">
            <a:extLst>
              <a:ext uri="{FF2B5EF4-FFF2-40B4-BE49-F238E27FC236}">
                <a16:creationId xmlns:a16="http://schemas.microsoft.com/office/drawing/2014/main" id="{DA9BD688-E5F3-4932-9FB4-75B1DDAE5BA2}"/>
              </a:ext>
            </a:extLst>
          </p:cNvPr>
          <p:cNvPicPr>
            <a:picLocks noChangeAspect="1"/>
          </p:cNvPicPr>
          <p:nvPr/>
        </p:nvPicPr>
        <p:blipFill>
          <a:blip r:embed="rId4"/>
          <a:stretch>
            <a:fillRect/>
          </a:stretch>
        </p:blipFill>
        <p:spPr>
          <a:xfrm>
            <a:off x="3044672" y="835558"/>
            <a:ext cx="4098190" cy="998933"/>
          </a:xfrm>
          <a:prstGeom prst="rect">
            <a:avLst/>
          </a:prstGeom>
        </p:spPr>
      </p:pic>
      <p:sp>
        <p:nvSpPr>
          <p:cNvPr id="8" name="テキスト ボックス 7">
            <a:extLst>
              <a:ext uri="{FF2B5EF4-FFF2-40B4-BE49-F238E27FC236}">
                <a16:creationId xmlns:a16="http://schemas.microsoft.com/office/drawing/2014/main" id="{25D3B59B-008B-445A-8031-7EB85A9BDBF0}"/>
              </a:ext>
            </a:extLst>
          </p:cNvPr>
          <p:cNvSpPr txBox="1"/>
          <p:nvPr/>
        </p:nvSpPr>
        <p:spPr>
          <a:xfrm>
            <a:off x="1181547" y="4311504"/>
            <a:ext cx="6780904" cy="461665"/>
          </a:xfrm>
          <a:prstGeom prst="rect">
            <a:avLst/>
          </a:prstGeom>
          <a:noFill/>
        </p:spPr>
        <p:txBody>
          <a:bodyPr wrap="square" rtlCol="0">
            <a:spAutoFit/>
          </a:bodyPr>
          <a:lstStyle/>
          <a:p>
            <a:r>
              <a:rPr kumimoji="1" lang="en-US" altLang="ja-JP" sz="2400" dirty="0"/>
              <a:t>22 patients with isolated proximal or mid LAD lesions</a:t>
            </a:r>
            <a:endParaRPr kumimoji="1" lang="ja-JP" altLang="en-US" sz="2400" dirty="0"/>
          </a:p>
        </p:txBody>
      </p:sp>
      <p:sp>
        <p:nvSpPr>
          <p:cNvPr id="9" name="テキスト ボックス 8">
            <a:extLst>
              <a:ext uri="{FF2B5EF4-FFF2-40B4-BE49-F238E27FC236}">
                <a16:creationId xmlns:a16="http://schemas.microsoft.com/office/drawing/2014/main" id="{F9DBFAFB-B1A6-4BF8-8948-7E44236656BF}"/>
              </a:ext>
            </a:extLst>
          </p:cNvPr>
          <p:cNvSpPr txBox="1"/>
          <p:nvPr/>
        </p:nvSpPr>
        <p:spPr>
          <a:xfrm>
            <a:off x="1274116" y="4962122"/>
            <a:ext cx="6595767" cy="1569660"/>
          </a:xfrm>
          <a:prstGeom prst="rect">
            <a:avLst/>
          </a:prstGeom>
          <a:noFill/>
        </p:spPr>
        <p:txBody>
          <a:bodyPr wrap="square" rtlCol="0">
            <a:spAutoFit/>
          </a:bodyPr>
          <a:lstStyle/>
          <a:p>
            <a:r>
              <a:rPr kumimoji="1" lang="en-US" altLang="ja-JP" sz="3200" dirty="0"/>
              <a:t>FFR calculations correlate more closely than angiographical calculations to the relative flow derived from PET.</a:t>
            </a:r>
            <a:endParaRPr kumimoji="1" lang="ja-JP" altLang="en-US" sz="3200" dirty="0"/>
          </a:p>
        </p:txBody>
      </p:sp>
    </p:spTree>
    <p:extLst>
      <p:ext uri="{BB962C8B-B14F-4D97-AF65-F5344CB8AC3E}">
        <p14:creationId xmlns:p14="http://schemas.microsoft.com/office/powerpoint/2010/main" val="274295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EA52F02-BF9D-4D7C-B2B6-8B309232AE35}"/>
              </a:ext>
            </a:extLst>
          </p:cNvPr>
          <p:cNvPicPr>
            <a:picLocks noChangeAspect="1"/>
          </p:cNvPicPr>
          <p:nvPr/>
        </p:nvPicPr>
        <p:blipFill>
          <a:blip r:embed="rId2"/>
          <a:stretch>
            <a:fillRect/>
          </a:stretch>
        </p:blipFill>
        <p:spPr>
          <a:xfrm>
            <a:off x="219331" y="1335024"/>
            <a:ext cx="8705337" cy="4798613"/>
          </a:xfrm>
          <a:prstGeom prst="rect">
            <a:avLst/>
          </a:prstGeom>
        </p:spPr>
      </p:pic>
    </p:spTree>
    <p:extLst>
      <p:ext uri="{BB962C8B-B14F-4D97-AF65-F5344CB8AC3E}">
        <p14:creationId xmlns:p14="http://schemas.microsoft.com/office/powerpoint/2010/main" val="571292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F60A71-463D-4DF4-85AE-0DEC076F1D81}"/>
              </a:ext>
            </a:extLst>
          </p:cNvPr>
          <p:cNvPicPr>
            <a:picLocks noChangeAspect="1"/>
          </p:cNvPicPr>
          <p:nvPr/>
        </p:nvPicPr>
        <p:blipFill>
          <a:blip r:embed="rId2"/>
          <a:stretch>
            <a:fillRect/>
          </a:stretch>
        </p:blipFill>
        <p:spPr>
          <a:xfrm>
            <a:off x="420488" y="1259139"/>
            <a:ext cx="8303023" cy="4555252"/>
          </a:xfrm>
          <a:prstGeom prst="rect">
            <a:avLst/>
          </a:prstGeom>
        </p:spPr>
      </p:pic>
    </p:spTree>
    <p:extLst>
      <p:ext uri="{BB962C8B-B14F-4D97-AF65-F5344CB8AC3E}">
        <p14:creationId xmlns:p14="http://schemas.microsoft.com/office/powerpoint/2010/main" val="303536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4D79D7-3480-40EA-8CB9-8F2F0400B9D6}"/>
              </a:ext>
            </a:extLst>
          </p:cNvPr>
          <p:cNvSpPr>
            <a:spLocks noGrp="1"/>
          </p:cNvSpPr>
          <p:nvPr>
            <p:ph type="title"/>
          </p:nvPr>
        </p:nvSpPr>
        <p:spPr>
          <a:xfrm>
            <a:off x="768096" y="-60261"/>
            <a:ext cx="7290054" cy="1499616"/>
          </a:xfrm>
        </p:spPr>
        <p:txBody>
          <a:bodyPr>
            <a:normAutofit/>
          </a:bodyPr>
          <a:lstStyle/>
          <a:p>
            <a:r>
              <a:rPr lang="ja-JP" altLang="en-US" sz="3600" dirty="0"/>
              <a:t>ドリフト時の補正について</a:t>
            </a:r>
            <a:endParaRPr kumimoji="1" lang="ja-JP" altLang="en-US" sz="3600" dirty="0"/>
          </a:p>
        </p:txBody>
      </p:sp>
      <p:sp>
        <p:nvSpPr>
          <p:cNvPr id="71683" name="スライド番号プレースホルダ 3">
            <a:extLst>
              <a:ext uri="{FF2B5EF4-FFF2-40B4-BE49-F238E27FC236}">
                <a16:creationId xmlns:a16="http://schemas.microsoft.com/office/drawing/2014/main" id="{38634A4F-EAFE-4480-A88D-84D041F651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spcBef>
                <a:spcPct val="0"/>
              </a:spcBef>
              <a:buFontTx/>
              <a:buNone/>
            </a:pPr>
            <a:fld id="{6E813B3A-BDBC-4BF8-9C52-100E2DBBEB14}" type="slidenum">
              <a:rPr kumimoji="0" lang="ja-JP" altLang="en-US">
                <a:solidFill>
                  <a:srgbClr val="C8C8C8"/>
                </a:solidFill>
              </a:rPr>
              <a:pPr>
                <a:spcBef>
                  <a:spcPct val="0"/>
                </a:spcBef>
                <a:buFontTx/>
                <a:buNone/>
              </a:pPr>
              <a:t>32</a:t>
            </a:fld>
            <a:endParaRPr kumimoji="0" lang="en-US" altLang="ja-JP">
              <a:solidFill>
                <a:srgbClr val="C8C8C8"/>
              </a:solidFill>
            </a:endParaRPr>
          </a:p>
        </p:txBody>
      </p:sp>
      <p:sp>
        <p:nvSpPr>
          <p:cNvPr id="71687" name="テキスト ボックス 9">
            <a:extLst>
              <a:ext uri="{FF2B5EF4-FFF2-40B4-BE49-F238E27FC236}">
                <a16:creationId xmlns:a16="http://schemas.microsoft.com/office/drawing/2014/main" id="{6AF4C70A-E980-4613-B083-8AFA9E2FE31E}"/>
              </a:ext>
            </a:extLst>
          </p:cNvPr>
          <p:cNvSpPr txBox="1">
            <a:spLocks noChangeArrowheads="1"/>
          </p:cNvSpPr>
          <p:nvPr/>
        </p:nvSpPr>
        <p:spPr bwMode="auto">
          <a:xfrm>
            <a:off x="402535" y="4436700"/>
            <a:ext cx="8338930" cy="2308324"/>
          </a:xfrm>
          <a:prstGeom prst="rect">
            <a:avLst/>
          </a:prstGeom>
          <a:solidFill>
            <a:schemeClr val="bg1"/>
          </a:solidFill>
          <a:ln w="9525">
            <a:solidFill>
              <a:srgbClr val="FF0000"/>
            </a:solidFill>
            <a:miter lim="800000"/>
            <a:headEnd/>
            <a:tailEnd/>
          </a:ln>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spcBef>
                <a:spcPct val="0"/>
              </a:spcBef>
              <a:buFontTx/>
              <a:buNone/>
            </a:pPr>
            <a:r>
              <a:rPr kumimoji="0" lang="ja-JP" altLang="en-US" b="0" dirty="0">
                <a:solidFill>
                  <a:srgbClr val="404040"/>
                </a:solidFill>
                <a:latin typeface="Arial" panose="020B0604020202020204" pitchFamily="34" charset="0"/>
              </a:rPr>
              <a:t>イコライズポイントで</a:t>
            </a:r>
            <a:r>
              <a:rPr kumimoji="0" lang="en-US" altLang="ja-JP" b="0" dirty="0">
                <a:solidFill>
                  <a:srgbClr val="404040"/>
                </a:solidFill>
                <a:latin typeface="Arial" panose="020B0604020202020204" pitchFamily="34" charset="0"/>
              </a:rPr>
              <a:t>1.0</a:t>
            </a:r>
            <a:r>
              <a:rPr kumimoji="0" lang="ja-JP" altLang="en-US" b="0" dirty="0">
                <a:solidFill>
                  <a:srgbClr val="404040"/>
                </a:solidFill>
                <a:latin typeface="Arial" panose="020B0604020202020204" pitchFamily="34" charset="0"/>
              </a:rPr>
              <a:t>とならない場合には、補正が必要となる。</a:t>
            </a:r>
            <a:endParaRPr kumimoji="0" lang="en-US" altLang="ja-JP" b="0" dirty="0">
              <a:solidFill>
                <a:srgbClr val="404040"/>
              </a:solidFill>
              <a:latin typeface="Arial" panose="020B0604020202020204" pitchFamily="34" charset="0"/>
            </a:endParaRPr>
          </a:p>
          <a:p>
            <a:pPr eaLnBrk="1" hangingPunct="1">
              <a:spcBef>
                <a:spcPct val="0"/>
              </a:spcBef>
              <a:buFontTx/>
              <a:buNone/>
            </a:pPr>
            <a:r>
              <a:rPr kumimoji="0" lang="ja-JP" altLang="en-US" b="0" dirty="0">
                <a:solidFill>
                  <a:srgbClr val="404040"/>
                </a:solidFill>
                <a:latin typeface="Arial" panose="020B0604020202020204" pitchFamily="34" charset="0"/>
              </a:rPr>
              <a:t>イコライズポイント：</a:t>
            </a:r>
            <a:r>
              <a:rPr kumimoji="0" lang="en-US" altLang="ja-JP" b="0" dirty="0">
                <a:solidFill>
                  <a:srgbClr val="404040"/>
                </a:solidFill>
                <a:latin typeface="Arial" panose="020B0604020202020204" pitchFamily="34" charset="0"/>
              </a:rPr>
              <a:t>AO</a:t>
            </a:r>
            <a:r>
              <a:rPr kumimoji="0" lang="ja-JP" altLang="en-US" b="0" dirty="0">
                <a:solidFill>
                  <a:srgbClr val="404040"/>
                </a:solidFill>
                <a:latin typeface="Arial" panose="020B0604020202020204" pitchFamily="34" charset="0"/>
              </a:rPr>
              <a:t>圧（</a:t>
            </a:r>
            <a:r>
              <a:rPr kumimoji="0" lang="en-US" altLang="ja-JP" b="0" dirty="0">
                <a:solidFill>
                  <a:srgbClr val="404040"/>
                </a:solidFill>
                <a:latin typeface="Arial" panose="020B0604020202020204" pitchFamily="34" charset="0"/>
              </a:rPr>
              <a:t>Pa</a:t>
            </a:r>
            <a:r>
              <a:rPr kumimoji="0" lang="ja-JP" altLang="en-US" b="0" dirty="0">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=126mmHg</a:t>
            </a:r>
            <a:r>
              <a:rPr kumimoji="0" lang="ja-JP" altLang="en-US" b="0" dirty="0" err="1">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PW</a:t>
            </a:r>
            <a:r>
              <a:rPr kumimoji="0" lang="ja-JP" altLang="en-US" b="0" dirty="0">
                <a:solidFill>
                  <a:srgbClr val="404040"/>
                </a:solidFill>
                <a:latin typeface="Arial" panose="020B0604020202020204" pitchFamily="34" charset="0"/>
              </a:rPr>
              <a:t>圧（</a:t>
            </a:r>
            <a:r>
              <a:rPr kumimoji="0" lang="en-US" altLang="ja-JP" b="0" dirty="0" err="1">
                <a:solidFill>
                  <a:srgbClr val="404040"/>
                </a:solidFill>
                <a:latin typeface="Arial" panose="020B0604020202020204" pitchFamily="34" charset="0"/>
              </a:rPr>
              <a:t>Pd</a:t>
            </a:r>
            <a:r>
              <a:rPr kumimoji="0" lang="ja-JP" altLang="en-US" b="0" dirty="0">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=113mmHg</a:t>
            </a:r>
          </a:p>
          <a:p>
            <a:pPr eaLnBrk="1" hangingPunct="1">
              <a:spcBef>
                <a:spcPct val="0"/>
              </a:spcBef>
              <a:buFontTx/>
              <a:buNone/>
            </a:pPr>
            <a:r>
              <a:rPr kumimoji="0" lang="ja-JP" altLang="en-US" b="0" dirty="0">
                <a:solidFill>
                  <a:srgbClr val="404040"/>
                </a:solidFill>
                <a:latin typeface="Arial" panose="020B0604020202020204" pitchFamily="34" charset="0"/>
              </a:rPr>
              <a:t>　　⇒</a:t>
            </a:r>
            <a:r>
              <a:rPr kumimoji="0" lang="en-US" altLang="ja-JP" b="0" dirty="0" err="1">
                <a:solidFill>
                  <a:srgbClr val="404040"/>
                </a:solidFill>
                <a:latin typeface="Arial" panose="020B0604020202020204" pitchFamily="34" charset="0"/>
              </a:rPr>
              <a:t>PressureWire</a:t>
            </a:r>
            <a:r>
              <a:rPr kumimoji="0" lang="ja-JP" altLang="en-US" b="0" dirty="0">
                <a:solidFill>
                  <a:srgbClr val="404040"/>
                </a:solidFill>
                <a:latin typeface="Arial" panose="020B0604020202020204" pitchFamily="34" charset="0"/>
              </a:rPr>
              <a:t>の圧が</a:t>
            </a:r>
            <a:r>
              <a:rPr kumimoji="0" lang="en-US" altLang="ja-JP" b="0" dirty="0">
                <a:solidFill>
                  <a:srgbClr val="404040"/>
                </a:solidFill>
                <a:latin typeface="Arial" panose="020B0604020202020204" pitchFamily="34" charset="0"/>
              </a:rPr>
              <a:t>13mmHg</a:t>
            </a:r>
            <a:r>
              <a:rPr kumimoji="0" lang="ja-JP" altLang="en-US" b="0" dirty="0">
                <a:solidFill>
                  <a:srgbClr val="404040"/>
                </a:solidFill>
                <a:latin typeface="Arial" panose="020B0604020202020204" pitchFamily="34" charset="0"/>
              </a:rPr>
              <a:t>下方にシフトしている！</a:t>
            </a:r>
            <a:endParaRPr kumimoji="0" lang="en-US" altLang="ja-JP" b="0" dirty="0">
              <a:solidFill>
                <a:srgbClr val="404040"/>
              </a:solidFill>
              <a:latin typeface="Arial" panose="020B0604020202020204" pitchFamily="34" charset="0"/>
            </a:endParaRPr>
          </a:p>
          <a:p>
            <a:pPr eaLnBrk="1" hangingPunct="1">
              <a:spcBef>
                <a:spcPct val="0"/>
              </a:spcBef>
              <a:buFontTx/>
              <a:buNone/>
            </a:pPr>
            <a:r>
              <a:rPr kumimoji="0" lang="ja-JP" altLang="en-US" b="0" dirty="0">
                <a:solidFill>
                  <a:srgbClr val="404040"/>
                </a:solidFill>
                <a:latin typeface="Arial" panose="020B0604020202020204" pitchFamily="34" charset="0"/>
              </a:rPr>
              <a:t>冠動脈遠位部の計測値：</a:t>
            </a:r>
            <a:r>
              <a:rPr kumimoji="0" lang="en-US" altLang="ja-JP" b="0" dirty="0">
                <a:solidFill>
                  <a:srgbClr val="404040"/>
                </a:solidFill>
                <a:latin typeface="Arial" panose="020B0604020202020204" pitchFamily="34" charset="0"/>
              </a:rPr>
              <a:t> </a:t>
            </a:r>
            <a:r>
              <a:rPr kumimoji="0" lang="ja-JP" altLang="en-US" b="0" dirty="0">
                <a:solidFill>
                  <a:srgbClr val="404040"/>
                </a:solidFill>
                <a:latin typeface="Arial" panose="020B0604020202020204" pitchFamily="34" charset="0"/>
              </a:rPr>
              <a:t>例　</a:t>
            </a:r>
            <a:r>
              <a:rPr kumimoji="0" lang="en-US" altLang="ja-JP" b="0" dirty="0">
                <a:solidFill>
                  <a:srgbClr val="404040"/>
                </a:solidFill>
                <a:latin typeface="Arial" panose="020B0604020202020204" pitchFamily="34" charset="0"/>
              </a:rPr>
              <a:t>Pa=110mmHg</a:t>
            </a:r>
            <a:r>
              <a:rPr kumimoji="0" lang="ja-JP" altLang="en-US" b="0" dirty="0" err="1">
                <a:solidFill>
                  <a:srgbClr val="404040"/>
                </a:solidFill>
                <a:latin typeface="Arial" panose="020B0604020202020204" pitchFamily="34" charset="0"/>
              </a:rPr>
              <a:t>、</a:t>
            </a:r>
            <a:r>
              <a:rPr kumimoji="0" lang="en-US" altLang="ja-JP" b="0" dirty="0" err="1">
                <a:solidFill>
                  <a:srgbClr val="404040"/>
                </a:solidFill>
                <a:latin typeface="Arial" panose="020B0604020202020204" pitchFamily="34" charset="0"/>
              </a:rPr>
              <a:t>Pd</a:t>
            </a:r>
            <a:r>
              <a:rPr kumimoji="0" lang="en-US" altLang="ja-JP" b="0" dirty="0">
                <a:solidFill>
                  <a:srgbClr val="404040"/>
                </a:solidFill>
                <a:latin typeface="Arial" panose="020B0604020202020204" pitchFamily="34" charset="0"/>
              </a:rPr>
              <a:t>=86mmHg</a:t>
            </a:r>
            <a:r>
              <a:rPr kumimoji="0" lang="ja-JP" altLang="en-US" b="0" dirty="0">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FFR=</a:t>
            </a:r>
            <a:r>
              <a:rPr kumimoji="0" lang="en-US" altLang="ja-JP" b="0" u="sng" dirty="0">
                <a:solidFill>
                  <a:srgbClr val="404040"/>
                </a:solidFill>
                <a:latin typeface="Arial" panose="020B0604020202020204" pitchFamily="34" charset="0"/>
              </a:rPr>
              <a:t>0.78</a:t>
            </a:r>
            <a:r>
              <a:rPr kumimoji="0" lang="ja-JP" altLang="en-US" b="0" dirty="0">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 </a:t>
            </a:r>
          </a:p>
          <a:p>
            <a:pPr eaLnBrk="1" hangingPunct="1">
              <a:spcBef>
                <a:spcPct val="0"/>
              </a:spcBef>
              <a:buFontTx/>
              <a:buNone/>
            </a:pPr>
            <a:r>
              <a:rPr kumimoji="0" lang="ja-JP" altLang="en-US" b="0" dirty="0">
                <a:solidFill>
                  <a:srgbClr val="404040"/>
                </a:solidFill>
                <a:latin typeface="Arial" panose="020B0604020202020204" pitchFamily="34" charset="0"/>
              </a:rPr>
              <a:t>　　⇒</a:t>
            </a:r>
            <a:r>
              <a:rPr kumimoji="0" lang="en-US" altLang="ja-JP" b="0" dirty="0" err="1">
                <a:solidFill>
                  <a:srgbClr val="404040"/>
                </a:solidFill>
                <a:latin typeface="Arial" panose="020B0604020202020204" pitchFamily="34" charset="0"/>
              </a:rPr>
              <a:t>Pd</a:t>
            </a:r>
            <a:r>
              <a:rPr kumimoji="0" lang="ja-JP" altLang="en-US" b="0" dirty="0">
                <a:solidFill>
                  <a:srgbClr val="404040"/>
                </a:solidFill>
                <a:latin typeface="Arial" panose="020B0604020202020204" pitchFamily="34" charset="0"/>
              </a:rPr>
              <a:t>のシフト分を加えて補正を行う。</a:t>
            </a:r>
            <a:endParaRPr kumimoji="0" lang="en-US" altLang="ja-JP" b="0" dirty="0">
              <a:solidFill>
                <a:srgbClr val="404040"/>
              </a:solidFill>
              <a:latin typeface="Arial" panose="020B0604020202020204" pitchFamily="34" charset="0"/>
            </a:endParaRPr>
          </a:p>
          <a:p>
            <a:pPr eaLnBrk="1" hangingPunct="1">
              <a:spcBef>
                <a:spcPct val="0"/>
              </a:spcBef>
              <a:buFontTx/>
              <a:buNone/>
            </a:pPr>
            <a:r>
              <a:rPr kumimoji="0" lang="ja-JP" altLang="en-US" b="0" dirty="0">
                <a:solidFill>
                  <a:srgbClr val="404040"/>
                </a:solidFill>
                <a:latin typeface="Arial" panose="020B0604020202020204" pitchFamily="34" charset="0"/>
              </a:rPr>
              <a:t>　　</a:t>
            </a:r>
            <a:r>
              <a:rPr kumimoji="0" lang="en-US" altLang="ja-JP" b="0" dirty="0">
                <a:solidFill>
                  <a:srgbClr val="404040"/>
                </a:solidFill>
                <a:latin typeface="Arial" panose="020B0604020202020204" pitchFamily="34" charset="0"/>
              </a:rPr>
              <a:t>FFR=</a:t>
            </a:r>
            <a:r>
              <a:rPr kumimoji="0" lang="ja-JP" altLang="en-US" b="0" dirty="0">
                <a:solidFill>
                  <a:srgbClr val="404040"/>
                </a:solidFill>
                <a:latin typeface="Arial" panose="020B0604020202020204" pitchFamily="34" charset="0"/>
              </a:rPr>
              <a:t>（</a:t>
            </a:r>
            <a:r>
              <a:rPr kumimoji="0" lang="en-US" altLang="ja-JP" b="0" dirty="0">
                <a:solidFill>
                  <a:srgbClr val="404040"/>
                </a:solidFill>
                <a:latin typeface="Arial" panose="020B0604020202020204" pitchFamily="34" charset="0"/>
              </a:rPr>
              <a:t>86+13</a:t>
            </a:r>
            <a:r>
              <a:rPr kumimoji="0" lang="ja-JP" altLang="en-US" b="0" dirty="0">
                <a:solidFill>
                  <a:srgbClr val="404040"/>
                </a:solidFill>
                <a:latin typeface="Arial" panose="020B0604020202020204" pitchFamily="34" charset="0"/>
              </a:rPr>
              <a:t>）／　</a:t>
            </a:r>
            <a:r>
              <a:rPr kumimoji="0" lang="en-US" altLang="ja-JP" b="0" dirty="0">
                <a:solidFill>
                  <a:srgbClr val="404040"/>
                </a:solidFill>
                <a:latin typeface="Arial" panose="020B0604020202020204" pitchFamily="34" charset="0"/>
              </a:rPr>
              <a:t>110</a:t>
            </a:r>
            <a:r>
              <a:rPr kumimoji="0" lang="ja-JP" altLang="en-US" b="0" dirty="0">
                <a:solidFill>
                  <a:srgbClr val="404040"/>
                </a:solidFill>
                <a:latin typeface="Arial" panose="020B0604020202020204" pitchFamily="34" charset="0"/>
              </a:rPr>
              <a:t>　</a:t>
            </a:r>
            <a:r>
              <a:rPr kumimoji="0" lang="en-US" altLang="ja-JP" b="0" dirty="0">
                <a:solidFill>
                  <a:srgbClr val="404040"/>
                </a:solidFill>
                <a:latin typeface="Arial" panose="020B0604020202020204" pitchFamily="34" charset="0"/>
              </a:rPr>
              <a:t>=</a:t>
            </a:r>
            <a:r>
              <a:rPr kumimoji="0" lang="ja-JP" altLang="en-US" b="0" dirty="0">
                <a:solidFill>
                  <a:srgbClr val="404040"/>
                </a:solidFill>
                <a:latin typeface="Arial" panose="020B0604020202020204" pitchFamily="34" charset="0"/>
              </a:rPr>
              <a:t>　</a:t>
            </a:r>
            <a:r>
              <a:rPr kumimoji="0" lang="en-US" altLang="ja-JP" b="0" u="sng" dirty="0">
                <a:solidFill>
                  <a:srgbClr val="404040"/>
                </a:solidFill>
                <a:latin typeface="Arial" panose="020B0604020202020204" pitchFamily="34" charset="0"/>
              </a:rPr>
              <a:t>0.90</a:t>
            </a:r>
            <a:r>
              <a:rPr kumimoji="0" lang="ja-JP" altLang="en-US" b="0" u="sng" dirty="0">
                <a:solidFill>
                  <a:srgbClr val="404040"/>
                </a:solidFill>
                <a:latin typeface="Arial" panose="020B0604020202020204" pitchFamily="34" charset="0"/>
              </a:rPr>
              <a:t> </a:t>
            </a:r>
            <a:r>
              <a:rPr kumimoji="0" lang="ja-JP" altLang="en-US" b="0" dirty="0">
                <a:solidFill>
                  <a:srgbClr val="404040"/>
                </a:solidFill>
                <a:latin typeface="Arial" panose="020B0604020202020204" pitchFamily="34" charset="0"/>
              </a:rPr>
              <a:t>　となる。</a:t>
            </a:r>
            <a:endParaRPr kumimoji="0" lang="en-US" altLang="ja-JP" b="0" dirty="0">
              <a:solidFill>
                <a:srgbClr val="404040"/>
              </a:solidFill>
              <a:latin typeface="Arial" panose="020B0604020202020204" pitchFamily="34" charset="0"/>
            </a:endParaRPr>
          </a:p>
          <a:p>
            <a:pPr eaLnBrk="1" hangingPunct="1">
              <a:spcBef>
                <a:spcPct val="0"/>
              </a:spcBef>
              <a:buFontTx/>
              <a:buNone/>
            </a:pPr>
            <a:endParaRPr kumimoji="0" lang="en-US" altLang="ja-JP" b="0" dirty="0">
              <a:solidFill>
                <a:srgbClr val="404040"/>
              </a:solidFill>
              <a:latin typeface="Arial" panose="020B0604020202020204" pitchFamily="34" charset="0"/>
            </a:endParaRPr>
          </a:p>
          <a:p>
            <a:pPr eaLnBrk="1" hangingPunct="1">
              <a:spcBef>
                <a:spcPct val="0"/>
              </a:spcBef>
              <a:buFontTx/>
              <a:buNone/>
            </a:pPr>
            <a:r>
              <a:rPr kumimoji="0" lang="en-US" altLang="ja-JP" b="0" dirty="0">
                <a:solidFill>
                  <a:srgbClr val="404040"/>
                </a:solidFill>
                <a:latin typeface="Arial" panose="020B0604020202020204" pitchFamily="34" charset="0"/>
              </a:rPr>
              <a:t>±0.02 drift</a:t>
            </a:r>
            <a:r>
              <a:rPr kumimoji="0" lang="ja-JP" altLang="en-US" b="0" dirty="0">
                <a:solidFill>
                  <a:srgbClr val="404040"/>
                </a:solidFill>
                <a:latin typeface="Arial" panose="020B0604020202020204" pitchFamily="34" charset="0"/>
              </a:rPr>
              <a:t>までは誤差範囲。グレーゾーンの場合には</a:t>
            </a:r>
            <a:r>
              <a:rPr kumimoji="0" lang="en-US" altLang="ja-JP" b="0" dirty="0">
                <a:solidFill>
                  <a:srgbClr val="404040"/>
                </a:solidFill>
                <a:latin typeface="Arial" panose="020B0604020202020204" pitchFamily="34" charset="0"/>
              </a:rPr>
              <a:t>FFR</a:t>
            </a:r>
            <a:r>
              <a:rPr kumimoji="0" lang="ja-JP" altLang="en-US" b="0" dirty="0">
                <a:solidFill>
                  <a:srgbClr val="404040"/>
                </a:solidFill>
                <a:latin typeface="Arial" panose="020B0604020202020204" pitchFamily="34" charset="0"/>
              </a:rPr>
              <a:t>の再測定が望ましい。</a:t>
            </a:r>
          </a:p>
        </p:txBody>
      </p:sp>
      <p:pic>
        <p:nvPicPr>
          <p:cNvPr id="71685" name="図 5" descr="図7.jpg">
            <a:extLst>
              <a:ext uri="{FF2B5EF4-FFF2-40B4-BE49-F238E27FC236}">
                <a16:creationId xmlns:a16="http://schemas.microsoft.com/office/drawing/2014/main" id="{2F53ABC7-AC56-4D61-88A0-708D3A01B66F}"/>
              </a:ext>
            </a:extLst>
          </p:cNvPr>
          <p:cNvPicPr>
            <a:picLocks noChangeAspect="1"/>
          </p:cNvPicPr>
          <p:nvPr/>
        </p:nvPicPr>
        <p:blipFill rotWithShape="1">
          <a:blip r:embed="rId3">
            <a:extLst>
              <a:ext uri="{28A0092B-C50C-407E-A947-70E740481C1C}">
                <a14:useLocalDpi xmlns:a14="http://schemas.microsoft.com/office/drawing/2010/main" val="0"/>
              </a:ext>
            </a:extLst>
          </a:blip>
          <a:srcRect b="18536"/>
          <a:stretch/>
        </p:blipFill>
        <p:spPr bwMode="auto">
          <a:xfrm>
            <a:off x="3896288" y="1105590"/>
            <a:ext cx="4686300" cy="322662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1686" name="AutoShape 56">
            <a:extLst>
              <a:ext uri="{FF2B5EF4-FFF2-40B4-BE49-F238E27FC236}">
                <a16:creationId xmlns:a16="http://schemas.microsoft.com/office/drawing/2014/main" id="{344B8FEB-569F-4D0B-A3EB-0C969E145E9C}"/>
              </a:ext>
            </a:extLst>
          </p:cNvPr>
          <p:cNvSpPr>
            <a:spLocks noChangeArrowheads="1"/>
          </p:cNvSpPr>
          <p:nvPr/>
        </p:nvSpPr>
        <p:spPr bwMode="auto">
          <a:xfrm>
            <a:off x="243658" y="1019241"/>
            <a:ext cx="3556966" cy="1281043"/>
          </a:xfrm>
          <a:prstGeom prst="wedgeRoundRectCallout">
            <a:avLst>
              <a:gd name="adj1" fmla="val 75867"/>
              <a:gd name="adj2" fmla="val -5425"/>
              <a:gd name="adj3" fmla="val 16667"/>
            </a:avLst>
          </a:prstGeom>
          <a:solidFill>
            <a:schemeClr val="bg1"/>
          </a:solidFill>
          <a:ln w="6350">
            <a:solidFill>
              <a:srgbClr val="000000"/>
            </a:solidFill>
            <a:miter lim="800000"/>
            <a:headEnd/>
            <a:tailEnd/>
          </a:ln>
        </p:spPr>
        <p:txBody>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spcBef>
                <a:spcPct val="0"/>
              </a:spcBef>
              <a:buFontTx/>
              <a:buNone/>
            </a:pPr>
            <a:r>
              <a:rPr kumimoji="0" lang="en-US" altLang="ja-JP" dirty="0" err="1">
                <a:solidFill>
                  <a:srgbClr val="000000"/>
                </a:solidFill>
                <a:latin typeface="Arial" panose="020B0604020202020204" pitchFamily="34" charset="0"/>
              </a:rPr>
              <a:t>PressureWire</a:t>
            </a:r>
            <a:r>
              <a:rPr kumimoji="0" lang="ja-JP" altLang="en-US" dirty="0">
                <a:solidFill>
                  <a:srgbClr val="000000"/>
                </a:solidFill>
                <a:latin typeface="Arial" panose="020B0604020202020204" pitchFamily="34" charset="0"/>
              </a:rPr>
              <a:t>をイコライズポイントまで引き抜き、</a:t>
            </a:r>
            <a:r>
              <a:rPr kumimoji="0" lang="en-US" altLang="ja-JP" dirty="0">
                <a:solidFill>
                  <a:srgbClr val="000000"/>
                </a:solidFill>
                <a:latin typeface="Arial" panose="020B0604020202020204" pitchFamily="34" charset="0"/>
              </a:rPr>
              <a:t>1.00</a:t>
            </a:r>
            <a:r>
              <a:rPr kumimoji="0" lang="ja-JP" altLang="en-US" dirty="0">
                <a:solidFill>
                  <a:srgbClr val="000000"/>
                </a:solidFill>
                <a:latin typeface="Arial" panose="020B0604020202020204" pitchFamily="34" charset="0"/>
              </a:rPr>
              <a:t>となればドリフトなく測定された確認となる。</a:t>
            </a:r>
          </a:p>
        </p:txBody>
      </p:sp>
      <p:sp>
        <p:nvSpPr>
          <p:cNvPr id="3" name="四角形: 角を丸くする 2">
            <a:extLst>
              <a:ext uri="{FF2B5EF4-FFF2-40B4-BE49-F238E27FC236}">
                <a16:creationId xmlns:a16="http://schemas.microsoft.com/office/drawing/2014/main" id="{743D6CDC-B2C0-4BC2-A602-80D21B3E5B7C}"/>
              </a:ext>
            </a:extLst>
          </p:cNvPr>
          <p:cNvSpPr/>
          <p:nvPr/>
        </p:nvSpPr>
        <p:spPr>
          <a:xfrm>
            <a:off x="243659" y="2421300"/>
            <a:ext cx="3556966" cy="191091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造影剤がカテーテルの中に残存している場合、ドリフトが発生するため、イコライズ前、</a:t>
            </a:r>
            <a:r>
              <a:rPr kumimoji="1" lang="en-US" altLang="ja-JP" b="1" dirty="0">
                <a:solidFill>
                  <a:schemeClr val="tx1"/>
                </a:solidFill>
              </a:rPr>
              <a:t>FFR</a:t>
            </a:r>
            <a:r>
              <a:rPr kumimoji="1" lang="ja-JP" altLang="en-US" b="1" dirty="0">
                <a:solidFill>
                  <a:schemeClr val="tx1"/>
                </a:solidFill>
              </a:rPr>
              <a:t>測定前、ドリフトチェック時は生理食塩水のフラッシュを徹底する</a:t>
            </a:r>
            <a:endParaRPr kumimoji="1" lang="en-US" altLang="ja-JP" b="1" dirty="0">
              <a:solidFill>
                <a:schemeClr val="tx1"/>
              </a:solidFill>
            </a:endParaRPr>
          </a:p>
        </p:txBody>
      </p:sp>
    </p:spTree>
    <p:extLst>
      <p:ext uri="{BB962C8B-B14F-4D97-AF65-F5344CB8AC3E}">
        <p14:creationId xmlns:p14="http://schemas.microsoft.com/office/powerpoint/2010/main" val="4267802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Z:\Niklas\PEG\Storhålskapselfilm\vlcsnap-2015-01-21-10h52m08s245.png">
            <a:extLst>
              <a:ext uri="{FF2B5EF4-FFF2-40B4-BE49-F238E27FC236}">
                <a16:creationId xmlns:a16="http://schemas.microsoft.com/office/drawing/2014/main" id="{68AF8845-8004-4418-A00A-50959F742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29" y="1642235"/>
            <a:ext cx="67071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タイトル 1">
            <a:extLst>
              <a:ext uri="{FF2B5EF4-FFF2-40B4-BE49-F238E27FC236}">
                <a16:creationId xmlns:a16="http://schemas.microsoft.com/office/drawing/2014/main" id="{6B3133CE-B94F-4617-9921-083B43EAA640}"/>
              </a:ext>
            </a:extLst>
          </p:cNvPr>
          <p:cNvSpPr>
            <a:spLocks noGrp="1"/>
          </p:cNvSpPr>
          <p:nvPr>
            <p:ph type="title"/>
          </p:nvPr>
        </p:nvSpPr>
        <p:spPr>
          <a:xfrm>
            <a:off x="768095" y="259620"/>
            <a:ext cx="7290054" cy="1499616"/>
          </a:xfrm>
        </p:spPr>
        <p:txBody>
          <a:bodyPr>
            <a:normAutofit/>
          </a:bodyPr>
          <a:lstStyle/>
          <a:p>
            <a:r>
              <a:rPr lang="ja-JP" altLang="en-US" sz="4000" dirty="0">
                <a:latin typeface="+mn-ea"/>
                <a:ea typeface="+mn-ea"/>
              </a:rPr>
              <a:t>マイクロバブルの影響</a:t>
            </a:r>
          </a:p>
        </p:txBody>
      </p:sp>
      <p:sp>
        <p:nvSpPr>
          <p:cNvPr id="11" name="Oval 6">
            <a:extLst>
              <a:ext uri="{FF2B5EF4-FFF2-40B4-BE49-F238E27FC236}">
                <a16:creationId xmlns:a16="http://schemas.microsoft.com/office/drawing/2014/main" id="{EDA9B545-DE95-4340-B5E0-AF95DCFEDD92}"/>
              </a:ext>
            </a:extLst>
          </p:cNvPr>
          <p:cNvSpPr/>
          <p:nvPr/>
        </p:nvSpPr>
        <p:spPr bwMode="auto">
          <a:xfrm>
            <a:off x="3571323" y="2530664"/>
            <a:ext cx="679450" cy="611187"/>
          </a:xfrm>
          <a:prstGeom prst="ellipse">
            <a:avLst/>
          </a:prstGeom>
          <a:noFill/>
          <a:ln w="28575" cap="flat" cmpd="sng" algn="ctr">
            <a:solidFill>
              <a:srgbClr val="FF0000"/>
            </a:solidFill>
            <a:prstDash val="solid"/>
            <a:round/>
            <a:headEnd type="none" w="med" len="med"/>
            <a:tailEnd type="none" w="med" len="med"/>
          </a:ln>
          <a:effectLst/>
        </p:spPr>
        <p:txBody>
          <a:bodyPr/>
          <a:lstStyle/>
          <a:p>
            <a:pPr algn="ctr" eaLnBrk="1" hangingPunct="1">
              <a:defRPr/>
            </a:pPr>
            <a:endParaRPr lang="en-US">
              <a:solidFill>
                <a:srgbClr val="404040"/>
              </a:solidFill>
              <a:latin typeface="Arial" charset="0"/>
              <a:ea typeface="+mn-ea"/>
            </a:endParaRPr>
          </a:p>
        </p:txBody>
      </p:sp>
      <p:sp>
        <p:nvSpPr>
          <p:cNvPr id="73733" name="コンテンツ プレースホルダー 3">
            <a:extLst>
              <a:ext uri="{FF2B5EF4-FFF2-40B4-BE49-F238E27FC236}">
                <a16:creationId xmlns:a16="http://schemas.microsoft.com/office/drawing/2014/main" id="{FF7CE7FE-3E47-4770-8777-B120DC9CD477}"/>
              </a:ext>
            </a:extLst>
          </p:cNvPr>
          <p:cNvSpPr txBox="1">
            <a:spLocks/>
          </p:cNvSpPr>
          <p:nvPr/>
        </p:nvSpPr>
        <p:spPr bwMode="auto">
          <a:xfrm>
            <a:off x="768095" y="5729909"/>
            <a:ext cx="6707187"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marL="177800" defTabSz="511175">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574675" indent="-287338" defTabSz="511175">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863600" indent="-287338" defTabSz="511175">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150938"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1439863"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18970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3542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28114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2686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lnSpc>
                <a:spcPct val="120000"/>
              </a:lnSpc>
              <a:spcBef>
                <a:spcPts val="950"/>
              </a:spcBef>
              <a:buFont typeface="Wingdings" panose="05000000000000000000" pitchFamily="2" charset="2"/>
              <a:buNone/>
            </a:pPr>
            <a:r>
              <a:rPr lang="ja-JP" altLang="en-US" b="0" dirty="0">
                <a:solidFill>
                  <a:srgbClr val="000000"/>
                </a:solidFill>
                <a:latin typeface="+mn-ea"/>
                <a:cs typeface="Arial" panose="020B0604020202020204" pitchFamily="34" charset="0"/>
              </a:rPr>
              <a:t>＊センサーハウスに付着した気泡の影響</a:t>
            </a:r>
            <a:endParaRPr lang="en-US" altLang="ja-JP"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None/>
            </a:pPr>
            <a:r>
              <a:rPr lang="ja-JP" altLang="en-US" b="0" dirty="0">
                <a:solidFill>
                  <a:srgbClr val="000000"/>
                </a:solidFill>
                <a:latin typeface="+mn-ea"/>
                <a:cs typeface="Arial" panose="020B0604020202020204" pitchFamily="34" charset="0"/>
              </a:rPr>
              <a:t>大きな気泡になると</a:t>
            </a:r>
            <a:r>
              <a:rPr lang="en-US" altLang="ja-JP" b="0" dirty="0">
                <a:solidFill>
                  <a:srgbClr val="000000"/>
                </a:solidFill>
                <a:latin typeface="+mn-ea"/>
                <a:cs typeface="Arial" panose="020B0604020202020204" pitchFamily="34" charset="0"/>
              </a:rPr>
              <a:t>FFR</a:t>
            </a:r>
            <a:r>
              <a:rPr lang="ja-JP" altLang="en-US" b="0" dirty="0">
                <a:solidFill>
                  <a:srgbClr val="000000"/>
                </a:solidFill>
                <a:latin typeface="+mn-ea"/>
                <a:cs typeface="Arial" panose="020B0604020202020204" pitchFamily="34" charset="0"/>
              </a:rPr>
              <a:t>値に影響を与えることが知られている</a:t>
            </a:r>
            <a:endParaRPr lang="en-US" altLang="ja-JP" b="0" dirty="0">
              <a:solidFill>
                <a:srgbClr val="000000"/>
              </a:solidFill>
              <a:latin typeface="+mn-ea"/>
              <a:cs typeface="Arial" panose="020B0604020202020204" pitchFamily="34" charset="0"/>
            </a:endParaRPr>
          </a:p>
        </p:txBody>
      </p:sp>
      <p:sp>
        <p:nvSpPr>
          <p:cNvPr id="5" name="円/楕円 4">
            <a:extLst>
              <a:ext uri="{FF2B5EF4-FFF2-40B4-BE49-F238E27FC236}">
                <a16:creationId xmlns:a16="http://schemas.microsoft.com/office/drawing/2014/main" id="{0FAA3FCD-8EC6-4E00-A443-0DB448086984}"/>
              </a:ext>
            </a:extLst>
          </p:cNvPr>
          <p:cNvSpPr/>
          <p:nvPr/>
        </p:nvSpPr>
        <p:spPr>
          <a:xfrm>
            <a:off x="6588125" y="4076700"/>
            <a:ext cx="504825" cy="360363"/>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kumimoji="1" lang="ja-JP" altLang="en-US"/>
          </a:p>
        </p:txBody>
      </p:sp>
    </p:spTree>
    <p:extLst>
      <p:ext uri="{BB962C8B-B14F-4D97-AF65-F5344CB8AC3E}">
        <p14:creationId xmlns:p14="http://schemas.microsoft.com/office/powerpoint/2010/main" val="4149860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タイトル 1">
            <a:extLst>
              <a:ext uri="{FF2B5EF4-FFF2-40B4-BE49-F238E27FC236}">
                <a16:creationId xmlns:a16="http://schemas.microsoft.com/office/drawing/2014/main" id="{17F23E78-1EB1-41FD-97C6-A5916AD40500}"/>
              </a:ext>
            </a:extLst>
          </p:cNvPr>
          <p:cNvSpPr>
            <a:spLocks noGrp="1"/>
          </p:cNvSpPr>
          <p:nvPr>
            <p:ph type="title"/>
          </p:nvPr>
        </p:nvSpPr>
        <p:spPr>
          <a:xfrm>
            <a:off x="888873" y="518605"/>
            <a:ext cx="7290054" cy="1499616"/>
          </a:xfrm>
        </p:spPr>
        <p:txBody>
          <a:bodyPr>
            <a:normAutofit/>
          </a:bodyPr>
          <a:lstStyle/>
          <a:p>
            <a:r>
              <a:rPr lang="ja-JP" altLang="en-US" sz="3600" dirty="0">
                <a:latin typeface="+mn-ea"/>
                <a:ea typeface="+mn-ea"/>
              </a:rPr>
              <a:t>マイクロバブルの影響</a:t>
            </a:r>
          </a:p>
        </p:txBody>
      </p:sp>
      <p:grpSp>
        <p:nvGrpSpPr>
          <p:cNvPr id="2" name="グループ化 1">
            <a:extLst>
              <a:ext uri="{FF2B5EF4-FFF2-40B4-BE49-F238E27FC236}">
                <a16:creationId xmlns:a16="http://schemas.microsoft.com/office/drawing/2014/main" id="{F52B9F27-289E-40C4-AF6A-833F728483D6}"/>
              </a:ext>
            </a:extLst>
          </p:cNvPr>
          <p:cNvGrpSpPr/>
          <p:nvPr/>
        </p:nvGrpSpPr>
        <p:grpSpPr>
          <a:xfrm>
            <a:off x="293492" y="2113239"/>
            <a:ext cx="4079875" cy="3773487"/>
            <a:chOff x="395288" y="1268413"/>
            <a:chExt cx="4079875" cy="3773487"/>
          </a:xfrm>
        </p:grpSpPr>
        <p:pic>
          <p:nvPicPr>
            <p:cNvPr id="75778" name="Picture 2" descr="Z:\Niklas\PEG\Storhålskapselfilm\vlcsnap-2015-01-21-10h52m08s245.png">
              <a:extLst>
                <a:ext uri="{FF2B5EF4-FFF2-40B4-BE49-F238E27FC236}">
                  <a16:creationId xmlns:a16="http://schemas.microsoft.com/office/drawing/2014/main" id="{14D60EA4-05D9-4196-89D8-0DD516CD8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9171"/>
            <a:stretch>
              <a:fillRect/>
            </a:stretch>
          </p:blipFill>
          <p:spPr bwMode="auto">
            <a:xfrm>
              <a:off x="395288" y="1268413"/>
              <a:ext cx="4079875"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6">
              <a:extLst>
                <a:ext uri="{FF2B5EF4-FFF2-40B4-BE49-F238E27FC236}">
                  <a16:creationId xmlns:a16="http://schemas.microsoft.com/office/drawing/2014/main" id="{CED183E5-F570-4103-8EEA-589262B2CE0D}"/>
                </a:ext>
              </a:extLst>
            </p:cNvPr>
            <p:cNvSpPr/>
            <p:nvPr/>
          </p:nvSpPr>
          <p:spPr bwMode="auto">
            <a:xfrm>
              <a:off x="2869096" y="2156841"/>
              <a:ext cx="677863" cy="611188"/>
            </a:xfrm>
            <a:prstGeom prst="ellipse">
              <a:avLst/>
            </a:prstGeom>
            <a:noFill/>
            <a:ln w="28575" cap="flat" cmpd="sng" algn="ctr">
              <a:solidFill>
                <a:srgbClr val="FF0000"/>
              </a:solidFill>
              <a:prstDash val="solid"/>
              <a:round/>
              <a:headEnd type="none" w="med" len="med"/>
              <a:tailEnd type="none" w="med" len="med"/>
            </a:ln>
            <a:effectLst/>
          </p:spPr>
          <p:txBody>
            <a:bodyPr/>
            <a:lstStyle/>
            <a:p>
              <a:pPr algn="ctr" eaLnBrk="1" hangingPunct="1">
                <a:defRPr/>
              </a:pPr>
              <a:endParaRPr lang="en-US">
                <a:solidFill>
                  <a:srgbClr val="404040"/>
                </a:solidFill>
                <a:latin typeface="Arial" charset="0"/>
                <a:ea typeface="+mn-ea"/>
              </a:endParaRPr>
            </a:p>
          </p:txBody>
        </p:sp>
      </p:grpSp>
      <p:grpSp>
        <p:nvGrpSpPr>
          <p:cNvPr id="3" name="グループ化 2">
            <a:extLst>
              <a:ext uri="{FF2B5EF4-FFF2-40B4-BE49-F238E27FC236}">
                <a16:creationId xmlns:a16="http://schemas.microsoft.com/office/drawing/2014/main" id="{8F9B5532-B0AE-42B1-8B0B-584342C4BF9B}"/>
              </a:ext>
            </a:extLst>
          </p:cNvPr>
          <p:cNvGrpSpPr/>
          <p:nvPr/>
        </p:nvGrpSpPr>
        <p:grpSpPr>
          <a:xfrm>
            <a:off x="4351478" y="2018221"/>
            <a:ext cx="4643437" cy="4591597"/>
            <a:chOff x="4500563" y="2018221"/>
            <a:chExt cx="4643437" cy="4591597"/>
          </a:xfrm>
        </p:grpSpPr>
        <p:sp>
          <p:nvSpPr>
            <p:cNvPr id="75781" name="コンテンツ プレースホルダー 3">
              <a:extLst>
                <a:ext uri="{FF2B5EF4-FFF2-40B4-BE49-F238E27FC236}">
                  <a16:creationId xmlns:a16="http://schemas.microsoft.com/office/drawing/2014/main" id="{D7FB955C-7133-4B8F-99D2-83FA8FCFCF04}"/>
                </a:ext>
              </a:extLst>
            </p:cNvPr>
            <p:cNvSpPr txBox="1">
              <a:spLocks/>
            </p:cNvSpPr>
            <p:nvPr/>
          </p:nvSpPr>
          <p:spPr bwMode="auto">
            <a:xfrm>
              <a:off x="4533900" y="2018221"/>
              <a:ext cx="4610100" cy="220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marL="463550" indent="-285750" defTabSz="511175">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574675" indent="-287338" defTabSz="511175">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863600" indent="-287338" defTabSz="511175">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150938"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1439863"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18970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3542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28114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2686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lnSpc>
                  <a:spcPct val="120000"/>
                </a:lnSpc>
                <a:spcBef>
                  <a:spcPts val="950"/>
                </a:spcBef>
                <a:buSzPct val="70000"/>
                <a:buFont typeface="Wingdings" panose="05000000000000000000" pitchFamily="2" charset="2"/>
                <a:buChar char="l"/>
              </a:pPr>
              <a:r>
                <a:rPr lang="ja-JP" altLang="en-US" sz="2000" b="0" dirty="0">
                  <a:solidFill>
                    <a:srgbClr val="000000"/>
                  </a:solidFill>
                  <a:latin typeface="+mn-ea"/>
                  <a:cs typeface="Arial" panose="020B0604020202020204" pitchFamily="34" charset="0"/>
                </a:rPr>
                <a:t>気泡を作らない</a:t>
              </a:r>
              <a:endParaRPr lang="en-US" altLang="ja-JP" sz="2000"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Char char="ü"/>
              </a:pPr>
              <a:r>
                <a:rPr lang="ja-JP" altLang="en-US" sz="2000" b="0" dirty="0">
                  <a:solidFill>
                    <a:srgbClr val="000000"/>
                  </a:solidFill>
                  <a:latin typeface="+mn-ea"/>
                  <a:cs typeface="Arial" panose="020B0604020202020204" pitchFamily="34" charset="0"/>
                </a:rPr>
                <a:t>ケースを満たす際に勢いよくフラッシュしない。</a:t>
              </a:r>
              <a:endParaRPr lang="en-US" altLang="ja-JP" sz="2000"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Char char="ü"/>
              </a:pPr>
              <a:r>
                <a:rPr lang="ja-JP" altLang="en-US" sz="2000" b="0" dirty="0">
                  <a:solidFill>
                    <a:srgbClr val="000000"/>
                  </a:solidFill>
                  <a:latin typeface="+mn-ea"/>
                  <a:cs typeface="Arial" panose="020B0604020202020204" pitchFamily="34" charset="0"/>
                </a:rPr>
                <a:t>ケースを満たした後</a:t>
              </a:r>
              <a:r>
                <a:rPr lang="en-US" altLang="ja-JP" sz="2000" b="0" dirty="0">
                  <a:solidFill>
                    <a:srgbClr val="000000"/>
                  </a:solidFill>
                  <a:latin typeface="+mn-ea"/>
                  <a:cs typeface="Arial" panose="020B0604020202020204" pitchFamily="34" charset="0"/>
                </a:rPr>
                <a:t>CAL</a:t>
              </a:r>
              <a:r>
                <a:rPr lang="ja-JP" altLang="en-US" sz="2000" b="0" dirty="0">
                  <a:solidFill>
                    <a:srgbClr val="000000"/>
                  </a:solidFill>
                  <a:latin typeface="+mn-ea"/>
                  <a:cs typeface="Arial" panose="020B0604020202020204" pitchFamily="34" charset="0"/>
                </a:rPr>
                <a:t>まで</a:t>
              </a:r>
              <a:r>
                <a:rPr lang="en-US" altLang="ja-JP" sz="2000" b="0" dirty="0">
                  <a:solidFill>
                    <a:srgbClr val="000000"/>
                  </a:solidFill>
                  <a:latin typeface="+mn-ea"/>
                  <a:cs typeface="Arial" panose="020B0604020202020204" pitchFamily="34" charset="0"/>
                </a:rPr>
                <a:t>2</a:t>
              </a:r>
              <a:r>
                <a:rPr lang="ja-JP" altLang="en-US" sz="2000" b="0" dirty="0">
                  <a:solidFill>
                    <a:srgbClr val="000000"/>
                  </a:solidFill>
                  <a:latin typeface="+mn-ea"/>
                  <a:cs typeface="Arial" panose="020B0604020202020204" pitchFamily="34" charset="0"/>
                </a:rPr>
                <a:t>分程度時間を置く</a:t>
              </a:r>
              <a:endParaRPr lang="en-US" altLang="ja-JP" sz="2000"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None/>
              </a:pPr>
              <a:endParaRPr lang="en-US" altLang="ja-JP" sz="2000" b="0" dirty="0">
                <a:solidFill>
                  <a:srgbClr val="000000"/>
                </a:solidFill>
                <a:latin typeface="Arial" panose="020B0604020202020204" pitchFamily="34" charset="0"/>
                <a:cs typeface="Arial" panose="020B0604020202020204" pitchFamily="34" charset="0"/>
              </a:endParaRPr>
            </a:p>
          </p:txBody>
        </p:sp>
        <p:sp>
          <p:nvSpPr>
            <p:cNvPr id="75782" name="コンテンツ プレースホルダー 3">
              <a:extLst>
                <a:ext uri="{FF2B5EF4-FFF2-40B4-BE49-F238E27FC236}">
                  <a16:creationId xmlns:a16="http://schemas.microsoft.com/office/drawing/2014/main" id="{5E8EEF34-69C2-4670-8D5C-61B13C086A9B}"/>
                </a:ext>
              </a:extLst>
            </p:cNvPr>
            <p:cNvSpPr txBox="1">
              <a:spLocks/>
            </p:cNvSpPr>
            <p:nvPr/>
          </p:nvSpPr>
          <p:spPr bwMode="auto">
            <a:xfrm>
              <a:off x="4500563" y="4666718"/>
              <a:ext cx="4610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0" tIns="0" rIns="0" bIns="0"/>
            <a:lstStyle>
              <a:lvl1pPr marL="463550" indent="-285750" defTabSz="511175">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574675" indent="-287338" defTabSz="511175">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863600" indent="-287338" defTabSz="511175">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150938"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1439863" indent="-287338" defTabSz="511175">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18970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3542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28114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268663" indent="-287338" defTabSz="511175"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lnSpc>
                  <a:spcPct val="120000"/>
                </a:lnSpc>
                <a:spcBef>
                  <a:spcPts val="950"/>
                </a:spcBef>
                <a:buSzPct val="70000"/>
                <a:buFont typeface="Wingdings" panose="05000000000000000000" pitchFamily="2" charset="2"/>
                <a:buChar char="l"/>
              </a:pPr>
              <a:r>
                <a:rPr lang="ja-JP" altLang="en-US" sz="2000" b="0" dirty="0">
                  <a:solidFill>
                    <a:srgbClr val="000000"/>
                  </a:solidFill>
                  <a:latin typeface="+mn-ea"/>
                  <a:cs typeface="Arial" panose="020B0604020202020204" pitchFamily="34" charset="0"/>
                </a:rPr>
                <a:t>気泡が出来てしまった場合</a:t>
              </a:r>
              <a:endParaRPr lang="en-US" altLang="ja-JP" sz="2000"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Char char="ü"/>
              </a:pPr>
              <a:r>
                <a:rPr lang="ja-JP" altLang="en-US" sz="2000" b="0" dirty="0">
                  <a:solidFill>
                    <a:srgbClr val="000000"/>
                  </a:solidFill>
                  <a:latin typeface="+mn-ea"/>
                  <a:cs typeface="Arial" panose="020B0604020202020204" pitchFamily="34" charset="0"/>
                </a:rPr>
                <a:t>センサー部分を水につけ指の腹で　　センサー部分をなで気泡を取り除く。</a:t>
              </a:r>
              <a:endParaRPr lang="en-US" altLang="ja-JP" sz="2000" b="0" dirty="0">
                <a:solidFill>
                  <a:srgbClr val="000000"/>
                </a:solidFill>
                <a:latin typeface="+mn-ea"/>
                <a:cs typeface="Arial" panose="020B0604020202020204" pitchFamily="34" charset="0"/>
              </a:endParaRPr>
            </a:p>
            <a:p>
              <a:pPr eaLnBrk="1" hangingPunct="1">
                <a:lnSpc>
                  <a:spcPct val="120000"/>
                </a:lnSpc>
                <a:spcBef>
                  <a:spcPts val="950"/>
                </a:spcBef>
                <a:buFont typeface="Wingdings" panose="05000000000000000000" pitchFamily="2" charset="2"/>
                <a:buNone/>
              </a:pPr>
              <a:endParaRPr lang="en-US" altLang="ja-JP" sz="2000" b="0" dirty="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766687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E26C7E8-06D4-46F2-A287-5E7B7E605858}"/>
              </a:ext>
            </a:extLst>
          </p:cNvPr>
          <p:cNvGrpSpPr/>
          <p:nvPr/>
        </p:nvGrpSpPr>
        <p:grpSpPr>
          <a:xfrm>
            <a:off x="2348417" y="2676939"/>
            <a:ext cx="6400800" cy="4013200"/>
            <a:chOff x="1476375" y="1981200"/>
            <a:chExt cx="6400800" cy="4013200"/>
          </a:xfrm>
        </p:grpSpPr>
        <p:pic>
          <p:nvPicPr>
            <p:cNvPr id="76802" name="図 7">
              <a:extLst>
                <a:ext uri="{FF2B5EF4-FFF2-40B4-BE49-F238E27FC236}">
                  <a16:creationId xmlns:a16="http://schemas.microsoft.com/office/drawing/2014/main" id="{F3E5800E-1CE2-4692-B5BE-F5DF3B58D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34" t="23091" r="7651" b="16516"/>
            <a:stretch>
              <a:fillRect/>
            </a:stretch>
          </p:blipFill>
          <p:spPr bwMode="auto">
            <a:xfrm>
              <a:off x="1476375" y="2565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Line 3">
              <a:extLst>
                <a:ext uri="{FF2B5EF4-FFF2-40B4-BE49-F238E27FC236}">
                  <a16:creationId xmlns:a16="http://schemas.microsoft.com/office/drawing/2014/main" id="{AE5ABEF3-829A-43FD-98F9-1A6417E6D947}"/>
                </a:ext>
              </a:extLst>
            </p:cNvPr>
            <p:cNvSpPr>
              <a:spLocks noChangeShapeType="1"/>
            </p:cNvSpPr>
            <p:nvPr/>
          </p:nvSpPr>
          <p:spPr bwMode="auto">
            <a:xfrm flipH="1">
              <a:off x="2843213" y="2438400"/>
              <a:ext cx="814387" cy="846138"/>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6805" name="Text Box 7">
              <a:extLst>
                <a:ext uri="{FF2B5EF4-FFF2-40B4-BE49-F238E27FC236}">
                  <a16:creationId xmlns:a16="http://schemas.microsoft.com/office/drawing/2014/main" id="{154A616C-AFB4-490D-96E3-608536044FA6}"/>
                </a:ext>
              </a:extLst>
            </p:cNvPr>
            <p:cNvSpPr txBox="1">
              <a:spLocks noChangeArrowheads="1"/>
            </p:cNvSpPr>
            <p:nvPr/>
          </p:nvSpPr>
          <p:spPr bwMode="auto">
            <a:xfrm>
              <a:off x="3657600" y="1981200"/>
              <a:ext cx="2845193" cy="436563"/>
            </a:xfrm>
            <a:prstGeom prst="rect">
              <a:avLst/>
            </a:prstGeom>
            <a:solidFill>
              <a:srgbClr val="FFFF00"/>
            </a:solidFill>
            <a:ln w="28575" algn="ctr">
              <a:solidFill>
                <a:srgbClr val="FF00FF"/>
              </a:solidFill>
              <a:miter lim="800000"/>
              <a:headEnd/>
              <a:tailEnd/>
            </a:ln>
          </p:spPr>
          <p:txBody>
            <a:bodyPr wrap="square" lIns="0" tIns="0" rIns="0" bIns="0" anchor="b">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lnSpc>
                  <a:spcPts val="3400"/>
                </a:lnSpc>
                <a:spcBef>
                  <a:spcPct val="50000"/>
                </a:spcBef>
                <a:buFontTx/>
                <a:buNone/>
              </a:pPr>
              <a:r>
                <a:rPr kumimoji="0" lang="ja-JP" altLang="en-US" dirty="0">
                  <a:solidFill>
                    <a:srgbClr val="FF0000"/>
                  </a:solidFill>
                  <a:latin typeface="Arial" panose="020B0604020202020204" pitchFamily="34" charset="0"/>
                </a:rPr>
                <a:t>アーチファクト</a:t>
              </a:r>
            </a:p>
          </p:txBody>
        </p:sp>
      </p:grpSp>
      <p:sp>
        <p:nvSpPr>
          <p:cNvPr id="76806" name="正方形/長方形 6">
            <a:extLst>
              <a:ext uri="{FF2B5EF4-FFF2-40B4-BE49-F238E27FC236}">
                <a16:creationId xmlns:a16="http://schemas.microsoft.com/office/drawing/2014/main" id="{C0625F0E-F745-4471-A113-AD2EDA0794A2}"/>
              </a:ext>
            </a:extLst>
          </p:cNvPr>
          <p:cNvSpPr>
            <a:spLocks noChangeArrowheads="1"/>
          </p:cNvSpPr>
          <p:nvPr/>
        </p:nvSpPr>
        <p:spPr bwMode="auto">
          <a:xfrm>
            <a:off x="736886" y="1612477"/>
            <a:ext cx="767022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spcBef>
                <a:spcPct val="0"/>
              </a:spcBef>
              <a:buFontTx/>
              <a:buNone/>
            </a:pPr>
            <a:r>
              <a:rPr kumimoji="0" lang="ja-JP" altLang="ja-JP" sz="2000" b="0" dirty="0">
                <a:solidFill>
                  <a:schemeClr val="tx1"/>
                </a:solidFill>
                <a:latin typeface="Arial" panose="020B0604020202020204" pitchFamily="34" charset="0"/>
              </a:rPr>
              <a:t>センサーが血管壁に接触し</a:t>
            </a:r>
            <a:r>
              <a:rPr kumimoji="0" lang="ja-JP" altLang="en-US" sz="2000" b="0" dirty="0">
                <a:solidFill>
                  <a:schemeClr val="tx1"/>
                </a:solidFill>
                <a:latin typeface="Arial" panose="020B0604020202020204" pitchFamily="34" charset="0"/>
              </a:rPr>
              <a:t>ている</a:t>
            </a:r>
            <a:r>
              <a:rPr kumimoji="0" lang="ja-JP" altLang="ja-JP" sz="2000" b="0" dirty="0">
                <a:solidFill>
                  <a:schemeClr val="tx1"/>
                </a:solidFill>
                <a:latin typeface="Arial" panose="020B0604020202020204" pitchFamily="34" charset="0"/>
              </a:rPr>
              <a:t>ことなどによりアーチファクトが生じた状態。センサーが血管壁に当たらないようにワイヤを若干引いてみるなど、センサーの位置を変えてみる工夫が必要。</a:t>
            </a:r>
          </a:p>
        </p:txBody>
      </p:sp>
      <p:sp>
        <p:nvSpPr>
          <p:cNvPr id="3" name="タイトル 2">
            <a:extLst>
              <a:ext uri="{FF2B5EF4-FFF2-40B4-BE49-F238E27FC236}">
                <a16:creationId xmlns:a16="http://schemas.microsoft.com/office/drawing/2014/main" id="{3E8BDF91-1A86-45E8-8123-008E5E92D85D}"/>
              </a:ext>
            </a:extLst>
          </p:cNvPr>
          <p:cNvSpPr>
            <a:spLocks noGrp="1"/>
          </p:cNvSpPr>
          <p:nvPr>
            <p:ph type="title"/>
          </p:nvPr>
        </p:nvSpPr>
        <p:spPr>
          <a:xfrm>
            <a:off x="779276" y="570027"/>
            <a:ext cx="7290054" cy="717832"/>
          </a:xfrm>
        </p:spPr>
        <p:txBody>
          <a:bodyPr/>
          <a:lstStyle/>
          <a:p>
            <a:r>
              <a:rPr lang="ja-JP" altLang="en-US" dirty="0">
                <a:latin typeface="Georgia" panose="02040502050405020303" pitchFamily="18" charset="0"/>
              </a:rPr>
              <a:t>ホイッピング現象</a:t>
            </a:r>
            <a:endParaRPr kumimoji="1" lang="ja-JP" altLang="en-US" dirty="0"/>
          </a:p>
        </p:txBody>
      </p:sp>
    </p:spTree>
    <p:extLst>
      <p:ext uri="{BB962C8B-B14F-4D97-AF65-F5344CB8AC3E}">
        <p14:creationId xmlns:p14="http://schemas.microsoft.com/office/powerpoint/2010/main" val="3810147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E2B02B-FB5C-43D7-81B7-9CA2FC696E4F}"/>
              </a:ext>
            </a:extLst>
          </p:cNvPr>
          <p:cNvSpPr>
            <a:spLocks noGrp="1"/>
          </p:cNvSpPr>
          <p:nvPr>
            <p:ph type="title"/>
          </p:nvPr>
        </p:nvSpPr>
        <p:spPr>
          <a:xfrm>
            <a:off x="781199" y="518768"/>
            <a:ext cx="7290054" cy="687551"/>
          </a:xfrm>
        </p:spPr>
        <p:txBody>
          <a:bodyPr/>
          <a:lstStyle/>
          <a:p>
            <a:r>
              <a:rPr lang="ja-JP" altLang="en-US" dirty="0">
                <a:latin typeface="Georgia" panose="02040502050405020303" pitchFamily="18" charset="0"/>
              </a:rPr>
              <a:t>アコーディオン現象</a:t>
            </a:r>
            <a:endParaRPr kumimoji="1" lang="ja-JP" altLang="en-US" dirty="0"/>
          </a:p>
        </p:txBody>
      </p:sp>
      <p:sp>
        <p:nvSpPr>
          <p:cNvPr id="77830" name="正方形/長方形 6">
            <a:extLst>
              <a:ext uri="{FF2B5EF4-FFF2-40B4-BE49-F238E27FC236}">
                <a16:creationId xmlns:a16="http://schemas.microsoft.com/office/drawing/2014/main" id="{90034CAF-0AC6-4083-97F9-547F4549FDF2}"/>
              </a:ext>
            </a:extLst>
          </p:cNvPr>
          <p:cNvSpPr>
            <a:spLocks noChangeArrowheads="1"/>
          </p:cNvSpPr>
          <p:nvPr/>
        </p:nvSpPr>
        <p:spPr bwMode="auto">
          <a:xfrm>
            <a:off x="622173" y="1440054"/>
            <a:ext cx="8305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eaLnBrk="1" hangingPunct="1">
              <a:spcBef>
                <a:spcPct val="0"/>
              </a:spcBef>
              <a:buFontTx/>
              <a:buNone/>
            </a:pPr>
            <a:r>
              <a:rPr kumimoji="0" lang="ja-JP" altLang="ja-JP" sz="2000" b="0" dirty="0">
                <a:solidFill>
                  <a:schemeClr val="tx1"/>
                </a:solidFill>
                <a:latin typeface="+mn-ea"/>
              </a:rPr>
              <a:t>蛇行・屈曲が顕著な冠動脈にワイヤを通すと、血管が伸展</a:t>
            </a:r>
            <a:r>
              <a:rPr kumimoji="0" lang="ja-JP" altLang="en-US" sz="2000" b="0" dirty="0">
                <a:solidFill>
                  <a:schemeClr val="tx1"/>
                </a:solidFill>
                <a:latin typeface="+mn-ea"/>
              </a:rPr>
              <a:t>し、</a:t>
            </a:r>
            <a:r>
              <a:rPr kumimoji="0" lang="ja-JP" altLang="ja-JP" sz="2000" b="0" dirty="0">
                <a:solidFill>
                  <a:schemeClr val="tx1"/>
                </a:solidFill>
                <a:latin typeface="+mn-ea"/>
              </a:rPr>
              <a:t>襞が生じることがある。この襞が狭窄と同等の悪影響を及ぼすと、</a:t>
            </a:r>
            <a:r>
              <a:rPr kumimoji="0" lang="en-US" altLang="ja-JP" sz="2000" b="0" dirty="0">
                <a:solidFill>
                  <a:schemeClr val="tx1"/>
                </a:solidFill>
                <a:latin typeface="+mn-ea"/>
              </a:rPr>
              <a:t>FFR</a:t>
            </a:r>
            <a:r>
              <a:rPr kumimoji="0" lang="ja-JP" altLang="ja-JP" sz="2000" b="0" dirty="0">
                <a:solidFill>
                  <a:schemeClr val="tx1"/>
                </a:solidFill>
                <a:latin typeface="+mn-ea"/>
              </a:rPr>
              <a:t>値は低く出てしまう可能性がある。狭窄の遠位部にセンサーを位置させるなどの</a:t>
            </a:r>
            <a:r>
              <a:rPr kumimoji="0" lang="ja-JP" altLang="en-US" sz="2000" b="0" dirty="0">
                <a:solidFill>
                  <a:schemeClr val="tx1"/>
                </a:solidFill>
                <a:latin typeface="+mn-ea"/>
              </a:rPr>
              <a:t>工夫が必要。</a:t>
            </a:r>
            <a:endParaRPr kumimoji="0" lang="ja-JP" altLang="ja-JP" sz="2000" b="0" dirty="0">
              <a:solidFill>
                <a:schemeClr val="tx1"/>
              </a:solidFill>
              <a:latin typeface="+mn-ea"/>
            </a:endParaRPr>
          </a:p>
        </p:txBody>
      </p:sp>
      <p:grpSp>
        <p:nvGrpSpPr>
          <p:cNvPr id="4" name="グループ化 3">
            <a:extLst>
              <a:ext uri="{FF2B5EF4-FFF2-40B4-BE49-F238E27FC236}">
                <a16:creationId xmlns:a16="http://schemas.microsoft.com/office/drawing/2014/main" id="{62182F5A-F5D0-4DC4-B172-3C7273D3924D}"/>
              </a:ext>
            </a:extLst>
          </p:cNvPr>
          <p:cNvGrpSpPr/>
          <p:nvPr/>
        </p:nvGrpSpPr>
        <p:grpSpPr>
          <a:xfrm>
            <a:off x="2136914" y="2763493"/>
            <a:ext cx="6705600" cy="3914775"/>
            <a:chOff x="1066800" y="2100263"/>
            <a:chExt cx="6705600" cy="3914775"/>
          </a:xfrm>
        </p:grpSpPr>
        <p:pic>
          <p:nvPicPr>
            <p:cNvPr id="77826" name="図 8">
              <a:extLst>
                <a:ext uri="{FF2B5EF4-FFF2-40B4-BE49-F238E27FC236}">
                  <a16:creationId xmlns:a16="http://schemas.microsoft.com/office/drawing/2014/main" id="{668E14CC-26BE-4D0A-AB36-35C259A0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192" r="5827" b="15964"/>
            <a:stretch>
              <a:fillRect/>
            </a:stretch>
          </p:blipFill>
          <p:spPr bwMode="auto">
            <a:xfrm>
              <a:off x="1066800" y="2205038"/>
              <a:ext cx="6705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Line 3">
              <a:extLst>
                <a:ext uri="{FF2B5EF4-FFF2-40B4-BE49-F238E27FC236}">
                  <a16:creationId xmlns:a16="http://schemas.microsoft.com/office/drawing/2014/main" id="{04C9FB6A-0E14-46FC-99AB-7082CDA04D9B}"/>
                </a:ext>
              </a:extLst>
            </p:cNvPr>
            <p:cNvSpPr>
              <a:spLocks noChangeShapeType="1"/>
            </p:cNvSpPr>
            <p:nvPr/>
          </p:nvSpPr>
          <p:spPr bwMode="auto">
            <a:xfrm flipH="1">
              <a:off x="1981200" y="2498725"/>
              <a:ext cx="1066800" cy="25146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7829" name="Text Box 7">
              <a:extLst>
                <a:ext uri="{FF2B5EF4-FFF2-40B4-BE49-F238E27FC236}">
                  <a16:creationId xmlns:a16="http://schemas.microsoft.com/office/drawing/2014/main" id="{778CD96D-C89D-431D-AD89-4665490AA56A}"/>
                </a:ext>
              </a:extLst>
            </p:cNvPr>
            <p:cNvSpPr txBox="1">
              <a:spLocks noChangeArrowheads="1"/>
            </p:cNvSpPr>
            <p:nvPr/>
          </p:nvSpPr>
          <p:spPr bwMode="auto">
            <a:xfrm>
              <a:off x="1600200" y="2100263"/>
              <a:ext cx="2362200" cy="377825"/>
            </a:xfrm>
            <a:prstGeom prst="rect">
              <a:avLst/>
            </a:prstGeom>
            <a:solidFill>
              <a:srgbClr val="FFFF00"/>
            </a:solidFill>
            <a:ln w="28575" algn="ctr">
              <a:solidFill>
                <a:srgbClr val="FF00FF"/>
              </a:solidFill>
              <a:miter lim="800000"/>
              <a:headEnd/>
              <a:tailEnd/>
            </a:ln>
          </p:spPr>
          <p:txBody>
            <a:bodyPr lIns="0" tIns="0" rIns="0" bIns="0" anchor="b">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lnSpc>
                  <a:spcPts val="3400"/>
                </a:lnSpc>
                <a:spcBef>
                  <a:spcPct val="50000"/>
                </a:spcBef>
                <a:buFontTx/>
                <a:buNone/>
              </a:pPr>
              <a:r>
                <a:rPr kumimoji="0" lang="ja-JP" altLang="en-US" dirty="0">
                  <a:solidFill>
                    <a:srgbClr val="FF0000"/>
                  </a:solidFill>
                  <a:latin typeface="Arial" panose="020B0604020202020204" pitchFamily="34" charset="0"/>
                </a:rPr>
                <a:t>襞が生じた状態</a:t>
              </a:r>
            </a:p>
          </p:txBody>
        </p:sp>
        <p:sp>
          <p:nvSpPr>
            <p:cNvPr id="77831" name="Text Box 7">
              <a:extLst>
                <a:ext uri="{FF2B5EF4-FFF2-40B4-BE49-F238E27FC236}">
                  <a16:creationId xmlns:a16="http://schemas.microsoft.com/office/drawing/2014/main" id="{829A3F88-F76D-4415-B905-EE71354D36AE}"/>
                </a:ext>
              </a:extLst>
            </p:cNvPr>
            <p:cNvSpPr txBox="1">
              <a:spLocks noChangeArrowheads="1"/>
            </p:cNvSpPr>
            <p:nvPr/>
          </p:nvSpPr>
          <p:spPr bwMode="auto">
            <a:xfrm>
              <a:off x="4953000" y="2100263"/>
              <a:ext cx="2362200" cy="377825"/>
            </a:xfrm>
            <a:prstGeom prst="rect">
              <a:avLst/>
            </a:prstGeom>
            <a:solidFill>
              <a:srgbClr val="FFFF00"/>
            </a:solidFill>
            <a:ln w="28575" algn="ctr">
              <a:solidFill>
                <a:srgbClr val="FF00FF"/>
              </a:solidFill>
              <a:miter lim="800000"/>
              <a:headEnd/>
              <a:tailEnd/>
            </a:ln>
          </p:spPr>
          <p:txBody>
            <a:bodyPr lIns="0" tIns="0" rIns="0" bIns="0" anchor="b">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lnSpc>
                  <a:spcPts val="3400"/>
                </a:lnSpc>
                <a:spcBef>
                  <a:spcPct val="50000"/>
                </a:spcBef>
                <a:buFontTx/>
                <a:buNone/>
              </a:pPr>
              <a:r>
                <a:rPr kumimoji="0" lang="ja-JP" altLang="en-US">
                  <a:solidFill>
                    <a:srgbClr val="FF0000"/>
                  </a:solidFill>
                  <a:latin typeface="Arial" panose="020B0604020202020204" pitchFamily="34" charset="0"/>
                </a:rPr>
                <a:t>襞がない状態</a:t>
              </a:r>
            </a:p>
          </p:txBody>
        </p:sp>
        <p:sp>
          <p:nvSpPr>
            <p:cNvPr id="77832" name="Line 3">
              <a:extLst>
                <a:ext uri="{FF2B5EF4-FFF2-40B4-BE49-F238E27FC236}">
                  <a16:creationId xmlns:a16="http://schemas.microsoft.com/office/drawing/2014/main" id="{8598F2A9-0513-46B3-A8B1-80A0910F1F04}"/>
                </a:ext>
              </a:extLst>
            </p:cNvPr>
            <p:cNvSpPr>
              <a:spLocks noChangeShapeType="1"/>
            </p:cNvSpPr>
            <p:nvPr/>
          </p:nvSpPr>
          <p:spPr bwMode="auto">
            <a:xfrm>
              <a:off x="3124200" y="2498725"/>
              <a:ext cx="152400" cy="12192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7833" name="Line 3">
              <a:extLst>
                <a:ext uri="{FF2B5EF4-FFF2-40B4-BE49-F238E27FC236}">
                  <a16:creationId xmlns:a16="http://schemas.microsoft.com/office/drawing/2014/main" id="{9BE4F417-F9E3-4105-9910-B8D75B716A33}"/>
                </a:ext>
              </a:extLst>
            </p:cNvPr>
            <p:cNvSpPr>
              <a:spLocks noChangeShapeType="1"/>
            </p:cNvSpPr>
            <p:nvPr/>
          </p:nvSpPr>
          <p:spPr bwMode="auto">
            <a:xfrm flipH="1">
              <a:off x="5486400" y="2498725"/>
              <a:ext cx="533400" cy="22098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77834" name="Line 3">
              <a:extLst>
                <a:ext uri="{FF2B5EF4-FFF2-40B4-BE49-F238E27FC236}">
                  <a16:creationId xmlns:a16="http://schemas.microsoft.com/office/drawing/2014/main" id="{FD3E320D-134A-4082-8C1D-12F3C8F18A55}"/>
                </a:ext>
              </a:extLst>
            </p:cNvPr>
            <p:cNvSpPr>
              <a:spLocks noChangeShapeType="1"/>
            </p:cNvSpPr>
            <p:nvPr/>
          </p:nvSpPr>
          <p:spPr bwMode="auto">
            <a:xfrm flipH="1">
              <a:off x="4876800" y="2498725"/>
              <a:ext cx="1066800" cy="1143000"/>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Tree>
    <p:extLst>
      <p:ext uri="{BB962C8B-B14F-4D97-AF65-F5344CB8AC3E}">
        <p14:creationId xmlns:p14="http://schemas.microsoft.com/office/powerpoint/2010/main" val="1295330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3D3BF-6013-4DDB-A14E-7C8B3A77B545}"/>
              </a:ext>
            </a:extLst>
          </p:cNvPr>
          <p:cNvSpPr>
            <a:spLocks noGrp="1"/>
          </p:cNvSpPr>
          <p:nvPr>
            <p:ph type="title"/>
          </p:nvPr>
        </p:nvSpPr>
        <p:spPr>
          <a:xfrm>
            <a:off x="748218" y="358352"/>
            <a:ext cx="7290054" cy="1499616"/>
          </a:xfrm>
        </p:spPr>
        <p:txBody>
          <a:bodyPr/>
          <a:lstStyle/>
          <a:p>
            <a:r>
              <a:rPr kumimoji="1" lang="ja-JP" altLang="en-US" dirty="0"/>
              <a:t>薬剤投与に関して</a:t>
            </a:r>
          </a:p>
        </p:txBody>
      </p:sp>
      <p:grpSp>
        <p:nvGrpSpPr>
          <p:cNvPr id="7" name="グループ化 6">
            <a:extLst>
              <a:ext uri="{FF2B5EF4-FFF2-40B4-BE49-F238E27FC236}">
                <a16:creationId xmlns:a16="http://schemas.microsoft.com/office/drawing/2014/main" id="{346A0109-54AC-40F2-A536-C1F47457C6E2}"/>
              </a:ext>
            </a:extLst>
          </p:cNvPr>
          <p:cNvGrpSpPr/>
          <p:nvPr/>
        </p:nvGrpSpPr>
        <p:grpSpPr>
          <a:xfrm>
            <a:off x="987753" y="1488821"/>
            <a:ext cx="6810983" cy="3880357"/>
            <a:chOff x="633426" y="1556347"/>
            <a:chExt cx="7877148" cy="4397191"/>
          </a:xfrm>
        </p:grpSpPr>
        <p:pic>
          <p:nvPicPr>
            <p:cNvPr id="3" name="図 2">
              <a:extLst>
                <a:ext uri="{FF2B5EF4-FFF2-40B4-BE49-F238E27FC236}">
                  <a16:creationId xmlns:a16="http://schemas.microsoft.com/office/drawing/2014/main" id="{5AA07E1D-F1DF-4B25-BE4B-87FFE143066E}"/>
                </a:ext>
              </a:extLst>
            </p:cNvPr>
            <p:cNvPicPr>
              <a:picLocks noChangeAspect="1"/>
            </p:cNvPicPr>
            <p:nvPr/>
          </p:nvPicPr>
          <p:blipFill>
            <a:blip r:embed="rId3"/>
            <a:stretch>
              <a:fillRect/>
            </a:stretch>
          </p:blipFill>
          <p:spPr>
            <a:xfrm>
              <a:off x="633426" y="1556347"/>
              <a:ext cx="7877148" cy="4397191"/>
            </a:xfrm>
            <a:prstGeom prst="rect">
              <a:avLst/>
            </a:prstGeom>
          </p:spPr>
        </p:pic>
        <p:sp>
          <p:nvSpPr>
            <p:cNvPr id="5" name="正方形/長方形 4">
              <a:extLst>
                <a:ext uri="{FF2B5EF4-FFF2-40B4-BE49-F238E27FC236}">
                  <a16:creationId xmlns:a16="http://schemas.microsoft.com/office/drawing/2014/main" id="{0F65B4E6-29A5-4C8A-AB33-6AB1354895D7}"/>
                </a:ext>
              </a:extLst>
            </p:cNvPr>
            <p:cNvSpPr/>
            <p:nvPr/>
          </p:nvSpPr>
          <p:spPr>
            <a:xfrm>
              <a:off x="748218" y="2017643"/>
              <a:ext cx="7580773" cy="9342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921C0906-DAC8-4D70-8068-774591B5138A}"/>
              </a:ext>
            </a:extLst>
          </p:cNvPr>
          <p:cNvSpPr txBox="1"/>
          <p:nvPr/>
        </p:nvSpPr>
        <p:spPr>
          <a:xfrm>
            <a:off x="422412" y="5493256"/>
            <a:ext cx="8299174" cy="1200329"/>
          </a:xfrm>
          <a:prstGeom prst="rect">
            <a:avLst/>
          </a:prstGeom>
          <a:noFill/>
        </p:spPr>
        <p:txBody>
          <a:bodyPr wrap="square" rtlCol="0">
            <a:spAutoFit/>
          </a:bodyPr>
          <a:lstStyle/>
          <a:p>
            <a:r>
              <a:rPr kumimoji="1" lang="ja-JP" altLang="en-US" dirty="0"/>
              <a:t>手技の少なくとも</a:t>
            </a:r>
            <a:r>
              <a:rPr kumimoji="1" lang="en-US" altLang="ja-JP" dirty="0"/>
              <a:t>30</a:t>
            </a:r>
            <a:r>
              <a:rPr kumimoji="1" lang="ja-JP" altLang="en-US" dirty="0"/>
              <a:t>秒前に硝酸イソソルビド</a:t>
            </a:r>
            <a:r>
              <a:rPr kumimoji="1" lang="en-US" altLang="ja-JP" dirty="0"/>
              <a:t>4ml(200μg)</a:t>
            </a:r>
            <a:r>
              <a:rPr kumimoji="1" lang="ja-JP" altLang="en-US" dirty="0"/>
              <a:t>を冠注。また仮にアデノシン投与が行えない場合、パパベリンまたはニトプロの冠注を考慮する。</a:t>
            </a:r>
            <a:endParaRPr kumimoji="1" lang="en-US" altLang="ja-JP" dirty="0"/>
          </a:p>
          <a:p>
            <a:r>
              <a:rPr kumimoji="1" lang="en-US" altLang="ja-JP" dirty="0"/>
              <a:t>※</a:t>
            </a:r>
            <a:r>
              <a:rPr kumimoji="1" lang="ja-JP" altLang="en-US" dirty="0"/>
              <a:t>ニコランジル</a:t>
            </a:r>
            <a:r>
              <a:rPr kumimoji="1" lang="en-US" altLang="ja-JP" dirty="0"/>
              <a:t>2</a:t>
            </a:r>
            <a:r>
              <a:rPr kumimoji="1" lang="ja-JP" altLang="en-US" dirty="0"/>
              <a:t>㎎冠注でも良い記載もある。</a:t>
            </a:r>
            <a:endParaRPr kumimoji="1" lang="en-US" altLang="ja-JP" dirty="0"/>
          </a:p>
          <a:p>
            <a:endParaRPr kumimoji="1" lang="ja-JP" altLang="en-US" dirty="0"/>
          </a:p>
        </p:txBody>
      </p:sp>
      <p:sp>
        <p:nvSpPr>
          <p:cNvPr id="8" name="テキスト ボックス 6">
            <a:extLst>
              <a:ext uri="{FF2B5EF4-FFF2-40B4-BE49-F238E27FC236}">
                <a16:creationId xmlns:a16="http://schemas.microsoft.com/office/drawing/2014/main" id="{480BC85A-44CA-4124-BD52-9646BF5612E8}"/>
              </a:ext>
            </a:extLst>
          </p:cNvPr>
          <p:cNvSpPr txBox="1">
            <a:spLocks noChangeArrowheads="1"/>
          </p:cNvSpPr>
          <p:nvPr/>
        </p:nvSpPr>
        <p:spPr bwMode="auto">
          <a:xfrm>
            <a:off x="571416" y="6294443"/>
            <a:ext cx="8001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Font typeface="Arial" panose="020B0604020202020204" pitchFamily="34" charset="0"/>
              <a:defRPr kumimoji="1" b="1">
                <a:solidFill>
                  <a:srgbClr val="009CDE"/>
                </a:solidFill>
                <a:latin typeface="Calibri" panose="020F0502020204030204" pitchFamily="34" charset="0"/>
                <a:cs typeface="Calibri" panose="020F0502020204030204" pitchFamily="34" charset="0"/>
              </a:defRPr>
            </a:lvl1pPr>
            <a:lvl2pPr marL="742950" indent="-285750">
              <a:spcBef>
                <a:spcPts val="600"/>
              </a:spcBef>
              <a:buFont typeface="Arial" panose="020B0604020202020204" pitchFamily="34" charset="0"/>
              <a:buChar char="•"/>
              <a:defRPr kumimoji="1">
                <a:solidFill>
                  <a:schemeClr val="tx1"/>
                </a:solidFill>
                <a:latin typeface="Georgia" panose="02040502050405020303" pitchFamily="18" charset="0"/>
                <a:cs typeface="Calibri" panose="020F0502020204030204" pitchFamily="34" charset="0"/>
              </a:defRPr>
            </a:lvl2pPr>
            <a:lvl3pPr marL="1143000" indent="-228600">
              <a:spcBef>
                <a:spcPts val="600"/>
              </a:spcBef>
              <a:buFont typeface="Arial" panose="020B0604020202020204" pitchFamily="34" charset="0"/>
              <a:buChar char="–"/>
              <a:defRPr kumimoji="1" sz="1600">
                <a:solidFill>
                  <a:schemeClr val="tx1"/>
                </a:solidFill>
                <a:latin typeface="Georgia" panose="02040502050405020303" pitchFamily="18" charset="0"/>
                <a:cs typeface="Calibri" panose="020F0502020204030204" pitchFamily="34" charset="0"/>
              </a:defRPr>
            </a:lvl3pPr>
            <a:lvl4pPr marL="16002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4pPr>
            <a:lvl5pPr marL="2057400" indent="-228600">
              <a:spcBef>
                <a:spcPts val="600"/>
              </a:spcBef>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5pPr>
            <a:lvl6pPr marL="25146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6pPr>
            <a:lvl7pPr marL="29718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7pPr>
            <a:lvl8pPr marL="34290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8pPr>
            <a:lvl9pPr marL="3886200" indent="-228600" eaLnBrk="0" fontAlgn="base" hangingPunct="0">
              <a:spcBef>
                <a:spcPts val="600"/>
              </a:spcBef>
              <a:spcAft>
                <a:spcPct val="0"/>
              </a:spcAft>
              <a:buFont typeface="Arial" panose="020B0604020202020204" pitchFamily="34" charset="0"/>
              <a:buChar char="»"/>
              <a:defRPr kumimoji="1" sz="1400">
                <a:solidFill>
                  <a:schemeClr val="tx1"/>
                </a:solidFill>
                <a:latin typeface="Georgia" panose="02040502050405020303" pitchFamily="18" charset="0"/>
                <a:cs typeface="Calibri" panose="020F0502020204030204" pitchFamily="34" charset="0"/>
              </a:defRPr>
            </a:lvl9pPr>
          </a:lstStyle>
          <a:p>
            <a:pPr algn="ctr" eaLnBrk="1" hangingPunct="1">
              <a:spcBef>
                <a:spcPct val="0"/>
              </a:spcBef>
              <a:buFontTx/>
              <a:buNone/>
            </a:pPr>
            <a:endParaRPr kumimoji="0" lang="ja-JP" altLang="en-US" sz="1000" b="0" dirty="0">
              <a:solidFill>
                <a:srgbClr val="FF0000"/>
              </a:solidFill>
              <a:latin typeface="Arial" panose="020B0604020202020204" pitchFamily="34" charset="0"/>
            </a:endParaRPr>
          </a:p>
          <a:p>
            <a:pPr algn="ctr" eaLnBrk="1" hangingPunct="1">
              <a:spcBef>
                <a:spcPct val="0"/>
              </a:spcBef>
              <a:buFontTx/>
              <a:buNone/>
            </a:pPr>
            <a:r>
              <a:rPr kumimoji="0" lang="en-US" altLang="ja-JP" sz="1000" b="0" dirty="0">
                <a:solidFill>
                  <a:srgbClr val="FF0000"/>
                </a:solidFill>
                <a:latin typeface="Arial" panose="020B0604020202020204" pitchFamily="34" charset="0"/>
              </a:rPr>
              <a:t> </a:t>
            </a:r>
            <a:r>
              <a:rPr kumimoji="0" lang="en-US" altLang="ja-JP" b="0" dirty="0">
                <a:solidFill>
                  <a:srgbClr val="FF0000"/>
                </a:solidFill>
                <a:latin typeface="+mn-ea"/>
              </a:rPr>
              <a:t>Catheterization and Cardiovascular Interventions 76:978-985(2010) </a:t>
            </a:r>
            <a:endParaRPr lang="ja-JP" altLang="en-US" b="0" dirty="0">
              <a:solidFill>
                <a:srgbClr val="FF0000"/>
              </a:solidFill>
              <a:latin typeface="+mn-ea"/>
            </a:endParaRPr>
          </a:p>
        </p:txBody>
      </p:sp>
    </p:spTree>
    <p:extLst>
      <p:ext uri="{BB962C8B-B14F-4D97-AF65-F5344CB8AC3E}">
        <p14:creationId xmlns:p14="http://schemas.microsoft.com/office/powerpoint/2010/main" val="2852494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48878B-FB5A-4B62-9B93-89C8DACFBD2F}"/>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48DA9557-7DF1-4108-8C76-FD31A669520B}"/>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566832E8-974C-4416-84BC-49EF47DD61FA}"/>
              </a:ext>
            </a:extLst>
          </p:cNvPr>
          <p:cNvPicPr>
            <a:picLocks noChangeAspect="1"/>
          </p:cNvPicPr>
          <p:nvPr/>
        </p:nvPicPr>
        <p:blipFill>
          <a:blip r:embed="rId2"/>
          <a:stretch>
            <a:fillRect/>
          </a:stretch>
        </p:blipFill>
        <p:spPr>
          <a:xfrm>
            <a:off x="587249" y="1240550"/>
            <a:ext cx="7969501" cy="4376900"/>
          </a:xfrm>
          <a:prstGeom prst="rect">
            <a:avLst/>
          </a:prstGeom>
        </p:spPr>
      </p:pic>
    </p:spTree>
    <p:extLst>
      <p:ext uri="{BB962C8B-B14F-4D97-AF65-F5344CB8AC3E}">
        <p14:creationId xmlns:p14="http://schemas.microsoft.com/office/powerpoint/2010/main" val="4071699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257924C-9EBE-4847-92B7-BC4F2F11A9C3}"/>
              </a:ext>
            </a:extLst>
          </p:cNvPr>
          <p:cNvPicPr>
            <a:picLocks noChangeAspect="1"/>
          </p:cNvPicPr>
          <p:nvPr/>
        </p:nvPicPr>
        <p:blipFill>
          <a:blip r:embed="rId3"/>
          <a:stretch>
            <a:fillRect/>
          </a:stretch>
        </p:blipFill>
        <p:spPr>
          <a:xfrm>
            <a:off x="303179" y="1383868"/>
            <a:ext cx="8537641" cy="4728695"/>
          </a:xfrm>
          <a:prstGeom prst="rect">
            <a:avLst/>
          </a:prstGeom>
        </p:spPr>
      </p:pic>
    </p:spTree>
    <p:extLst>
      <p:ext uri="{BB962C8B-B14F-4D97-AF65-F5344CB8AC3E}">
        <p14:creationId xmlns:p14="http://schemas.microsoft.com/office/powerpoint/2010/main" val="252264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F9FFB7-F4CE-4C0C-B807-73D095B63B78}"/>
              </a:ext>
            </a:extLst>
          </p:cNvPr>
          <p:cNvSpPr>
            <a:spLocks noGrp="1"/>
          </p:cNvSpPr>
          <p:nvPr>
            <p:ph type="title"/>
          </p:nvPr>
        </p:nvSpPr>
        <p:spPr>
          <a:xfrm>
            <a:off x="685531" y="85750"/>
            <a:ext cx="7290054" cy="1499616"/>
          </a:xfrm>
        </p:spPr>
        <p:txBody>
          <a:bodyPr>
            <a:normAutofit/>
          </a:bodyPr>
          <a:lstStyle/>
          <a:p>
            <a:r>
              <a:rPr lang="en-US" altLang="ja-JP" sz="5400" dirty="0"/>
              <a:t>1995</a:t>
            </a:r>
            <a:endParaRPr kumimoji="1" lang="ja-JP" altLang="en-US" sz="5400" dirty="0"/>
          </a:p>
        </p:txBody>
      </p:sp>
      <p:pic>
        <p:nvPicPr>
          <p:cNvPr id="6" name="コンテンツ プレースホルダー 5" descr="スクリーンショット が含まれている画像&#10;&#10;非常に高い精度で生成された説明">
            <a:extLst>
              <a:ext uri="{FF2B5EF4-FFF2-40B4-BE49-F238E27FC236}">
                <a16:creationId xmlns:a16="http://schemas.microsoft.com/office/drawing/2014/main" id="{BCC76410-B630-4CED-A9BD-738008BE583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603" t="30780" r="16614" b="31941"/>
          <a:stretch/>
        </p:blipFill>
        <p:spPr>
          <a:xfrm>
            <a:off x="685531" y="1466012"/>
            <a:ext cx="7772937" cy="2095500"/>
          </a:xfrm>
        </p:spPr>
      </p:pic>
      <p:pic>
        <p:nvPicPr>
          <p:cNvPr id="4" name="図 3">
            <a:extLst>
              <a:ext uri="{FF2B5EF4-FFF2-40B4-BE49-F238E27FC236}">
                <a16:creationId xmlns:a16="http://schemas.microsoft.com/office/drawing/2014/main" id="{484216C0-CEC9-42E2-BD5C-DE1046475A2A}"/>
              </a:ext>
            </a:extLst>
          </p:cNvPr>
          <p:cNvPicPr>
            <a:picLocks noChangeAspect="1"/>
          </p:cNvPicPr>
          <p:nvPr/>
        </p:nvPicPr>
        <p:blipFill>
          <a:blip r:embed="rId4"/>
          <a:stretch>
            <a:fillRect/>
          </a:stretch>
        </p:blipFill>
        <p:spPr>
          <a:xfrm>
            <a:off x="3235074" y="323850"/>
            <a:ext cx="3583937" cy="873584"/>
          </a:xfrm>
          <a:prstGeom prst="rect">
            <a:avLst/>
          </a:prstGeom>
        </p:spPr>
      </p:pic>
      <p:pic>
        <p:nvPicPr>
          <p:cNvPr id="8" name="図 7" descr="スクリーンショット が含まれている画像&#10;&#10;非常に高い精度で生成された説明">
            <a:extLst>
              <a:ext uri="{FF2B5EF4-FFF2-40B4-BE49-F238E27FC236}">
                <a16:creationId xmlns:a16="http://schemas.microsoft.com/office/drawing/2014/main" id="{7CF52149-0306-48B0-B91B-24981267DF8B}"/>
              </a:ext>
            </a:extLst>
          </p:cNvPr>
          <p:cNvPicPr>
            <a:picLocks noChangeAspect="1"/>
          </p:cNvPicPr>
          <p:nvPr/>
        </p:nvPicPr>
        <p:blipFill rotWithShape="1">
          <a:blip r:embed="rId5">
            <a:extLst>
              <a:ext uri="{28A0092B-C50C-407E-A947-70E740481C1C}">
                <a14:useLocalDpi xmlns:a14="http://schemas.microsoft.com/office/drawing/2010/main" val="0"/>
              </a:ext>
            </a:extLst>
          </a:blip>
          <a:srcRect l="6042" t="42408" r="8953" b="24259"/>
          <a:stretch/>
        </p:blipFill>
        <p:spPr>
          <a:xfrm>
            <a:off x="685531" y="4752975"/>
            <a:ext cx="7772937" cy="1714500"/>
          </a:xfrm>
          <a:prstGeom prst="rect">
            <a:avLst/>
          </a:prstGeom>
        </p:spPr>
      </p:pic>
      <p:sp>
        <p:nvSpPr>
          <p:cNvPr id="9" name="タイトル 1">
            <a:extLst>
              <a:ext uri="{FF2B5EF4-FFF2-40B4-BE49-F238E27FC236}">
                <a16:creationId xmlns:a16="http://schemas.microsoft.com/office/drawing/2014/main" id="{24F856AE-B32B-48D4-9F26-59F827DAC96B}"/>
              </a:ext>
            </a:extLst>
          </p:cNvPr>
          <p:cNvSpPr txBox="1">
            <a:spLocks/>
          </p:cNvSpPr>
          <p:nvPr/>
        </p:nvSpPr>
        <p:spPr>
          <a:xfrm>
            <a:off x="685531" y="3458694"/>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kumimoji="1" sz="4400" kern="1200" cap="all" spc="100" baseline="0">
                <a:solidFill>
                  <a:schemeClr val="tx1">
                    <a:lumMod val="95000"/>
                    <a:lumOff val="5000"/>
                  </a:schemeClr>
                </a:solidFill>
                <a:latin typeface="+mj-lt"/>
                <a:ea typeface="+mj-ea"/>
                <a:cs typeface="+mj-cs"/>
              </a:defRPr>
            </a:lvl1pPr>
          </a:lstStyle>
          <a:p>
            <a:r>
              <a:rPr lang="en-US" altLang="ja-JP" sz="5400" dirty="0"/>
              <a:t>2001</a:t>
            </a:r>
            <a:endParaRPr lang="ja-JP" altLang="en-US" sz="5400" dirty="0"/>
          </a:p>
        </p:txBody>
      </p:sp>
      <p:pic>
        <p:nvPicPr>
          <p:cNvPr id="10" name="図 9">
            <a:extLst>
              <a:ext uri="{FF2B5EF4-FFF2-40B4-BE49-F238E27FC236}">
                <a16:creationId xmlns:a16="http://schemas.microsoft.com/office/drawing/2014/main" id="{7D07FBE6-493D-4EE5-AFDA-03A541DA2153}"/>
              </a:ext>
            </a:extLst>
          </p:cNvPr>
          <p:cNvPicPr>
            <a:picLocks noChangeAspect="1"/>
          </p:cNvPicPr>
          <p:nvPr/>
        </p:nvPicPr>
        <p:blipFill>
          <a:blip r:embed="rId4"/>
          <a:stretch>
            <a:fillRect/>
          </a:stretch>
        </p:blipFill>
        <p:spPr>
          <a:xfrm>
            <a:off x="3235074" y="3701427"/>
            <a:ext cx="3740036" cy="911633"/>
          </a:xfrm>
          <a:prstGeom prst="rect">
            <a:avLst/>
          </a:prstGeom>
        </p:spPr>
      </p:pic>
    </p:spTree>
    <p:extLst>
      <p:ext uri="{BB962C8B-B14F-4D97-AF65-F5344CB8AC3E}">
        <p14:creationId xmlns:p14="http://schemas.microsoft.com/office/powerpoint/2010/main" val="3730233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6799F1-3599-4BF4-8540-D5F378668DD0}"/>
              </a:ext>
            </a:extLst>
          </p:cNvPr>
          <p:cNvSpPr>
            <a:spLocks noGrp="1"/>
          </p:cNvSpPr>
          <p:nvPr>
            <p:ph type="title"/>
          </p:nvPr>
        </p:nvSpPr>
        <p:spPr/>
        <p:txBody>
          <a:bodyPr/>
          <a:lstStyle/>
          <a:p>
            <a:r>
              <a:rPr kumimoji="1" lang="ja-JP" altLang="en-US" dirty="0"/>
              <a:t>最後に</a:t>
            </a:r>
          </a:p>
        </p:txBody>
      </p:sp>
      <p:sp>
        <p:nvSpPr>
          <p:cNvPr id="3" name="コンテンツ プレースホルダー 2">
            <a:extLst>
              <a:ext uri="{FF2B5EF4-FFF2-40B4-BE49-F238E27FC236}">
                <a16:creationId xmlns:a16="http://schemas.microsoft.com/office/drawing/2014/main" id="{A44DBC4F-BFD6-477A-9FDB-3F34222CA463}"/>
              </a:ext>
            </a:extLst>
          </p:cNvPr>
          <p:cNvSpPr>
            <a:spLocks noGrp="1"/>
          </p:cNvSpPr>
          <p:nvPr>
            <p:ph idx="1"/>
          </p:nvPr>
        </p:nvSpPr>
        <p:spPr/>
        <p:txBody>
          <a:bodyPr>
            <a:normAutofit fontScale="77500" lnSpcReduction="20000"/>
          </a:bodyPr>
          <a:lstStyle/>
          <a:p>
            <a:r>
              <a:rPr kumimoji="1" lang="ja-JP" altLang="en-US" sz="3200" dirty="0"/>
              <a:t>・</a:t>
            </a:r>
            <a:r>
              <a:rPr kumimoji="1" lang="en-US" altLang="ja-JP" sz="3200" dirty="0"/>
              <a:t>FFR</a:t>
            </a:r>
            <a:r>
              <a:rPr kumimoji="1" lang="ja-JP" altLang="en-US" sz="3200" dirty="0"/>
              <a:t>はタンデム</a:t>
            </a:r>
            <a:r>
              <a:rPr kumimoji="1" lang="en-US" altLang="ja-JP" sz="3200" dirty="0"/>
              <a:t>Lesion</a:t>
            </a:r>
            <a:r>
              <a:rPr kumimoji="1" lang="ja-JP" altLang="en-US" sz="3200" dirty="0"/>
              <a:t>の評価には向いていない</a:t>
            </a:r>
            <a:endParaRPr kumimoji="1" lang="en-US" altLang="ja-JP" sz="3200" dirty="0"/>
          </a:p>
          <a:p>
            <a:r>
              <a:rPr kumimoji="1" lang="ja-JP" altLang="en-US" sz="3200" dirty="0"/>
              <a:t>→</a:t>
            </a:r>
            <a:r>
              <a:rPr lang="en-US" altLang="ja-JP" sz="3200" dirty="0"/>
              <a:t>FFR</a:t>
            </a:r>
            <a:r>
              <a:rPr lang="ja-JP" altLang="en-US" sz="3200" dirty="0"/>
              <a:t>は全体としては低値、個々の狭窄では高値に出るとされている</a:t>
            </a:r>
            <a:endParaRPr lang="en-US" altLang="ja-JP" sz="3200" dirty="0"/>
          </a:p>
          <a:p>
            <a:r>
              <a:rPr kumimoji="1" lang="ja-JP" altLang="en-US" sz="3200" dirty="0"/>
              <a:t>・側枝に関する</a:t>
            </a:r>
            <a:r>
              <a:rPr kumimoji="1" lang="en-US" altLang="ja-JP" sz="3200" dirty="0"/>
              <a:t>FFR</a:t>
            </a:r>
            <a:r>
              <a:rPr kumimoji="1" lang="ja-JP" altLang="en-US" sz="3200" dirty="0"/>
              <a:t>のカットオフ（</a:t>
            </a:r>
            <a:r>
              <a:rPr kumimoji="1" lang="en-US" altLang="ja-JP" sz="3200" dirty="0"/>
              <a:t>0.75</a:t>
            </a:r>
            <a:r>
              <a:rPr kumimoji="1" lang="ja-JP" altLang="en-US" sz="3200" dirty="0"/>
              <a:t>？）</a:t>
            </a:r>
            <a:endParaRPr kumimoji="1" lang="en-US" altLang="ja-JP" sz="3200" dirty="0"/>
          </a:p>
          <a:p>
            <a:r>
              <a:rPr lang="ja-JP" altLang="en-US" sz="3200" dirty="0"/>
              <a:t>・</a:t>
            </a:r>
            <a:r>
              <a:rPr lang="en-US" altLang="ja-JP" sz="3200" dirty="0"/>
              <a:t>CFR/IMR</a:t>
            </a:r>
            <a:r>
              <a:rPr lang="ja-JP" altLang="en-US" sz="3200" dirty="0"/>
              <a:t>に関して</a:t>
            </a:r>
            <a:endParaRPr lang="en-US" altLang="ja-JP" sz="3200" dirty="0"/>
          </a:p>
          <a:p>
            <a:r>
              <a:rPr kumimoji="1" lang="ja-JP" altLang="en-US" sz="3200" dirty="0"/>
              <a:t>・</a:t>
            </a:r>
            <a:r>
              <a:rPr kumimoji="1" lang="en-US" altLang="ja-JP" sz="3200" dirty="0"/>
              <a:t>IFR</a:t>
            </a:r>
            <a:r>
              <a:rPr kumimoji="1" lang="ja-JP" altLang="en-US" sz="3200" dirty="0"/>
              <a:t>は薬剤の負荷が必要なく、手技も短時間、患者の苦痛も少ない</a:t>
            </a:r>
            <a:endParaRPr kumimoji="1" lang="en-US" altLang="ja-JP" sz="3200" dirty="0"/>
          </a:p>
          <a:p>
            <a:r>
              <a:rPr lang="ja-JP" altLang="en-US" sz="3200" dirty="0"/>
              <a:t>→</a:t>
            </a:r>
            <a:r>
              <a:rPr lang="en-US" altLang="ja-JP" sz="3200" dirty="0"/>
              <a:t>IFR</a:t>
            </a:r>
            <a:r>
              <a:rPr lang="ja-JP" altLang="en-US" sz="3200" dirty="0"/>
              <a:t>は</a:t>
            </a:r>
            <a:r>
              <a:rPr lang="en-US" altLang="ja-JP" sz="3200" dirty="0"/>
              <a:t>Volcano</a:t>
            </a:r>
            <a:r>
              <a:rPr lang="ja-JP" altLang="en-US" sz="3200" dirty="0"/>
              <a:t>の</a:t>
            </a:r>
            <a:r>
              <a:rPr lang="en-US" altLang="ja-JP" sz="3200" dirty="0"/>
              <a:t>S-5</a:t>
            </a:r>
            <a:r>
              <a:rPr lang="ja-JP" altLang="en-US" sz="3200" dirty="0"/>
              <a:t>を使用していない場合、その場で計測可能</a:t>
            </a:r>
            <a:endParaRPr lang="en-US" altLang="ja-JP" sz="3200" dirty="0"/>
          </a:p>
          <a:p>
            <a:r>
              <a:rPr lang="ja-JP" altLang="en-US" sz="3200" dirty="0"/>
              <a:t>・</a:t>
            </a:r>
            <a:r>
              <a:rPr lang="en-US" altLang="ja-JP" sz="3200" dirty="0" err="1"/>
              <a:t>Syncvision</a:t>
            </a:r>
            <a:r>
              <a:rPr lang="ja-JP" altLang="en-US" sz="3200" dirty="0" err="1"/>
              <a:t>は本邦未</a:t>
            </a:r>
            <a:r>
              <a:rPr lang="ja-JP" altLang="en-US" sz="3200" dirty="0"/>
              <a:t>（春には導入？）</a:t>
            </a:r>
            <a:endParaRPr lang="en-US" altLang="ja-JP" sz="3200" dirty="0"/>
          </a:p>
        </p:txBody>
      </p:sp>
    </p:spTree>
    <p:extLst>
      <p:ext uri="{BB962C8B-B14F-4D97-AF65-F5344CB8AC3E}">
        <p14:creationId xmlns:p14="http://schemas.microsoft.com/office/powerpoint/2010/main" val="2537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277E6-BA18-41CF-9A63-9FC010D7670A}"/>
              </a:ext>
            </a:extLst>
          </p:cNvPr>
          <p:cNvSpPr>
            <a:spLocks noGrp="1"/>
          </p:cNvSpPr>
          <p:nvPr>
            <p:ph type="title"/>
          </p:nvPr>
        </p:nvSpPr>
        <p:spPr>
          <a:xfrm>
            <a:off x="768096" y="134907"/>
            <a:ext cx="7290054" cy="1499616"/>
          </a:xfrm>
        </p:spPr>
        <p:txBody>
          <a:bodyPr>
            <a:normAutofit/>
          </a:bodyPr>
          <a:lstStyle/>
          <a:p>
            <a:r>
              <a:rPr lang="en-US" altLang="ja-JP" sz="5400" dirty="0"/>
              <a:t>2001</a:t>
            </a:r>
            <a:endParaRPr kumimoji="1" lang="ja-JP" altLang="en-US" sz="5400" dirty="0"/>
          </a:p>
        </p:txBody>
      </p:sp>
      <p:pic>
        <p:nvPicPr>
          <p:cNvPr id="6" name="図 5">
            <a:extLst>
              <a:ext uri="{FF2B5EF4-FFF2-40B4-BE49-F238E27FC236}">
                <a16:creationId xmlns:a16="http://schemas.microsoft.com/office/drawing/2014/main" id="{E4359B41-D3AD-46CF-B857-606F2F5FA28E}"/>
              </a:ext>
            </a:extLst>
          </p:cNvPr>
          <p:cNvPicPr>
            <a:picLocks noChangeAspect="1"/>
          </p:cNvPicPr>
          <p:nvPr/>
        </p:nvPicPr>
        <p:blipFill>
          <a:blip r:embed="rId3"/>
          <a:stretch>
            <a:fillRect/>
          </a:stretch>
        </p:blipFill>
        <p:spPr>
          <a:xfrm>
            <a:off x="3206499" y="428898"/>
            <a:ext cx="3740036" cy="911633"/>
          </a:xfrm>
          <a:prstGeom prst="rect">
            <a:avLst/>
          </a:prstGeom>
        </p:spPr>
      </p:pic>
      <p:sp>
        <p:nvSpPr>
          <p:cNvPr id="3" name="テキスト ボックス 2">
            <a:extLst>
              <a:ext uri="{FF2B5EF4-FFF2-40B4-BE49-F238E27FC236}">
                <a16:creationId xmlns:a16="http://schemas.microsoft.com/office/drawing/2014/main" id="{D0C7FD35-8532-41F6-A373-414311400E2C}"/>
              </a:ext>
            </a:extLst>
          </p:cNvPr>
          <p:cNvSpPr txBox="1"/>
          <p:nvPr/>
        </p:nvSpPr>
        <p:spPr>
          <a:xfrm>
            <a:off x="79512" y="5811560"/>
            <a:ext cx="8984974" cy="1046440"/>
          </a:xfrm>
          <a:prstGeom prst="rect">
            <a:avLst/>
          </a:prstGeom>
          <a:noFill/>
        </p:spPr>
        <p:txBody>
          <a:bodyPr wrap="square" rtlCol="0">
            <a:spAutoFit/>
          </a:bodyPr>
          <a:lstStyle/>
          <a:p>
            <a:pPr algn="ctr"/>
            <a:r>
              <a:rPr kumimoji="1" lang="en-US" altLang="ja-JP" sz="2200" dirty="0">
                <a:latin typeface="+mj-lt"/>
              </a:rPr>
              <a:t>At</a:t>
            </a:r>
            <a:r>
              <a:rPr kumimoji="1" lang="ja-JP" altLang="en-US" sz="2200" dirty="0">
                <a:latin typeface="+mj-lt"/>
              </a:rPr>
              <a:t> </a:t>
            </a:r>
            <a:r>
              <a:rPr kumimoji="1" lang="en-US" altLang="ja-JP" sz="2200" dirty="0">
                <a:latin typeface="+mj-lt"/>
              </a:rPr>
              <a:t>2years,</a:t>
            </a:r>
            <a:r>
              <a:rPr kumimoji="1" lang="ja-JP" altLang="en-US" sz="2200" dirty="0">
                <a:latin typeface="+mj-lt"/>
              </a:rPr>
              <a:t> </a:t>
            </a:r>
            <a:r>
              <a:rPr kumimoji="1" lang="en-US" altLang="ja-JP" sz="2200" dirty="0">
                <a:latin typeface="+mj-lt"/>
              </a:rPr>
              <a:t>event</a:t>
            </a:r>
            <a:r>
              <a:rPr kumimoji="1" lang="ja-JP" altLang="en-US" sz="2200" dirty="0">
                <a:latin typeface="+mj-lt"/>
              </a:rPr>
              <a:t> </a:t>
            </a:r>
            <a:r>
              <a:rPr kumimoji="1" lang="en-US" altLang="ja-JP" sz="2200" dirty="0">
                <a:latin typeface="+mj-lt"/>
              </a:rPr>
              <a:t>rate</a:t>
            </a:r>
            <a:r>
              <a:rPr kumimoji="1" lang="ja-JP" altLang="en-US" sz="2200" dirty="0">
                <a:latin typeface="+mj-lt"/>
              </a:rPr>
              <a:t> </a:t>
            </a:r>
            <a:r>
              <a:rPr kumimoji="1" lang="en-US" altLang="ja-JP" sz="2200" dirty="0">
                <a:latin typeface="+mj-lt"/>
              </a:rPr>
              <a:t>was</a:t>
            </a:r>
            <a:r>
              <a:rPr kumimoji="1" lang="ja-JP" altLang="en-US" sz="2200" dirty="0">
                <a:latin typeface="+mj-lt"/>
              </a:rPr>
              <a:t> </a:t>
            </a:r>
            <a:r>
              <a:rPr kumimoji="1" lang="en-US" altLang="ja-JP" sz="2200" dirty="0">
                <a:latin typeface="+mj-lt"/>
              </a:rPr>
              <a:t>11%</a:t>
            </a:r>
            <a:r>
              <a:rPr kumimoji="1" lang="ja-JP" altLang="en-US" sz="2200" dirty="0">
                <a:latin typeface="+mj-lt"/>
              </a:rPr>
              <a:t> </a:t>
            </a:r>
            <a:r>
              <a:rPr kumimoji="1" lang="en-US" altLang="ja-JP" sz="2200" dirty="0">
                <a:latin typeface="+mj-lt"/>
              </a:rPr>
              <a:t>in</a:t>
            </a:r>
            <a:r>
              <a:rPr kumimoji="1" lang="ja-JP" altLang="en-US" sz="2200" dirty="0">
                <a:latin typeface="+mj-lt"/>
              </a:rPr>
              <a:t> </a:t>
            </a:r>
            <a:r>
              <a:rPr kumimoji="1" lang="en-US" altLang="ja-JP" sz="2200" dirty="0">
                <a:latin typeface="+mj-lt"/>
              </a:rPr>
              <a:t>the</a:t>
            </a:r>
            <a:r>
              <a:rPr kumimoji="1" lang="ja-JP" altLang="en-US" sz="2200" dirty="0">
                <a:latin typeface="+mj-lt"/>
              </a:rPr>
              <a:t> </a:t>
            </a:r>
            <a:r>
              <a:rPr kumimoji="1" lang="en-US" altLang="ja-JP" sz="2200" dirty="0">
                <a:latin typeface="+mj-lt"/>
              </a:rPr>
              <a:t>deferral</a:t>
            </a:r>
            <a:r>
              <a:rPr kumimoji="1" lang="ja-JP" altLang="en-US" sz="2200" dirty="0">
                <a:latin typeface="+mj-lt"/>
              </a:rPr>
              <a:t> </a:t>
            </a:r>
            <a:r>
              <a:rPr kumimoji="1" lang="en-US" altLang="ja-JP" sz="2200" dirty="0">
                <a:latin typeface="+mj-lt"/>
              </a:rPr>
              <a:t>group</a:t>
            </a:r>
            <a:r>
              <a:rPr kumimoji="1" lang="ja-JP" altLang="en-US" sz="2200" dirty="0">
                <a:latin typeface="+mj-lt"/>
              </a:rPr>
              <a:t> </a:t>
            </a:r>
            <a:r>
              <a:rPr kumimoji="1" lang="en-US" altLang="ja-JP" sz="2200" dirty="0">
                <a:latin typeface="+mj-lt"/>
              </a:rPr>
              <a:t>and</a:t>
            </a:r>
            <a:r>
              <a:rPr kumimoji="1" lang="ja-JP" altLang="en-US" sz="2200" dirty="0">
                <a:latin typeface="+mj-lt"/>
              </a:rPr>
              <a:t> </a:t>
            </a:r>
            <a:r>
              <a:rPr kumimoji="1" lang="en-US" altLang="ja-JP" sz="2200" dirty="0">
                <a:latin typeface="+mj-lt"/>
              </a:rPr>
              <a:t>17%</a:t>
            </a:r>
            <a:r>
              <a:rPr kumimoji="1" lang="ja-JP" altLang="en-US" sz="2200" dirty="0">
                <a:latin typeface="+mj-lt"/>
              </a:rPr>
              <a:t> </a:t>
            </a:r>
            <a:r>
              <a:rPr kumimoji="1" lang="en-US" altLang="ja-JP" sz="2200" dirty="0">
                <a:latin typeface="+mj-lt"/>
              </a:rPr>
              <a:t>in</a:t>
            </a:r>
            <a:r>
              <a:rPr kumimoji="1" lang="ja-JP" altLang="en-US" sz="2200" dirty="0">
                <a:latin typeface="+mj-lt"/>
              </a:rPr>
              <a:t> </a:t>
            </a:r>
            <a:r>
              <a:rPr kumimoji="1" lang="en-US" altLang="ja-JP" sz="2200" dirty="0">
                <a:latin typeface="+mj-lt"/>
              </a:rPr>
              <a:t>the</a:t>
            </a:r>
            <a:r>
              <a:rPr kumimoji="1" lang="ja-JP" altLang="en-US" sz="2200" dirty="0">
                <a:latin typeface="+mj-lt"/>
              </a:rPr>
              <a:t> </a:t>
            </a:r>
            <a:r>
              <a:rPr kumimoji="1" lang="en-US" altLang="ja-JP" sz="2200" dirty="0">
                <a:latin typeface="+mj-lt"/>
              </a:rPr>
              <a:t>performance</a:t>
            </a:r>
            <a:r>
              <a:rPr kumimoji="1" lang="ja-JP" altLang="en-US" sz="2200" dirty="0">
                <a:latin typeface="+mj-lt"/>
              </a:rPr>
              <a:t> </a:t>
            </a:r>
            <a:r>
              <a:rPr kumimoji="1" lang="en-US" altLang="ja-JP" sz="2200" dirty="0">
                <a:latin typeface="+mj-lt"/>
              </a:rPr>
              <a:t>group (NS)</a:t>
            </a:r>
          </a:p>
          <a:p>
            <a:pPr algn="ctr"/>
            <a:r>
              <a:rPr kumimoji="1" lang="en-US" altLang="ja-JP" sz="2200" dirty="0">
                <a:latin typeface="+mj-lt"/>
              </a:rPr>
              <a:t>In </a:t>
            </a:r>
            <a:r>
              <a:rPr kumimoji="1" lang="en-US" altLang="ja-JP" sz="2200" dirty="0" err="1">
                <a:latin typeface="+mj-lt"/>
              </a:rPr>
              <a:t>patinets</a:t>
            </a:r>
            <a:r>
              <a:rPr kumimoji="1" lang="en-US" altLang="ja-JP" sz="2200" dirty="0">
                <a:latin typeface="+mj-lt"/>
              </a:rPr>
              <a:t> with FFR&gt;0.75, there was no benefit of PCI in terms of either adverse events or symptoms.</a:t>
            </a:r>
            <a:endParaRPr kumimoji="1" lang="ja-JP" altLang="en-US" sz="2200" dirty="0">
              <a:latin typeface="+mj-lt"/>
            </a:endParaRPr>
          </a:p>
          <a:p>
            <a:endParaRPr kumimoji="1" lang="ja-JP" altLang="en-US" dirty="0"/>
          </a:p>
        </p:txBody>
      </p:sp>
      <p:pic>
        <p:nvPicPr>
          <p:cNvPr id="4" name="図 3">
            <a:extLst>
              <a:ext uri="{FF2B5EF4-FFF2-40B4-BE49-F238E27FC236}">
                <a16:creationId xmlns:a16="http://schemas.microsoft.com/office/drawing/2014/main" id="{8649EE4F-4A96-4A9C-AC44-F285B92C53BC}"/>
              </a:ext>
            </a:extLst>
          </p:cNvPr>
          <p:cNvPicPr>
            <a:picLocks noChangeAspect="1"/>
          </p:cNvPicPr>
          <p:nvPr/>
        </p:nvPicPr>
        <p:blipFill rotWithShape="1">
          <a:blip r:embed="rId4"/>
          <a:srcRect b="20595"/>
          <a:stretch/>
        </p:blipFill>
        <p:spPr>
          <a:xfrm>
            <a:off x="1514475" y="3369368"/>
            <a:ext cx="5581650" cy="2367443"/>
          </a:xfrm>
          <a:prstGeom prst="rect">
            <a:avLst/>
          </a:prstGeom>
        </p:spPr>
      </p:pic>
      <p:sp>
        <p:nvSpPr>
          <p:cNvPr id="9" name="テキスト ボックス 8">
            <a:extLst>
              <a:ext uri="{FF2B5EF4-FFF2-40B4-BE49-F238E27FC236}">
                <a16:creationId xmlns:a16="http://schemas.microsoft.com/office/drawing/2014/main" id="{88AA46BD-F758-4F2D-8519-CA451ED91637}"/>
              </a:ext>
            </a:extLst>
          </p:cNvPr>
          <p:cNvSpPr txBox="1"/>
          <p:nvPr/>
        </p:nvSpPr>
        <p:spPr>
          <a:xfrm>
            <a:off x="966787" y="1540293"/>
            <a:ext cx="7210425" cy="1908215"/>
          </a:xfrm>
          <a:prstGeom prst="rect">
            <a:avLst/>
          </a:prstGeom>
          <a:noFill/>
        </p:spPr>
        <p:txBody>
          <a:bodyPr wrap="square" rtlCol="0">
            <a:spAutoFit/>
          </a:bodyPr>
          <a:lstStyle/>
          <a:p>
            <a:r>
              <a:rPr kumimoji="1" lang="en-US" altLang="ja-JP" sz="2000" dirty="0">
                <a:latin typeface="+mj-lt"/>
              </a:rPr>
              <a:t>325patients</a:t>
            </a:r>
          </a:p>
          <a:p>
            <a:r>
              <a:rPr kumimoji="1" lang="en-US" altLang="ja-JP" sz="2000" dirty="0">
                <a:latin typeface="+mj-lt"/>
              </a:rPr>
              <a:t>Elective PCI</a:t>
            </a:r>
          </a:p>
          <a:p>
            <a:r>
              <a:rPr kumimoji="1" lang="en-US" altLang="ja-JP" sz="2000" dirty="0">
                <a:latin typeface="+mj-lt"/>
              </a:rPr>
              <a:t>Single angiographically stenosis(&gt;50% diameter)</a:t>
            </a:r>
          </a:p>
          <a:p>
            <a:r>
              <a:rPr kumimoji="1" lang="en-US" altLang="ja-JP" sz="2000" dirty="0">
                <a:latin typeface="+mj-lt"/>
              </a:rPr>
              <a:t>Native coronary&gt;2.5mm</a:t>
            </a:r>
          </a:p>
          <a:p>
            <a:r>
              <a:rPr kumimoji="1" lang="en-US" altLang="ja-JP" sz="2000" dirty="0">
                <a:latin typeface="+mj-lt"/>
              </a:rPr>
              <a:t>No reversible ischemia on non-invasive testing in </a:t>
            </a:r>
            <a:r>
              <a:rPr kumimoji="1" lang="en-US" altLang="ja-JP" sz="2000" dirty="0" err="1">
                <a:latin typeface="+mj-lt"/>
              </a:rPr>
              <a:t>preceeding</a:t>
            </a:r>
            <a:r>
              <a:rPr kumimoji="1" lang="en-US" altLang="ja-JP" sz="2000" dirty="0">
                <a:latin typeface="+mj-lt"/>
              </a:rPr>
              <a:t> 2months</a:t>
            </a:r>
            <a:endParaRPr kumimoji="1" lang="ja-JP" altLang="en-US" sz="2000" dirty="0">
              <a:latin typeface="+mj-lt"/>
            </a:endParaRPr>
          </a:p>
          <a:p>
            <a:endParaRPr kumimoji="1" lang="ja-JP" altLang="en-US" dirty="0"/>
          </a:p>
        </p:txBody>
      </p:sp>
    </p:spTree>
    <p:extLst>
      <p:ext uri="{BB962C8B-B14F-4D97-AF65-F5344CB8AC3E}">
        <p14:creationId xmlns:p14="http://schemas.microsoft.com/office/powerpoint/2010/main" val="99228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F8A13-E052-4F2D-9223-8BB0BDEA5B4B}"/>
              </a:ext>
            </a:extLst>
          </p:cNvPr>
          <p:cNvSpPr>
            <a:spLocks noGrp="1"/>
          </p:cNvSpPr>
          <p:nvPr>
            <p:ph type="title"/>
          </p:nvPr>
        </p:nvSpPr>
        <p:spPr/>
        <p:txBody>
          <a:bodyPr>
            <a:normAutofit/>
          </a:bodyPr>
          <a:lstStyle/>
          <a:p>
            <a:r>
              <a:rPr kumimoji="1" lang="en-US" altLang="ja-JP" sz="5400" dirty="0"/>
              <a:t>2007</a:t>
            </a:r>
            <a:endParaRPr kumimoji="1" lang="ja-JP" altLang="en-US" sz="5400" dirty="0"/>
          </a:p>
        </p:txBody>
      </p:sp>
      <p:pic>
        <p:nvPicPr>
          <p:cNvPr id="5" name="コンテンツ プレースホルダー 4">
            <a:extLst>
              <a:ext uri="{FF2B5EF4-FFF2-40B4-BE49-F238E27FC236}">
                <a16:creationId xmlns:a16="http://schemas.microsoft.com/office/drawing/2014/main" id="{97D33E17-29F3-4B55-91E5-47770EAF644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952" b="26333"/>
          <a:stretch/>
        </p:blipFill>
        <p:spPr>
          <a:xfrm>
            <a:off x="3242248" y="739925"/>
            <a:ext cx="3842763" cy="1069826"/>
          </a:xfrm>
        </p:spPr>
      </p:pic>
      <p:pic>
        <p:nvPicPr>
          <p:cNvPr id="6" name="図 5">
            <a:extLst>
              <a:ext uri="{FF2B5EF4-FFF2-40B4-BE49-F238E27FC236}">
                <a16:creationId xmlns:a16="http://schemas.microsoft.com/office/drawing/2014/main" id="{56B145C5-6D2C-4C95-A994-C109023614DB}"/>
              </a:ext>
            </a:extLst>
          </p:cNvPr>
          <p:cNvPicPr>
            <a:picLocks noChangeAspect="1"/>
          </p:cNvPicPr>
          <p:nvPr/>
        </p:nvPicPr>
        <p:blipFill>
          <a:blip r:embed="rId3"/>
          <a:stretch>
            <a:fillRect/>
          </a:stretch>
        </p:blipFill>
        <p:spPr>
          <a:xfrm>
            <a:off x="577724" y="1964460"/>
            <a:ext cx="7747126" cy="3246968"/>
          </a:xfrm>
          <a:prstGeom prst="rect">
            <a:avLst/>
          </a:prstGeom>
        </p:spPr>
      </p:pic>
      <p:sp>
        <p:nvSpPr>
          <p:cNvPr id="3" name="テキスト ボックス 2">
            <a:extLst>
              <a:ext uri="{FF2B5EF4-FFF2-40B4-BE49-F238E27FC236}">
                <a16:creationId xmlns:a16="http://schemas.microsoft.com/office/drawing/2014/main" id="{ED85735E-B4BB-41AC-873C-9B7BD9FC7404}"/>
              </a:ext>
            </a:extLst>
          </p:cNvPr>
          <p:cNvSpPr txBox="1"/>
          <p:nvPr/>
        </p:nvSpPr>
        <p:spPr>
          <a:xfrm>
            <a:off x="577724" y="5366137"/>
            <a:ext cx="8328991" cy="1292662"/>
          </a:xfrm>
          <a:prstGeom prst="rect">
            <a:avLst/>
          </a:prstGeom>
          <a:noFill/>
        </p:spPr>
        <p:txBody>
          <a:bodyPr wrap="square" rtlCol="0">
            <a:spAutoFit/>
          </a:bodyPr>
          <a:lstStyle/>
          <a:p>
            <a:r>
              <a:rPr kumimoji="1" lang="en-US" altLang="ja-JP" sz="3000" dirty="0">
                <a:latin typeface="+mj-lt"/>
              </a:rPr>
              <a:t>At</a:t>
            </a:r>
            <a:r>
              <a:rPr kumimoji="1" lang="ja-JP" altLang="en-US" sz="3000" dirty="0">
                <a:latin typeface="+mj-lt"/>
              </a:rPr>
              <a:t> </a:t>
            </a:r>
            <a:r>
              <a:rPr kumimoji="1" lang="en-US" altLang="ja-JP" sz="3000" dirty="0">
                <a:latin typeface="+mj-lt"/>
              </a:rPr>
              <a:t>5yr</a:t>
            </a:r>
            <a:r>
              <a:rPr kumimoji="1" lang="ja-JP" altLang="en-US" sz="3000" dirty="0">
                <a:latin typeface="+mj-lt"/>
              </a:rPr>
              <a:t> </a:t>
            </a:r>
            <a:r>
              <a:rPr kumimoji="1" lang="en-US" altLang="ja-JP" sz="3000" dirty="0">
                <a:latin typeface="+mj-lt"/>
              </a:rPr>
              <a:t>follow</a:t>
            </a:r>
            <a:r>
              <a:rPr kumimoji="1" lang="ja-JP" altLang="en-US" sz="3000" dirty="0">
                <a:latin typeface="+mj-lt"/>
              </a:rPr>
              <a:t> </a:t>
            </a:r>
            <a:r>
              <a:rPr kumimoji="1" lang="en-US" altLang="ja-JP" sz="3000" dirty="0">
                <a:latin typeface="+mj-lt"/>
              </a:rPr>
              <a:t>up,</a:t>
            </a:r>
            <a:r>
              <a:rPr kumimoji="1" lang="ja-JP" altLang="en-US" sz="3000" dirty="0">
                <a:latin typeface="+mj-lt"/>
              </a:rPr>
              <a:t> </a:t>
            </a:r>
            <a:r>
              <a:rPr kumimoji="1" lang="en-US" altLang="ja-JP" sz="3000" dirty="0">
                <a:latin typeface="+mj-lt"/>
              </a:rPr>
              <a:t>PCI</a:t>
            </a:r>
            <a:r>
              <a:rPr kumimoji="1" lang="ja-JP" altLang="en-US" sz="3000" dirty="0">
                <a:latin typeface="+mj-lt"/>
              </a:rPr>
              <a:t> </a:t>
            </a:r>
            <a:r>
              <a:rPr kumimoji="1" lang="en-US" altLang="ja-JP" sz="3000" dirty="0">
                <a:latin typeface="+mj-lt"/>
              </a:rPr>
              <a:t>of</a:t>
            </a:r>
            <a:r>
              <a:rPr kumimoji="1" lang="ja-JP" altLang="en-US" sz="3000" dirty="0">
                <a:latin typeface="+mj-lt"/>
              </a:rPr>
              <a:t> </a:t>
            </a:r>
            <a:r>
              <a:rPr kumimoji="1" lang="en-US" altLang="ja-JP" sz="3000" dirty="0">
                <a:latin typeface="+mj-lt"/>
              </a:rPr>
              <a:t>functionally</a:t>
            </a:r>
            <a:r>
              <a:rPr kumimoji="1" lang="ja-JP" altLang="en-US" sz="3000" dirty="0">
                <a:latin typeface="+mj-lt"/>
              </a:rPr>
              <a:t> </a:t>
            </a:r>
            <a:r>
              <a:rPr kumimoji="1" lang="en-US" altLang="ja-JP" sz="3000" dirty="0">
                <a:latin typeface="+mj-lt"/>
              </a:rPr>
              <a:t>non-significant</a:t>
            </a:r>
            <a:r>
              <a:rPr kumimoji="1" lang="ja-JP" altLang="en-US" sz="3000" dirty="0">
                <a:latin typeface="+mj-lt"/>
              </a:rPr>
              <a:t> </a:t>
            </a:r>
            <a:r>
              <a:rPr kumimoji="1" lang="en-US" altLang="ja-JP" sz="3000" dirty="0">
                <a:latin typeface="+mj-lt"/>
              </a:rPr>
              <a:t>stenosis</a:t>
            </a:r>
            <a:r>
              <a:rPr kumimoji="1" lang="ja-JP" altLang="en-US" sz="3000" dirty="0">
                <a:latin typeface="+mj-lt"/>
              </a:rPr>
              <a:t> </a:t>
            </a:r>
            <a:r>
              <a:rPr kumimoji="1" lang="en-US" altLang="ja-JP" sz="3000" dirty="0">
                <a:latin typeface="+mj-lt"/>
              </a:rPr>
              <a:t>is</a:t>
            </a:r>
            <a:r>
              <a:rPr kumimoji="1" lang="ja-JP" altLang="en-US" sz="3000" dirty="0">
                <a:latin typeface="+mj-lt"/>
              </a:rPr>
              <a:t> </a:t>
            </a:r>
            <a:r>
              <a:rPr kumimoji="1" lang="en-US" altLang="ja-JP" sz="3000" dirty="0">
                <a:latin typeface="+mj-lt"/>
              </a:rPr>
              <a:t>not</a:t>
            </a:r>
            <a:r>
              <a:rPr kumimoji="1" lang="ja-JP" altLang="en-US" sz="3000" dirty="0">
                <a:latin typeface="+mj-lt"/>
              </a:rPr>
              <a:t> </a:t>
            </a:r>
            <a:r>
              <a:rPr kumimoji="1" lang="en-US" altLang="ja-JP" sz="3000" dirty="0">
                <a:latin typeface="+mj-lt"/>
              </a:rPr>
              <a:t>of</a:t>
            </a:r>
            <a:r>
              <a:rPr kumimoji="1" lang="ja-JP" altLang="en-US" sz="3000" dirty="0">
                <a:latin typeface="+mj-lt"/>
              </a:rPr>
              <a:t> </a:t>
            </a:r>
            <a:r>
              <a:rPr kumimoji="1" lang="en-US" altLang="ja-JP" sz="3000" dirty="0">
                <a:latin typeface="+mj-lt"/>
              </a:rPr>
              <a:t>benefit</a:t>
            </a:r>
            <a:r>
              <a:rPr kumimoji="1" lang="ja-JP" altLang="en-US" sz="3000" dirty="0">
                <a:latin typeface="+mj-lt"/>
              </a:rPr>
              <a:t> </a:t>
            </a:r>
            <a:r>
              <a:rPr kumimoji="1" lang="en-US" altLang="ja-JP" sz="3000" dirty="0">
                <a:latin typeface="+mj-lt"/>
              </a:rPr>
              <a:t>from</a:t>
            </a:r>
            <a:r>
              <a:rPr kumimoji="1" lang="ja-JP" altLang="en-US" sz="3000" dirty="0">
                <a:latin typeface="+mj-lt"/>
              </a:rPr>
              <a:t> </a:t>
            </a:r>
            <a:r>
              <a:rPr kumimoji="1" lang="en-US" altLang="ja-JP" sz="3000" dirty="0">
                <a:latin typeface="+mj-lt"/>
              </a:rPr>
              <a:t>a</a:t>
            </a:r>
            <a:r>
              <a:rPr kumimoji="1" lang="ja-JP" altLang="en-US" sz="3000" dirty="0">
                <a:latin typeface="+mj-lt"/>
              </a:rPr>
              <a:t> </a:t>
            </a:r>
            <a:r>
              <a:rPr kumimoji="1" lang="en-US" altLang="ja-JP" sz="3000" dirty="0">
                <a:latin typeface="+mj-lt"/>
              </a:rPr>
              <a:t>prognostic</a:t>
            </a:r>
            <a:r>
              <a:rPr kumimoji="1" lang="ja-JP" altLang="en-US" sz="3000" dirty="0">
                <a:latin typeface="+mj-lt"/>
              </a:rPr>
              <a:t> </a:t>
            </a:r>
            <a:r>
              <a:rPr kumimoji="1" lang="en-US" altLang="ja-JP" sz="3000" dirty="0">
                <a:latin typeface="+mj-lt"/>
              </a:rPr>
              <a:t>nor</a:t>
            </a:r>
            <a:r>
              <a:rPr kumimoji="1" lang="ja-JP" altLang="en-US" sz="3000" dirty="0">
                <a:latin typeface="+mj-lt"/>
              </a:rPr>
              <a:t> </a:t>
            </a:r>
            <a:r>
              <a:rPr kumimoji="1" lang="en-US" altLang="ja-JP" sz="3000" dirty="0">
                <a:latin typeface="+mj-lt"/>
              </a:rPr>
              <a:t>symptomatic</a:t>
            </a:r>
            <a:r>
              <a:rPr kumimoji="1" lang="ja-JP" altLang="en-US" sz="3000" dirty="0">
                <a:latin typeface="+mj-lt"/>
              </a:rPr>
              <a:t> </a:t>
            </a:r>
            <a:r>
              <a:rPr kumimoji="1" lang="en-US" altLang="ja-JP" sz="3000" dirty="0">
                <a:latin typeface="+mj-lt"/>
              </a:rPr>
              <a:t>point</a:t>
            </a:r>
            <a:r>
              <a:rPr kumimoji="1" lang="ja-JP" altLang="en-US" sz="3000" dirty="0">
                <a:latin typeface="+mj-lt"/>
              </a:rPr>
              <a:t> </a:t>
            </a:r>
            <a:r>
              <a:rPr kumimoji="1" lang="en-US" altLang="ja-JP" sz="3000" dirty="0">
                <a:latin typeface="+mj-lt"/>
              </a:rPr>
              <a:t>of</a:t>
            </a:r>
            <a:r>
              <a:rPr kumimoji="1" lang="ja-JP" altLang="en-US" sz="3000" dirty="0">
                <a:latin typeface="+mj-lt"/>
              </a:rPr>
              <a:t> </a:t>
            </a:r>
            <a:r>
              <a:rPr kumimoji="1" lang="en-US" altLang="ja-JP" sz="3000" dirty="0">
                <a:latin typeface="+mj-lt"/>
              </a:rPr>
              <a:t>view.</a:t>
            </a:r>
            <a:endParaRPr kumimoji="1" lang="ja-JP" altLang="en-US" sz="3000" dirty="0">
              <a:latin typeface="+mj-lt"/>
            </a:endParaRPr>
          </a:p>
          <a:p>
            <a:endParaRPr kumimoji="1" lang="ja-JP" altLang="en-US" dirty="0"/>
          </a:p>
        </p:txBody>
      </p:sp>
    </p:spTree>
    <p:extLst>
      <p:ext uri="{BB962C8B-B14F-4D97-AF65-F5344CB8AC3E}">
        <p14:creationId xmlns:p14="http://schemas.microsoft.com/office/powerpoint/2010/main" val="311914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7103A5-467A-4EF4-88CC-214A7BD61A39}"/>
              </a:ext>
            </a:extLst>
          </p:cNvPr>
          <p:cNvSpPr>
            <a:spLocks noGrp="1"/>
          </p:cNvSpPr>
          <p:nvPr>
            <p:ph type="title"/>
          </p:nvPr>
        </p:nvSpPr>
        <p:spPr/>
        <p:txBody>
          <a:bodyPr/>
          <a:lstStyle/>
          <a:p>
            <a:r>
              <a:rPr kumimoji="1" lang="en-US" altLang="ja-JP" dirty="0"/>
              <a:t>2009 NEJM</a:t>
            </a:r>
            <a:endParaRPr kumimoji="1" lang="ja-JP" altLang="en-US" dirty="0"/>
          </a:p>
        </p:txBody>
      </p:sp>
      <p:pic>
        <p:nvPicPr>
          <p:cNvPr id="4" name="図 3">
            <a:extLst>
              <a:ext uri="{FF2B5EF4-FFF2-40B4-BE49-F238E27FC236}">
                <a16:creationId xmlns:a16="http://schemas.microsoft.com/office/drawing/2014/main" id="{3B2A68A0-5DA4-428C-BED1-1185A287AA4A}"/>
              </a:ext>
            </a:extLst>
          </p:cNvPr>
          <p:cNvPicPr>
            <a:picLocks noChangeAspect="1"/>
          </p:cNvPicPr>
          <p:nvPr/>
        </p:nvPicPr>
        <p:blipFill>
          <a:blip r:embed="rId3"/>
          <a:stretch>
            <a:fillRect/>
          </a:stretch>
        </p:blipFill>
        <p:spPr>
          <a:xfrm>
            <a:off x="1026149" y="1675933"/>
            <a:ext cx="7091701" cy="3506133"/>
          </a:xfrm>
          <a:prstGeom prst="rect">
            <a:avLst/>
          </a:prstGeom>
        </p:spPr>
      </p:pic>
      <p:sp>
        <p:nvSpPr>
          <p:cNvPr id="5" name="テキスト ボックス 4">
            <a:extLst>
              <a:ext uri="{FF2B5EF4-FFF2-40B4-BE49-F238E27FC236}">
                <a16:creationId xmlns:a16="http://schemas.microsoft.com/office/drawing/2014/main" id="{0C467027-9EDA-4F13-B3F6-5030CFA61B08}"/>
              </a:ext>
            </a:extLst>
          </p:cNvPr>
          <p:cNvSpPr txBox="1"/>
          <p:nvPr/>
        </p:nvSpPr>
        <p:spPr>
          <a:xfrm>
            <a:off x="318051" y="5364231"/>
            <a:ext cx="8507896" cy="1292662"/>
          </a:xfrm>
          <a:prstGeom prst="rect">
            <a:avLst/>
          </a:prstGeom>
          <a:noFill/>
        </p:spPr>
        <p:txBody>
          <a:bodyPr wrap="square" rtlCol="0">
            <a:spAutoFit/>
          </a:bodyPr>
          <a:lstStyle/>
          <a:p>
            <a:r>
              <a:rPr kumimoji="1" lang="en-US" altLang="ja-JP" sz="3000" dirty="0">
                <a:latin typeface="+mj-lt"/>
              </a:rPr>
              <a:t>At least 50% stenosis in at least 2 vessels</a:t>
            </a:r>
          </a:p>
          <a:p>
            <a:r>
              <a:rPr kumimoji="1" lang="en-US" altLang="ja-JP" sz="3000" dirty="0" err="1">
                <a:latin typeface="+mj-lt"/>
              </a:rPr>
              <a:t>Randomised</a:t>
            </a:r>
            <a:r>
              <a:rPr kumimoji="1" lang="en-US" altLang="ja-JP" sz="3000" dirty="0">
                <a:latin typeface="+mj-lt"/>
              </a:rPr>
              <a:t> to angiographically-guided PCI or PCI only if FFR</a:t>
            </a:r>
            <a:r>
              <a:rPr kumimoji="1" lang="ja-JP" altLang="en-US" sz="3000" dirty="0">
                <a:latin typeface="+mj-lt"/>
              </a:rPr>
              <a:t>≦</a:t>
            </a:r>
            <a:r>
              <a:rPr kumimoji="1" lang="en-US" altLang="ja-JP" sz="3000" dirty="0">
                <a:latin typeface="+mj-lt"/>
              </a:rPr>
              <a:t>0.80</a:t>
            </a:r>
            <a:endParaRPr kumimoji="1" lang="ja-JP" altLang="en-US" sz="3000" dirty="0">
              <a:latin typeface="+mj-lt"/>
            </a:endParaRPr>
          </a:p>
          <a:p>
            <a:endParaRPr kumimoji="1" lang="ja-JP" altLang="en-US" dirty="0"/>
          </a:p>
        </p:txBody>
      </p:sp>
    </p:spTree>
    <p:extLst>
      <p:ext uri="{BB962C8B-B14F-4D97-AF65-F5344CB8AC3E}">
        <p14:creationId xmlns:p14="http://schemas.microsoft.com/office/powerpoint/2010/main" val="20105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ED18AFF-8204-4FB8-A79D-0AD8D5617431}"/>
              </a:ext>
            </a:extLst>
          </p:cNvPr>
          <p:cNvSpPr txBox="1"/>
          <p:nvPr/>
        </p:nvSpPr>
        <p:spPr>
          <a:xfrm>
            <a:off x="464662" y="5583338"/>
            <a:ext cx="8214675" cy="523220"/>
          </a:xfrm>
          <a:prstGeom prst="rect">
            <a:avLst/>
          </a:prstGeom>
          <a:noFill/>
        </p:spPr>
        <p:txBody>
          <a:bodyPr wrap="square" rtlCol="0">
            <a:spAutoFit/>
          </a:bodyPr>
          <a:lstStyle/>
          <a:p>
            <a:pPr algn="ctr"/>
            <a:r>
              <a:rPr lang="en-US" altLang="ja-JP" sz="2800" dirty="0">
                <a:latin typeface="+mj-lt"/>
              </a:rPr>
              <a:t>Primary endpoint : death, myocardial infarction or revisualization</a:t>
            </a:r>
            <a:endParaRPr lang="ja-JP" altLang="en-US" sz="2800" dirty="0">
              <a:latin typeface="+mj-lt"/>
            </a:endParaRPr>
          </a:p>
        </p:txBody>
      </p:sp>
      <p:grpSp>
        <p:nvGrpSpPr>
          <p:cNvPr id="9" name="グループ化 8">
            <a:extLst>
              <a:ext uri="{FF2B5EF4-FFF2-40B4-BE49-F238E27FC236}">
                <a16:creationId xmlns:a16="http://schemas.microsoft.com/office/drawing/2014/main" id="{0EE2DEE6-3642-4C6B-8BBF-379C07693235}"/>
              </a:ext>
            </a:extLst>
          </p:cNvPr>
          <p:cNvGrpSpPr/>
          <p:nvPr/>
        </p:nvGrpSpPr>
        <p:grpSpPr>
          <a:xfrm>
            <a:off x="1641316" y="1190625"/>
            <a:ext cx="6200139" cy="3895725"/>
            <a:chOff x="2309812" y="1362075"/>
            <a:chExt cx="5576888" cy="3322588"/>
          </a:xfrm>
        </p:grpSpPr>
        <p:pic>
          <p:nvPicPr>
            <p:cNvPr id="5" name="図 4">
              <a:extLst>
                <a:ext uri="{FF2B5EF4-FFF2-40B4-BE49-F238E27FC236}">
                  <a16:creationId xmlns:a16="http://schemas.microsoft.com/office/drawing/2014/main" id="{ADE85F1B-A7FC-4DDB-8158-CD270D8062CA}"/>
                </a:ext>
              </a:extLst>
            </p:cNvPr>
            <p:cNvPicPr>
              <a:picLocks noChangeAspect="1"/>
            </p:cNvPicPr>
            <p:nvPr/>
          </p:nvPicPr>
          <p:blipFill rotWithShape="1">
            <a:blip r:embed="rId3"/>
            <a:srcRect l="1859" t="5097" r="50268" b="54472"/>
            <a:stretch/>
          </p:blipFill>
          <p:spPr>
            <a:xfrm>
              <a:off x="2309812" y="1362075"/>
              <a:ext cx="4524376" cy="3322588"/>
            </a:xfrm>
            <a:prstGeom prst="rect">
              <a:avLst/>
            </a:prstGeom>
          </p:spPr>
        </p:pic>
        <p:sp>
          <p:nvSpPr>
            <p:cNvPr id="7" name="テキスト ボックス 6">
              <a:extLst>
                <a:ext uri="{FF2B5EF4-FFF2-40B4-BE49-F238E27FC236}">
                  <a16:creationId xmlns:a16="http://schemas.microsoft.com/office/drawing/2014/main" id="{088B6742-769D-4E7D-A793-7A556C6F3E97}"/>
                </a:ext>
              </a:extLst>
            </p:cNvPr>
            <p:cNvSpPr txBox="1"/>
            <p:nvPr/>
          </p:nvSpPr>
          <p:spPr>
            <a:xfrm>
              <a:off x="6267450" y="1510040"/>
              <a:ext cx="1619250" cy="523220"/>
            </a:xfrm>
            <a:prstGeom prst="rect">
              <a:avLst/>
            </a:prstGeom>
            <a:noFill/>
          </p:spPr>
          <p:txBody>
            <a:bodyPr wrap="square" rtlCol="0">
              <a:spAutoFit/>
            </a:bodyPr>
            <a:lstStyle/>
            <a:p>
              <a:r>
                <a:rPr kumimoji="1" lang="en-US" altLang="ja-JP" sz="2800" dirty="0">
                  <a:solidFill>
                    <a:schemeClr val="accent2"/>
                  </a:solidFill>
                </a:rPr>
                <a:t>13%</a:t>
              </a:r>
              <a:endParaRPr kumimoji="1" lang="ja-JP" altLang="en-US" sz="2800" dirty="0">
                <a:solidFill>
                  <a:schemeClr val="accent2"/>
                </a:solidFill>
              </a:endParaRPr>
            </a:p>
          </p:txBody>
        </p:sp>
        <p:sp>
          <p:nvSpPr>
            <p:cNvPr id="8" name="テキスト ボックス 7">
              <a:extLst>
                <a:ext uri="{FF2B5EF4-FFF2-40B4-BE49-F238E27FC236}">
                  <a16:creationId xmlns:a16="http://schemas.microsoft.com/office/drawing/2014/main" id="{F8520AD6-69F1-4C1D-B1A5-F875E425E648}"/>
                </a:ext>
              </a:extLst>
            </p:cNvPr>
            <p:cNvSpPr txBox="1"/>
            <p:nvPr/>
          </p:nvSpPr>
          <p:spPr>
            <a:xfrm>
              <a:off x="6267450" y="3167390"/>
              <a:ext cx="1619250" cy="523220"/>
            </a:xfrm>
            <a:prstGeom prst="rect">
              <a:avLst/>
            </a:prstGeom>
            <a:noFill/>
          </p:spPr>
          <p:txBody>
            <a:bodyPr wrap="square" rtlCol="0">
              <a:spAutoFit/>
            </a:bodyPr>
            <a:lstStyle/>
            <a:p>
              <a:r>
                <a:rPr kumimoji="1" lang="en-US" altLang="ja-JP" sz="2800" dirty="0">
                  <a:solidFill>
                    <a:srgbClr val="FF0000"/>
                  </a:solidFill>
                </a:rPr>
                <a:t>18%</a:t>
              </a:r>
              <a:endParaRPr kumimoji="1" lang="ja-JP" altLang="en-US" sz="2800" dirty="0">
                <a:solidFill>
                  <a:srgbClr val="FF0000"/>
                </a:solidFill>
              </a:endParaRPr>
            </a:p>
          </p:txBody>
        </p:sp>
      </p:grpSp>
    </p:spTree>
    <p:extLst>
      <p:ext uri="{BB962C8B-B14F-4D97-AF65-F5344CB8AC3E}">
        <p14:creationId xmlns:p14="http://schemas.microsoft.com/office/powerpoint/2010/main" val="299459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4F00D92-C6FE-4D50-B7B1-CA4C066D7EC2}"/>
              </a:ext>
            </a:extLst>
          </p:cNvPr>
          <p:cNvPicPr>
            <a:picLocks noChangeAspect="1"/>
          </p:cNvPicPr>
          <p:nvPr/>
        </p:nvPicPr>
        <p:blipFill>
          <a:blip r:embed="rId3"/>
          <a:stretch>
            <a:fillRect/>
          </a:stretch>
        </p:blipFill>
        <p:spPr>
          <a:xfrm>
            <a:off x="1141649" y="676425"/>
            <a:ext cx="6860701" cy="3581100"/>
          </a:xfrm>
          <a:prstGeom prst="rect">
            <a:avLst/>
          </a:prstGeom>
        </p:spPr>
      </p:pic>
      <p:pic>
        <p:nvPicPr>
          <p:cNvPr id="7" name="図 6">
            <a:extLst>
              <a:ext uri="{FF2B5EF4-FFF2-40B4-BE49-F238E27FC236}">
                <a16:creationId xmlns:a16="http://schemas.microsoft.com/office/drawing/2014/main" id="{8B61444F-3B9D-48D0-AD72-C02C5D389812}"/>
              </a:ext>
            </a:extLst>
          </p:cNvPr>
          <p:cNvPicPr>
            <a:picLocks noChangeAspect="1"/>
          </p:cNvPicPr>
          <p:nvPr/>
        </p:nvPicPr>
        <p:blipFill>
          <a:blip r:embed="rId4"/>
          <a:stretch>
            <a:fillRect/>
          </a:stretch>
        </p:blipFill>
        <p:spPr>
          <a:xfrm>
            <a:off x="5981700" y="3276900"/>
            <a:ext cx="2824650" cy="3485134"/>
          </a:xfrm>
          <a:prstGeom prst="rect">
            <a:avLst/>
          </a:prstGeom>
        </p:spPr>
      </p:pic>
      <p:sp>
        <p:nvSpPr>
          <p:cNvPr id="2" name="楕円 1">
            <a:extLst>
              <a:ext uri="{FF2B5EF4-FFF2-40B4-BE49-F238E27FC236}">
                <a16:creationId xmlns:a16="http://schemas.microsoft.com/office/drawing/2014/main" id="{D76DB466-8ACC-42E6-97AB-A81431DFB587}"/>
              </a:ext>
            </a:extLst>
          </p:cNvPr>
          <p:cNvSpPr/>
          <p:nvPr/>
        </p:nvSpPr>
        <p:spPr>
          <a:xfrm>
            <a:off x="6048376" y="3933825"/>
            <a:ext cx="2020650"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940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872</TotalTime>
  <Words>2634</Words>
  <Application>Microsoft Office PowerPoint</Application>
  <PresentationFormat>画面に合わせる (4:3)</PresentationFormat>
  <Paragraphs>252</Paragraphs>
  <Slides>40</Slides>
  <Notes>26</Notes>
  <HiddenSlides>2</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40</vt:i4>
      </vt:variant>
    </vt:vector>
  </HeadingPairs>
  <TitlesOfParts>
    <vt:vector size="51" baseType="lpstr">
      <vt:lpstr>メイリオ</vt:lpstr>
      <vt:lpstr>游ゴシック</vt:lpstr>
      <vt:lpstr>Arial</vt:lpstr>
      <vt:lpstr>Calibri</vt:lpstr>
      <vt:lpstr>Georgia</vt:lpstr>
      <vt:lpstr>Times New Roman</vt:lpstr>
      <vt:lpstr>Tw Cen MT</vt:lpstr>
      <vt:lpstr>Tw Cen MT Condensed</vt:lpstr>
      <vt:lpstr>Wingdings</vt:lpstr>
      <vt:lpstr>Wingdings 3</vt:lpstr>
      <vt:lpstr>インテグラル</vt:lpstr>
      <vt:lpstr>Fractional Flow Reserve (FFR)</vt:lpstr>
      <vt:lpstr>図解</vt:lpstr>
      <vt:lpstr>1994</vt:lpstr>
      <vt:lpstr>1995</vt:lpstr>
      <vt:lpstr>2001</vt:lpstr>
      <vt:lpstr>2007</vt:lpstr>
      <vt:lpstr>2009 NEJM</vt:lpstr>
      <vt:lpstr>PowerPoint プレゼンテーション</vt:lpstr>
      <vt:lpstr>PowerPoint プレゼンテーション</vt:lpstr>
      <vt:lpstr>FFR 測定の実際</vt:lpstr>
      <vt:lpstr> Pitfall</vt:lpstr>
      <vt:lpstr>Pitfall</vt:lpstr>
      <vt:lpstr>インサーターの影響</vt:lpstr>
      <vt:lpstr>インサーターの影響</vt:lpstr>
      <vt:lpstr>インサーターの影響</vt:lpstr>
      <vt:lpstr>圧トランスデューサーの高さ設定の重要性</vt:lpstr>
      <vt:lpstr>圧トランスデューサーの高さ設定の重要性</vt:lpstr>
      <vt:lpstr>ガイディングカテーテルの影響</vt:lpstr>
      <vt:lpstr>ガイディングカテーテルの影響</vt:lpstr>
      <vt:lpstr>PowerPoint プレゼンテーション</vt:lpstr>
      <vt:lpstr>PowerPoint プレゼンテーション</vt:lpstr>
      <vt:lpstr>PowerPoint プレゼンテーション</vt:lpstr>
      <vt:lpstr>サイドホール付きガイディングカテーテルの影響</vt:lpstr>
      <vt:lpstr>サイドホールとエンゲージがFFRに与える影響</vt:lpstr>
      <vt:lpstr>サイドホールとエンゲージがFFRに与える影響</vt:lpstr>
      <vt:lpstr>サイドホールとエンゲージがFFRに与える影響</vt:lpstr>
      <vt:lpstr>Pressure wire 信号のドリフト(逸脱)</vt:lpstr>
      <vt:lpstr>ドリフト波形の実際</vt:lpstr>
      <vt:lpstr>PowerPoint プレゼンテーション</vt:lpstr>
      <vt:lpstr>PowerPoint プレゼンテーション</vt:lpstr>
      <vt:lpstr>PowerPoint プレゼンテーション</vt:lpstr>
      <vt:lpstr>ドリフト時の補正について</vt:lpstr>
      <vt:lpstr>マイクロバブルの影響</vt:lpstr>
      <vt:lpstr>マイクロバブルの影響</vt:lpstr>
      <vt:lpstr>ホイッピング現象</vt:lpstr>
      <vt:lpstr>アコーディオン現象</vt:lpstr>
      <vt:lpstr>薬剤投与に関して</vt:lpstr>
      <vt:lpstr>PowerPoint プレゼンテーション</vt:lpstr>
      <vt:lpstr>PowerPoint プレゼンテーション</vt:lpstr>
      <vt:lpstr>最後に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冠動脈内圧計測と冠血流予備量比(FFR)</dc:title>
  <dc:creator>天野辰哉</dc:creator>
  <cp:lastModifiedBy>天野 辰哉</cp:lastModifiedBy>
  <cp:revision>104</cp:revision>
  <dcterms:created xsi:type="dcterms:W3CDTF">2017-12-12T11:21:47Z</dcterms:created>
  <dcterms:modified xsi:type="dcterms:W3CDTF">2020-10-05T03:58:37Z</dcterms:modified>
</cp:coreProperties>
</file>